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29" r:id="rId3"/>
    <p:sldId id="330" r:id="rId4"/>
    <p:sldId id="321" r:id="rId5"/>
    <p:sldId id="326" r:id="rId6"/>
    <p:sldId id="327" r:id="rId7"/>
    <p:sldId id="328" r:id="rId8"/>
    <p:sldId id="288" r:id="rId9"/>
    <p:sldId id="333" r:id="rId10"/>
    <p:sldId id="295" r:id="rId11"/>
    <p:sldId id="280" r:id="rId12"/>
  </p:sldIdLst>
  <p:sldSz cx="9144000" cy="6858000" type="screen4x3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00"/>
    <a:srgbClr val="E9DBE9"/>
    <a:srgbClr val="FEF2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rednji slog 2 – poudarek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Srednji slog 3 – poudarek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Srednji slog 4 – poudarek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28" autoAdjust="0"/>
  </p:normalViewPr>
  <p:slideViewPr>
    <p:cSldViewPr>
      <p:cViewPr varScale="1">
        <p:scale>
          <a:sx n="109" d="100"/>
          <a:sy n="109" d="100"/>
        </p:scale>
        <p:origin x="16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DA1157-4601-44D3-AD43-03E19C29988B}" type="datetimeFigureOut">
              <a:rPr lang="sl-SI" smtClean="0"/>
              <a:t>30. 03. 2018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12BE2-8394-4F94-A5A6-76DFFB44F64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85683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4F46BF-A9D8-43C3-BA1E-A141B988AD26}" type="datetimeFigureOut">
              <a:rPr lang="sl-SI" smtClean="0"/>
              <a:pPr/>
              <a:t>30. 03. 2018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8EF948-49B6-4A89-99E1-619E9F7B125B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7740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andreja.umek-venturini@gov.si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erc@uni-lj.si" TargetMode="External"/><Relationship Id="rId4" Type="http://schemas.openxmlformats.org/officeDocument/2006/relationships/hyperlink" Target="mailto:Tjasa.nabergoj@uni-lj.si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tjasa.nabergoj@uni-lj.si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erc@uni-lj.si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research/participants/data/ref/h2020/wp/2018_2020/erc/h2020-wp18-erc_en.pdf" TargetMode="External"/><Relationship Id="rId7" Type="http://schemas.openxmlformats.org/officeDocument/2006/relationships/hyperlink" Target="http://ec.europa.eu/research/participants/data/ref/h2020/other/guides_for_applicants/h2020-faq16-erc-stg_en.pdf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c.europa.eu/research/participants/data/ref/h2020/other/guides_for_applicants/h2020-guide17-erc-stg-cog_en.pdf" TargetMode="External"/><Relationship Id="rId5" Type="http://schemas.openxmlformats.org/officeDocument/2006/relationships/hyperlink" Target="http://ec.europa.eu/research/participants/data/ref/h2020/call_ptef/ef/h2020-call-ef-erc-stg-cog_en.pdf" TargetMode="External"/><Relationship Id="rId4" Type="http://schemas.openxmlformats.org/officeDocument/2006/relationships/hyperlink" Target="http://ec.europa.eu/research/participants/data/ref/h2020/call_ptef/pt/h2020-call-pt-erc-stg-2017_en.pdf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rrs.gov.si/sl/medn/shema/razpisi/16/poziv-erc-16-1.asp" TargetMode="External"/><Relationship Id="rId3" Type="http://schemas.openxmlformats.org/officeDocument/2006/relationships/hyperlink" Target="https://erc.europa.eu/" TargetMode="External"/><Relationship Id="rId7" Type="http://schemas.openxmlformats.org/officeDocument/2006/relationships/hyperlink" Target="https://erc.europa.eu/document-category/evaluation-panels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rc.europa.eu/sites/default/files/document/file/ERC_Panel_structure_2017.pdf" TargetMode="External"/><Relationship Id="rId5" Type="http://schemas.openxmlformats.org/officeDocument/2006/relationships/hyperlink" Target="https://erc.europa.eu/projects-figures/erc-funded-projects" TargetMode="External"/><Relationship Id="rId4" Type="http://schemas.openxmlformats.org/officeDocument/2006/relationships/hyperlink" Target="http://ec.europa.eu/research/participants/portal/desktop/en/funding/reference_docs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ntranetul.uni-lj.si/evropskiprojekti/RazvojniSkladUL/_layouts/15/start.aspx#/SitePages/Domov.aspx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e/1FAIpQLSfBKupxNeLgLgCUfiS2hOh4GXqbHmc5howUP8W8gG9HX3Aw0A/viewfor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ntranet.uni-lj.si/files/INTRANET/userfiles/OSNUTEK%20PROJEKTNE%20PRIJAVE%20WRC%20Stg%20in%20CoG%202017.doc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tjasa.nabergoj@uni-lj.si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rs.gov.si/sl/medn/shema/razpisi/16/poziv-erc-16-1.asp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ojca.boc@arrs.si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rs.gov.si/sl/medn/ERCFellowship/razpisi/17/razpis-ERC-2018.asp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ojca.boc@arrs.s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6362700"/>
            <a:ext cx="2476528" cy="381000"/>
          </a:xfrm>
        </p:spPr>
        <p:txBody>
          <a:bodyPr>
            <a:normAutofit/>
          </a:bodyPr>
          <a:lstStyle/>
          <a:p>
            <a:r>
              <a:rPr lang="sl-SI" altLang="sl-SI" sz="16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Ljubljana, 30.3.2018</a:t>
            </a:r>
            <a:endParaRPr lang="sl-SI" sz="1600" dirty="0">
              <a:latin typeface="Garamond" panose="02020404030301010803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572132" y="6215082"/>
            <a:ext cx="3344328" cy="4238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altLang="sl-SI" sz="1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Tjaša Nabergoj</a:t>
            </a:r>
          </a:p>
          <a:p>
            <a:r>
              <a:rPr lang="sl-SI" sz="1400" b="1" i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Služba za raziskovalno dejavnost</a:t>
            </a:r>
            <a:endParaRPr lang="sl-SI" sz="1400" b="1" i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PoljeZBesedilom 4"/>
          <p:cNvSpPr txBox="1"/>
          <p:nvPr/>
        </p:nvSpPr>
        <p:spPr>
          <a:xfrm>
            <a:off x="2286000" y="4953000"/>
            <a:ext cx="4958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                   </a:t>
            </a:r>
            <a:endParaRPr lang="sl-SI" dirty="0"/>
          </a:p>
        </p:txBody>
      </p:sp>
      <p:sp>
        <p:nvSpPr>
          <p:cNvPr id="6" name="TextBox 5"/>
          <p:cNvSpPr txBox="1"/>
          <p:nvPr/>
        </p:nvSpPr>
        <p:spPr>
          <a:xfrm>
            <a:off x="785786" y="3714752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l-SI" sz="3600" dirty="0" smtClean="0">
                <a:solidFill>
                  <a:schemeClr val="bg1"/>
                </a:solidFill>
                <a:latin typeface="Garamond" pitchFamily="18" charset="0"/>
              </a:rPr>
              <a:t>ERC </a:t>
            </a:r>
            <a:r>
              <a:rPr lang="sl-SI" sz="3600" dirty="0" err="1" smtClean="0">
                <a:solidFill>
                  <a:schemeClr val="bg1"/>
                </a:solidFill>
                <a:latin typeface="Garamond" pitchFamily="18" charset="0"/>
              </a:rPr>
              <a:t>Starting</a:t>
            </a:r>
            <a:r>
              <a:rPr lang="sl-SI" sz="3600" dirty="0" smtClean="0">
                <a:solidFill>
                  <a:schemeClr val="bg1"/>
                </a:solidFill>
                <a:latin typeface="Garamond" pitchFamily="18" charset="0"/>
              </a:rPr>
              <a:t> in </a:t>
            </a:r>
            <a:r>
              <a:rPr lang="sl-SI" sz="3600" dirty="0" err="1" smtClean="0">
                <a:solidFill>
                  <a:schemeClr val="bg1"/>
                </a:solidFill>
                <a:latin typeface="Garamond" pitchFamily="18" charset="0"/>
              </a:rPr>
              <a:t>Consolidator</a:t>
            </a:r>
            <a:r>
              <a:rPr lang="sl-SI" sz="3600" dirty="0" smtClean="0">
                <a:solidFill>
                  <a:schemeClr val="bg1"/>
                </a:solidFill>
                <a:latin typeface="Garamond" pitchFamily="18" charset="0"/>
              </a:rPr>
              <a:t> Grant 2019</a:t>
            </a:r>
            <a:endParaRPr lang="sl-SI" sz="3600" dirty="0">
              <a:solidFill>
                <a:schemeClr val="bg1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54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</a:t>
            </a:r>
            <a:br>
              <a:rPr lang="sl-SI" sz="2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l-SI" sz="2800" dirty="0" smtClean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POMOČ PRI PISANJU PRIJAVE</a:t>
            </a:r>
            <a:endParaRPr lang="sl-SI" altLang="sl-SI" sz="28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7" name="Ograda vsebine 1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None/>
            </a:pPr>
            <a:endParaRPr lang="sl-SI" sz="1800" dirty="0" smtClean="0">
              <a:latin typeface="Garamond" pitchFamily="18" charset="0"/>
            </a:endParaRPr>
          </a:p>
          <a:p>
            <a:pPr marL="0" indent="0" fontAlgn="auto">
              <a:spcAft>
                <a:spcPts val="0"/>
              </a:spcAft>
              <a:buNone/>
            </a:pPr>
            <a:r>
              <a:rPr lang="sl-SI" sz="1800" dirty="0" smtClean="0">
                <a:latin typeface="Garamond" pitchFamily="18" charset="0"/>
              </a:rPr>
              <a:t>Nacionalna kontaktna oseba za ERC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sl-SI" sz="1800" dirty="0" smtClean="0">
                <a:latin typeface="Garamond" pitchFamily="18" charset="0"/>
              </a:rPr>
              <a:t>dr</a:t>
            </a:r>
            <a:r>
              <a:rPr lang="sl-SI" sz="1800" dirty="0">
                <a:latin typeface="Garamond" pitchFamily="18" charset="0"/>
              </a:rPr>
              <a:t>. Andreja Umek Venturini, MIZŠ </a:t>
            </a:r>
            <a:endParaRPr lang="sl-SI" sz="1800" dirty="0" smtClean="0">
              <a:latin typeface="Garamond" pitchFamily="18" charset="0"/>
            </a:endParaRPr>
          </a:p>
          <a:p>
            <a:pPr marL="0" indent="0" fontAlgn="auto">
              <a:spcAft>
                <a:spcPts val="0"/>
              </a:spcAft>
              <a:buNone/>
            </a:pPr>
            <a:r>
              <a:rPr lang="sl-SI" sz="1800" dirty="0" err="1" smtClean="0">
                <a:latin typeface="Garamond" pitchFamily="18" charset="0"/>
                <a:hlinkClick r:id="rId3"/>
              </a:rPr>
              <a:t>andreja.umek</a:t>
            </a:r>
            <a:r>
              <a:rPr lang="sl-SI" sz="1800" dirty="0" smtClean="0">
                <a:latin typeface="Garamond" pitchFamily="18" charset="0"/>
                <a:hlinkClick r:id="rId3"/>
              </a:rPr>
              <a:t>-</a:t>
            </a:r>
            <a:r>
              <a:rPr lang="sl-SI" sz="1800" dirty="0" err="1" smtClean="0">
                <a:latin typeface="Garamond" pitchFamily="18" charset="0"/>
                <a:hlinkClick r:id="rId3"/>
              </a:rPr>
              <a:t>venturini@gov.si</a:t>
            </a:r>
            <a:endParaRPr lang="sl-SI" sz="1800" dirty="0" smtClean="0">
              <a:latin typeface="Garamond" pitchFamily="18" charset="0"/>
            </a:endParaRPr>
          </a:p>
          <a:p>
            <a:pPr marL="0" indent="0" fontAlgn="auto">
              <a:spcAft>
                <a:spcPts val="0"/>
              </a:spcAft>
              <a:buNone/>
            </a:pPr>
            <a:endParaRPr lang="sl-SI" sz="1800" dirty="0">
              <a:latin typeface="Garamond" pitchFamily="18" charset="0"/>
            </a:endParaRPr>
          </a:p>
          <a:p>
            <a:pPr marL="0" indent="0" fontAlgn="auto">
              <a:spcAft>
                <a:spcPts val="0"/>
              </a:spcAft>
              <a:buNone/>
            </a:pPr>
            <a:r>
              <a:rPr lang="sl-SI" sz="1800" dirty="0" smtClean="0">
                <a:latin typeface="Garamond" pitchFamily="18" charset="0"/>
              </a:rPr>
              <a:t>Služba za EU projekte 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sl-SI" sz="1800" dirty="0" smtClean="0">
                <a:latin typeface="Garamond" pitchFamily="18" charset="0"/>
              </a:rPr>
              <a:t>Tjaša Nabergoj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sl-SI" sz="1800" dirty="0" smtClean="0">
                <a:latin typeface="Garamond" pitchFamily="18" charset="0"/>
              </a:rPr>
              <a:t>Samostojna svetovalka za ERC program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sl-SI" sz="1800" dirty="0" err="1" smtClean="0">
                <a:latin typeface="Garamond" pitchFamily="18" charset="0"/>
                <a:hlinkClick r:id="rId4"/>
              </a:rPr>
              <a:t>Tjasa.nabergoj@uni</a:t>
            </a:r>
            <a:r>
              <a:rPr lang="sl-SI" sz="1800" dirty="0" smtClean="0">
                <a:latin typeface="Garamond" pitchFamily="18" charset="0"/>
                <a:hlinkClick r:id="rId4"/>
              </a:rPr>
              <a:t>-</a:t>
            </a:r>
            <a:r>
              <a:rPr lang="sl-SI" sz="1800" dirty="0" err="1" smtClean="0">
                <a:latin typeface="Garamond" pitchFamily="18" charset="0"/>
                <a:hlinkClick r:id="rId4"/>
              </a:rPr>
              <a:t>lj.si</a:t>
            </a:r>
            <a:endParaRPr lang="sl-SI" sz="1800" dirty="0" smtClean="0">
              <a:latin typeface="Garamond" pitchFamily="18" charset="0"/>
            </a:endParaRPr>
          </a:p>
          <a:p>
            <a:pPr marL="0" indent="0" fontAlgn="auto">
              <a:spcAft>
                <a:spcPts val="0"/>
              </a:spcAft>
              <a:buNone/>
            </a:pPr>
            <a:r>
              <a:rPr lang="sl-SI" sz="1800" dirty="0" err="1" smtClean="0">
                <a:latin typeface="Garamond" pitchFamily="18" charset="0"/>
                <a:hlinkClick r:id="rId5"/>
              </a:rPr>
              <a:t>erc</a:t>
            </a:r>
            <a:r>
              <a:rPr lang="sl-SI" sz="1800" dirty="0" smtClean="0">
                <a:latin typeface="Garamond" pitchFamily="18" charset="0"/>
                <a:hlinkClick r:id="rId5"/>
              </a:rPr>
              <a:t>@</a:t>
            </a:r>
            <a:r>
              <a:rPr lang="sl-SI" sz="1800" dirty="0" err="1" smtClean="0">
                <a:latin typeface="Garamond" pitchFamily="18" charset="0"/>
                <a:hlinkClick r:id="rId5"/>
              </a:rPr>
              <a:t>uni</a:t>
            </a:r>
            <a:r>
              <a:rPr lang="sl-SI" sz="1800" dirty="0" smtClean="0">
                <a:latin typeface="Garamond" pitchFamily="18" charset="0"/>
                <a:hlinkClick r:id="rId5"/>
              </a:rPr>
              <a:t>-</a:t>
            </a:r>
            <a:r>
              <a:rPr lang="sl-SI" sz="1800" dirty="0" err="1" smtClean="0">
                <a:latin typeface="Garamond" pitchFamily="18" charset="0"/>
                <a:hlinkClick r:id="rId5"/>
              </a:rPr>
              <a:t>lj.si</a:t>
            </a:r>
            <a:endParaRPr lang="sl-SI" sz="1800" dirty="0" smtClean="0">
              <a:latin typeface="Garamond" pitchFamily="18" charset="0"/>
            </a:endParaRPr>
          </a:p>
          <a:p>
            <a:pPr marL="0" indent="0" fontAlgn="auto">
              <a:spcAft>
                <a:spcPts val="0"/>
              </a:spcAft>
              <a:buNone/>
            </a:pPr>
            <a:endParaRPr lang="sl-SI" sz="2400" dirty="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21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2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</a:t>
            </a:r>
            <a:br>
              <a:rPr lang="sl-SI" sz="2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l-SI" sz="2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l-SI" altLang="sl-SI" sz="36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/>
            </a:r>
            <a:br>
              <a:rPr lang="sl-SI" altLang="sl-SI" sz="3600" dirty="0" smtClean="0">
                <a:solidFill>
                  <a:srgbClr val="FF0000"/>
                </a:solidFill>
                <a:latin typeface="Garamond" panose="02020404030301010803" pitchFamily="18" charset="0"/>
              </a:rPr>
            </a:br>
            <a:endParaRPr lang="sl-SI" altLang="sl-SI" sz="36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 smtClean="0">
              <a:latin typeface="Garamond" pitchFamily="18" charset="0"/>
            </a:endParaRPr>
          </a:p>
          <a:p>
            <a:pPr algn="ctr">
              <a:buNone/>
            </a:pPr>
            <a:r>
              <a:rPr lang="sl-SI" sz="2400" dirty="0" smtClean="0">
                <a:solidFill>
                  <a:srgbClr val="FF0000"/>
                </a:solidFill>
                <a:latin typeface="Garamond" pitchFamily="18" charset="0"/>
              </a:rPr>
              <a:t>Tjaša Nabergoj</a:t>
            </a:r>
          </a:p>
          <a:p>
            <a:pPr algn="ctr">
              <a:buNone/>
            </a:pPr>
            <a:r>
              <a:rPr lang="sl-SI" sz="2400" dirty="0" smtClean="0">
                <a:solidFill>
                  <a:srgbClr val="FF0000"/>
                </a:solidFill>
                <a:latin typeface="Garamond" pitchFamily="18" charset="0"/>
              </a:rPr>
              <a:t>Office for EU projects</a:t>
            </a:r>
          </a:p>
          <a:p>
            <a:pPr algn="ctr">
              <a:buNone/>
            </a:pPr>
            <a:r>
              <a:rPr lang="sl-SI" sz="2400" dirty="0" smtClean="0">
                <a:solidFill>
                  <a:srgbClr val="FF0000"/>
                </a:solidFill>
                <a:latin typeface="Garamond" pitchFamily="18" charset="0"/>
              </a:rPr>
              <a:t>University of Ljubljana</a:t>
            </a:r>
          </a:p>
          <a:p>
            <a:pPr algn="ctr">
              <a:buNone/>
            </a:pPr>
            <a:endParaRPr lang="sl-SI" i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sl-SI" sz="2000" dirty="0" err="1" smtClean="0">
                <a:solidFill>
                  <a:srgbClr val="C00000"/>
                </a:solidFill>
                <a:hlinkClick r:id="rId3"/>
              </a:rPr>
              <a:t>tjasa.nabergoj@uni</a:t>
            </a:r>
            <a:r>
              <a:rPr lang="sl-SI" sz="2000" dirty="0" smtClean="0">
                <a:solidFill>
                  <a:srgbClr val="C00000"/>
                </a:solidFill>
                <a:hlinkClick r:id="rId3"/>
              </a:rPr>
              <a:t>-</a:t>
            </a:r>
            <a:r>
              <a:rPr lang="sl-SI" sz="2000" dirty="0" err="1" smtClean="0">
                <a:solidFill>
                  <a:srgbClr val="C00000"/>
                </a:solidFill>
                <a:hlinkClick r:id="rId3"/>
              </a:rPr>
              <a:t>lj.si</a:t>
            </a:r>
            <a:endParaRPr lang="sl-SI" sz="2000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sl-SI" sz="2000" dirty="0" err="1" smtClean="0">
                <a:solidFill>
                  <a:srgbClr val="C00000"/>
                </a:solidFill>
                <a:hlinkClick r:id="rId4"/>
              </a:rPr>
              <a:t>erc</a:t>
            </a:r>
            <a:r>
              <a:rPr lang="sl-SI" sz="2000" dirty="0" smtClean="0">
                <a:solidFill>
                  <a:srgbClr val="C00000"/>
                </a:solidFill>
                <a:hlinkClick r:id="rId4"/>
              </a:rPr>
              <a:t>@</a:t>
            </a:r>
            <a:r>
              <a:rPr lang="sl-SI" sz="2000" dirty="0" err="1" smtClean="0">
                <a:solidFill>
                  <a:srgbClr val="C00000"/>
                </a:solidFill>
                <a:hlinkClick r:id="rId4"/>
              </a:rPr>
              <a:t>uni</a:t>
            </a:r>
            <a:r>
              <a:rPr lang="sl-SI" sz="2000" dirty="0" smtClean="0">
                <a:solidFill>
                  <a:srgbClr val="C00000"/>
                </a:solidFill>
                <a:hlinkClick r:id="rId4"/>
              </a:rPr>
              <a:t>-</a:t>
            </a:r>
            <a:r>
              <a:rPr lang="sl-SI" sz="2000" dirty="0" err="1" smtClean="0">
                <a:solidFill>
                  <a:srgbClr val="C00000"/>
                </a:solidFill>
                <a:hlinkClick r:id="rId4"/>
              </a:rPr>
              <a:t>lj.si</a:t>
            </a:r>
            <a:endParaRPr lang="sl-SI" sz="2000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sl-SI" sz="2000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sl-SI" i="1" dirty="0" smtClean="0">
              <a:solidFill>
                <a:srgbClr val="C00000"/>
              </a:solidFill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21541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901014" cy="1143000"/>
          </a:xfrm>
        </p:spPr>
        <p:txBody>
          <a:bodyPr>
            <a:normAutofit/>
          </a:bodyPr>
          <a:lstStyle/>
          <a:p>
            <a:r>
              <a:rPr lang="sl-SI" sz="31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POMEMBNI DOKUMENTI</a:t>
            </a:r>
            <a:endParaRPr lang="en-US" sz="31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7" name="Pravokotnik 6"/>
          <p:cNvSpPr/>
          <p:nvPr/>
        </p:nvSpPr>
        <p:spPr>
          <a:xfrm>
            <a:off x="395536" y="1124744"/>
            <a:ext cx="828092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endParaRPr lang="en-US" dirty="0"/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sl-SI" sz="1600" b="1" u="sng" dirty="0">
                <a:latin typeface="Garamond" panose="02020404030301010803" pitchFamily="18" charset="0"/>
                <a:hlinkClick r:id="rId3"/>
              </a:rPr>
              <a:t>ERC WORKPROGRAMME </a:t>
            </a:r>
            <a:r>
              <a:rPr lang="sl-SI" sz="1600" b="1" u="sng" dirty="0" smtClean="0">
                <a:latin typeface="Garamond" panose="02020404030301010803" pitchFamily="18" charset="0"/>
                <a:hlinkClick r:id="rId3"/>
              </a:rPr>
              <a:t>2018 </a:t>
            </a:r>
            <a:r>
              <a:rPr lang="sl-SI" sz="1600" b="1" u="sng" dirty="0">
                <a:latin typeface="Garamond" panose="02020404030301010803" pitchFamily="18" charset="0"/>
                <a:hlinkClick r:id="rId3"/>
              </a:rPr>
              <a:t>(nujno </a:t>
            </a:r>
            <a:r>
              <a:rPr lang="sl-SI" sz="1600" b="1" u="sng" dirty="0" smtClean="0">
                <a:latin typeface="Garamond" panose="02020404030301010803" pitchFamily="18" charset="0"/>
                <a:hlinkClick r:id="rId3"/>
              </a:rPr>
              <a:t>branje</a:t>
            </a:r>
            <a:r>
              <a:rPr lang="sl-SI" sz="1600" b="1" u="sng" dirty="0" smtClean="0">
                <a:latin typeface="Garamond" panose="02020404030301010803" pitchFamily="18" charset="0"/>
              </a:rPr>
              <a:t>)</a:t>
            </a:r>
            <a:endParaRPr lang="sl-SI" sz="1600" b="1" u="sng" dirty="0" smtClean="0">
              <a:latin typeface="Garamond" panose="02020404030301010803" pitchFamily="18" charset="0"/>
            </a:endParaRPr>
          </a:p>
          <a:p>
            <a:pPr marL="285750" indent="-285750">
              <a:buFontTx/>
              <a:buChar char="-"/>
            </a:pPr>
            <a:r>
              <a:rPr lang="sl-SI" sz="1600" dirty="0" err="1">
                <a:latin typeface="Garamond" pitchFamily="18" charset="0"/>
              </a:rPr>
              <a:t>Objectives</a:t>
            </a:r>
            <a:r>
              <a:rPr lang="sl-SI" sz="1600" dirty="0">
                <a:latin typeface="Garamond" pitchFamily="18" charset="0"/>
              </a:rPr>
              <a:t> and </a:t>
            </a:r>
            <a:r>
              <a:rPr lang="sl-SI" sz="1600" dirty="0" err="1">
                <a:latin typeface="Garamond" pitchFamily="18" charset="0"/>
              </a:rPr>
              <a:t>principles</a:t>
            </a:r>
            <a:r>
              <a:rPr lang="sl-SI" sz="1600" dirty="0">
                <a:latin typeface="Garamond" pitchFamily="18" charset="0"/>
              </a:rPr>
              <a:t> of ERC</a:t>
            </a:r>
          </a:p>
          <a:p>
            <a:pPr marL="285750" indent="-285750">
              <a:buFontTx/>
              <a:buChar char="-"/>
            </a:pPr>
            <a:r>
              <a:rPr lang="sl-SI" sz="1600" dirty="0" err="1">
                <a:latin typeface="Garamond" pitchFamily="18" charset="0"/>
              </a:rPr>
              <a:t>Bencmark</a:t>
            </a:r>
            <a:r>
              <a:rPr lang="sl-SI" sz="1600" dirty="0">
                <a:latin typeface="Garamond" pitchFamily="18" charset="0"/>
              </a:rPr>
              <a:t> for </a:t>
            </a:r>
            <a:r>
              <a:rPr lang="sl-SI" sz="1600" dirty="0" err="1">
                <a:latin typeface="Garamond" pitchFamily="18" charset="0"/>
              </a:rPr>
              <a:t>the</a:t>
            </a:r>
            <a:r>
              <a:rPr lang="sl-SI" sz="1600" dirty="0">
                <a:latin typeface="Garamond" pitchFamily="18" charset="0"/>
              </a:rPr>
              <a:t> PI</a:t>
            </a:r>
          </a:p>
          <a:p>
            <a:pPr marL="285750" indent="-285750">
              <a:buFontTx/>
              <a:buChar char="-"/>
            </a:pPr>
            <a:r>
              <a:rPr lang="sl-SI" sz="1600" dirty="0" err="1">
                <a:latin typeface="Garamond" pitchFamily="18" charset="0"/>
              </a:rPr>
              <a:t>Evaluation</a:t>
            </a:r>
            <a:r>
              <a:rPr lang="sl-SI" sz="1600" dirty="0">
                <a:latin typeface="Garamond" pitchFamily="18" charset="0"/>
              </a:rPr>
              <a:t> </a:t>
            </a:r>
            <a:r>
              <a:rPr lang="sl-SI" sz="1600" dirty="0" err="1">
                <a:latin typeface="Garamond" pitchFamily="18" charset="0"/>
              </a:rPr>
              <a:t>criteria</a:t>
            </a:r>
            <a:endParaRPr lang="sl-SI" sz="1600" dirty="0">
              <a:latin typeface="Garamond" pitchFamily="18" charset="0"/>
            </a:endParaRPr>
          </a:p>
          <a:p>
            <a:pPr marL="285750" indent="-285750">
              <a:buFontTx/>
              <a:buChar char="-"/>
            </a:pPr>
            <a:r>
              <a:rPr lang="sl-SI" sz="1600" dirty="0" err="1" smtClean="0">
                <a:latin typeface="Garamond" pitchFamily="18" charset="0"/>
              </a:rPr>
              <a:t>Deadlines</a:t>
            </a:r>
            <a:endParaRPr lang="sl-SI" sz="1600" b="1" u="sng" dirty="0" smtClean="0">
              <a:latin typeface="Garamond" panose="02020404030301010803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endParaRPr lang="sl-SI" sz="1600" dirty="0">
              <a:latin typeface="Garamond" panose="02020404030301010803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sl-SI" sz="1600" b="1" u="sng" dirty="0">
                <a:latin typeface="Garamond" panose="02020404030301010803" pitchFamily="18" charset="0"/>
                <a:hlinkClick r:id="rId4"/>
              </a:rPr>
              <a:t>PROPOSAL </a:t>
            </a:r>
            <a:r>
              <a:rPr lang="sl-SI" sz="1600" b="1" u="sng" dirty="0" smtClean="0">
                <a:latin typeface="Garamond" panose="02020404030301010803" pitchFamily="18" charset="0"/>
                <a:hlinkClick r:id="rId4"/>
              </a:rPr>
              <a:t>TEMPLATE</a:t>
            </a:r>
            <a:endParaRPr lang="sl-SI" sz="1600" b="1" u="sng" dirty="0" smtClean="0">
              <a:latin typeface="Garamond" panose="02020404030301010803" pitchFamily="18" charset="0"/>
            </a:endParaRPr>
          </a:p>
          <a:p>
            <a:pPr marL="285750" indent="-285750">
              <a:buFontTx/>
              <a:buChar char="-"/>
            </a:pPr>
            <a:r>
              <a:rPr lang="sl-SI" sz="1600" dirty="0" err="1" smtClean="0">
                <a:latin typeface="Garamond" pitchFamily="18" charset="0"/>
              </a:rPr>
              <a:t>Overview</a:t>
            </a:r>
            <a:r>
              <a:rPr lang="sl-SI" sz="1600" dirty="0" smtClean="0">
                <a:latin typeface="Garamond" pitchFamily="18" charset="0"/>
              </a:rPr>
              <a:t> </a:t>
            </a:r>
            <a:r>
              <a:rPr lang="sl-SI" sz="1600" dirty="0">
                <a:latin typeface="Garamond" pitchFamily="18" charset="0"/>
              </a:rPr>
              <a:t>of </a:t>
            </a:r>
            <a:r>
              <a:rPr lang="sl-SI" sz="1600" dirty="0" err="1">
                <a:latin typeface="Garamond" pitchFamily="18" charset="0"/>
              </a:rPr>
              <a:t>the</a:t>
            </a:r>
            <a:r>
              <a:rPr lang="sl-SI" sz="1600" dirty="0">
                <a:latin typeface="Garamond" pitchFamily="18" charset="0"/>
              </a:rPr>
              <a:t> </a:t>
            </a:r>
            <a:r>
              <a:rPr lang="sl-SI" sz="1600" dirty="0" err="1">
                <a:latin typeface="Garamond" pitchFamily="18" charset="0"/>
              </a:rPr>
              <a:t>online</a:t>
            </a:r>
            <a:r>
              <a:rPr lang="sl-SI" sz="1600" dirty="0">
                <a:latin typeface="Garamond" pitchFamily="18" charset="0"/>
              </a:rPr>
              <a:t> </a:t>
            </a:r>
            <a:r>
              <a:rPr lang="sl-SI" sz="1600" dirty="0" err="1">
                <a:latin typeface="Garamond" pitchFamily="18" charset="0"/>
              </a:rPr>
              <a:t>forms</a:t>
            </a:r>
            <a:r>
              <a:rPr lang="sl-SI" sz="1600" dirty="0">
                <a:latin typeface="Garamond" pitchFamily="18" charset="0"/>
              </a:rPr>
              <a:t> </a:t>
            </a:r>
            <a:r>
              <a:rPr lang="sl-SI" sz="1600" b="1" dirty="0">
                <a:latin typeface="Garamond" pitchFamily="18" charset="0"/>
              </a:rPr>
              <a:t>(A </a:t>
            </a:r>
            <a:r>
              <a:rPr lang="sl-SI" sz="1600" b="1" dirty="0" err="1">
                <a:latin typeface="Garamond" pitchFamily="18" charset="0"/>
              </a:rPr>
              <a:t>forms</a:t>
            </a:r>
            <a:r>
              <a:rPr lang="sl-SI" sz="1600" b="1" dirty="0">
                <a:latin typeface="Garamond" pitchFamily="18" charset="0"/>
              </a:rPr>
              <a:t>, B </a:t>
            </a:r>
            <a:r>
              <a:rPr lang="sl-SI" sz="1600" b="1" dirty="0" err="1">
                <a:latin typeface="Garamond" pitchFamily="18" charset="0"/>
              </a:rPr>
              <a:t>forms</a:t>
            </a:r>
            <a:r>
              <a:rPr lang="sl-SI" sz="1600" b="1" dirty="0">
                <a:latin typeface="Garamond" pitchFamily="18" charset="0"/>
              </a:rPr>
              <a:t>, </a:t>
            </a:r>
            <a:r>
              <a:rPr lang="sl-SI" sz="1600" b="1" dirty="0" err="1">
                <a:latin typeface="Garamond" pitchFamily="18" charset="0"/>
              </a:rPr>
              <a:t>LoC</a:t>
            </a:r>
            <a:r>
              <a:rPr lang="sl-SI" sz="1600" b="1" dirty="0">
                <a:latin typeface="Garamond" pitchFamily="18" charset="0"/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sl-SI" sz="1600" dirty="0" err="1">
                <a:latin typeface="Garamond" pitchFamily="18" charset="0"/>
              </a:rPr>
              <a:t>The</a:t>
            </a:r>
            <a:r>
              <a:rPr lang="sl-SI" sz="1600" dirty="0">
                <a:latin typeface="Garamond" pitchFamily="18" charset="0"/>
              </a:rPr>
              <a:t> </a:t>
            </a:r>
            <a:r>
              <a:rPr lang="sl-SI" sz="1600" dirty="0" err="1">
                <a:latin typeface="Garamond" pitchFamily="18" charset="0"/>
              </a:rPr>
              <a:t>proposal</a:t>
            </a:r>
            <a:r>
              <a:rPr lang="sl-SI" sz="1600" dirty="0">
                <a:latin typeface="Garamond" pitchFamily="18" charset="0"/>
              </a:rPr>
              <a:t> </a:t>
            </a:r>
            <a:r>
              <a:rPr lang="sl-SI" sz="1600" dirty="0" err="1">
                <a:latin typeface="Garamond" pitchFamily="18" charset="0"/>
              </a:rPr>
              <a:t>template</a:t>
            </a:r>
            <a:r>
              <a:rPr lang="sl-SI" sz="1600" dirty="0">
                <a:latin typeface="Garamond" pitchFamily="18" charset="0"/>
              </a:rPr>
              <a:t> </a:t>
            </a:r>
            <a:r>
              <a:rPr lang="sl-SI" sz="1600" dirty="0" err="1">
                <a:latin typeface="Garamond" pitchFamily="18" charset="0"/>
              </a:rPr>
              <a:t>incuding</a:t>
            </a:r>
            <a:r>
              <a:rPr lang="sl-SI" sz="1600" dirty="0">
                <a:latin typeface="Garamond" pitchFamily="18" charset="0"/>
              </a:rPr>
              <a:t> </a:t>
            </a:r>
            <a:r>
              <a:rPr lang="sl-SI" sz="1600" dirty="0" err="1">
                <a:latin typeface="Garamond" pitchFamily="18" charset="0"/>
              </a:rPr>
              <a:t>costing</a:t>
            </a:r>
            <a:r>
              <a:rPr lang="sl-SI" sz="1600" dirty="0">
                <a:latin typeface="Garamond" pitchFamily="18" charset="0"/>
              </a:rPr>
              <a:t> table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endParaRPr lang="sl-SI" sz="1600" dirty="0">
              <a:latin typeface="Garamond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sl-SI" sz="1600" b="1" u="sng" dirty="0">
                <a:latin typeface="Garamond" panose="02020404030301010803" pitchFamily="18" charset="0"/>
                <a:hlinkClick r:id="rId5"/>
              </a:rPr>
              <a:t>SELF EVALUATION </a:t>
            </a:r>
            <a:r>
              <a:rPr lang="sl-SI" sz="1600" b="1" u="sng" dirty="0" smtClean="0">
                <a:latin typeface="Garamond" panose="02020404030301010803" pitchFamily="18" charset="0"/>
                <a:hlinkClick r:id="rId5"/>
              </a:rPr>
              <a:t>FORM</a:t>
            </a:r>
            <a:endParaRPr lang="sl-SI" sz="1600" b="1" u="sng" dirty="0" smtClean="0">
              <a:latin typeface="Garamond" panose="02020404030301010803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endParaRPr lang="sl-SI" sz="1600" dirty="0">
              <a:latin typeface="Garamond" panose="02020404030301010803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sl-SI" sz="1600" b="1" u="sng" dirty="0">
                <a:latin typeface="Garamond" panose="02020404030301010803" pitchFamily="18" charset="0"/>
                <a:hlinkClick r:id="rId6"/>
              </a:rPr>
              <a:t>INFORMATION FOR </a:t>
            </a:r>
            <a:r>
              <a:rPr lang="sl-SI" sz="1600" b="1" u="sng" dirty="0" smtClean="0">
                <a:latin typeface="Garamond" panose="02020404030301010803" pitchFamily="18" charset="0"/>
                <a:hlinkClick r:id="rId6"/>
              </a:rPr>
              <a:t>APPLICANTS</a:t>
            </a:r>
            <a:r>
              <a:rPr lang="sl-SI" sz="1600" b="1" u="sng" dirty="0" smtClean="0">
                <a:latin typeface="Garamond" panose="02020404030301010803" pitchFamily="18" charset="0"/>
              </a:rPr>
              <a:t> </a:t>
            </a:r>
            <a:r>
              <a:rPr lang="sl-SI" sz="1600" b="1" u="sng" dirty="0">
                <a:latin typeface="Garamond" panose="02020404030301010803" pitchFamily="18" charset="0"/>
                <a:hlinkClick r:id="rId3"/>
              </a:rPr>
              <a:t>(nujno branje</a:t>
            </a:r>
            <a:r>
              <a:rPr lang="sl-SI" sz="1600" b="1" u="sng" dirty="0">
                <a:latin typeface="Garamond" panose="02020404030301010803" pitchFamily="18" charset="0"/>
              </a:rPr>
              <a:t>)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endParaRPr lang="sl-SI" sz="1600" b="1" u="sng" dirty="0" smtClean="0">
              <a:latin typeface="Garamond" panose="02020404030301010803" pitchFamily="18" charset="0"/>
            </a:endParaRPr>
          </a:p>
          <a:p>
            <a:pPr marL="285750" indent="-285750">
              <a:buFontTx/>
              <a:buChar char="-"/>
            </a:pPr>
            <a:r>
              <a:rPr lang="sl-SI" sz="1600" dirty="0" err="1">
                <a:latin typeface="Garamond" pitchFamily="18" charset="0"/>
              </a:rPr>
              <a:t>Writing</a:t>
            </a:r>
            <a:r>
              <a:rPr lang="sl-SI" sz="1600" dirty="0">
                <a:latin typeface="Garamond" pitchFamily="18" charset="0"/>
              </a:rPr>
              <a:t> </a:t>
            </a:r>
            <a:r>
              <a:rPr lang="sl-SI" sz="1600" dirty="0" err="1">
                <a:latin typeface="Garamond" pitchFamily="18" charset="0"/>
              </a:rPr>
              <a:t>instructions</a:t>
            </a:r>
            <a:endParaRPr lang="sl-SI" sz="1600" dirty="0">
              <a:latin typeface="Garamond" pitchFamily="18" charset="0"/>
            </a:endParaRPr>
          </a:p>
          <a:p>
            <a:pPr marL="285750" indent="-285750">
              <a:buFontTx/>
              <a:buChar char="-"/>
            </a:pPr>
            <a:r>
              <a:rPr lang="sl-SI" sz="1600" dirty="0" err="1">
                <a:latin typeface="Garamond" pitchFamily="18" charset="0"/>
              </a:rPr>
              <a:t>Keywords</a:t>
            </a:r>
            <a:endParaRPr lang="sl-SI" sz="1600" dirty="0">
              <a:latin typeface="Garamond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endParaRPr lang="sl-SI" sz="1600" dirty="0">
              <a:latin typeface="Garamond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sl-SI" sz="1600" b="1" u="sng" dirty="0">
                <a:latin typeface="Garamond" panose="02020404030301010803" pitchFamily="18" charset="0"/>
                <a:hlinkClick r:id="rId7"/>
              </a:rPr>
              <a:t>ERC FAQ</a:t>
            </a:r>
            <a:endParaRPr lang="sl-SI" sz="1600" dirty="0">
              <a:latin typeface="Garamond" panose="02020404030301010803" pitchFamily="18" charset="0"/>
            </a:endParaRPr>
          </a:p>
          <a:p>
            <a:pPr marL="285750" indent="-285750">
              <a:buFontTx/>
              <a:buChar char="-"/>
            </a:pPr>
            <a:endParaRPr lang="sl-SI" sz="1600" dirty="0"/>
          </a:p>
          <a:p>
            <a:pPr marL="285750" indent="-285750">
              <a:buFontTx/>
              <a:buChar char="-"/>
            </a:pPr>
            <a:endParaRPr lang="en-US" sz="1600" dirty="0"/>
          </a:p>
        </p:txBody>
      </p:sp>
      <p:sp>
        <p:nvSpPr>
          <p:cNvPr id="4" name="Zaobljeni pravokotnik 3"/>
          <p:cNvSpPr/>
          <p:nvPr/>
        </p:nvSpPr>
        <p:spPr>
          <a:xfrm>
            <a:off x="539552" y="5985524"/>
            <a:ext cx="7376745" cy="87247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rgbClr val="FF0000"/>
                </a:solidFill>
                <a:latin typeface="Garamond" pitchFamily="18" charset="0"/>
              </a:rPr>
              <a:t>PRIJAVA </a:t>
            </a:r>
            <a:r>
              <a:rPr lang="sl-SI" dirty="0">
                <a:solidFill>
                  <a:srgbClr val="FF0000"/>
                </a:solidFill>
                <a:latin typeface="Garamond" pitchFamily="18" charset="0"/>
              </a:rPr>
              <a:t>PROJEKTA NA PARTICIPANT PORTALU:</a:t>
            </a:r>
          </a:p>
          <a:p>
            <a:r>
              <a:rPr lang="sl-SI" sz="1600" dirty="0">
                <a:latin typeface="Garamond" pitchFamily="18" charset="0"/>
              </a:rPr>
              <a:t>https://ec.europa.eu/research/participants/portal/desktop/en/opportunities/h2020/topics/erc-2018-stg.html</a:t>
            </a:r>
          </a:p>
        </p:txBody>
      </p:sp>
    </p:spTree>
    <p:extLst>
      <p:ext uri="{BB962C8B-B14F-4D97-AF65-F5344CB8AC3E}">
        <p14:creationId xmlns:p14="http://schemas.microsoft.com/office/powerpoint/2010/main" val="123934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901014" cy="1143000"/>
          </a:xfrm>
        </p:spPr>
        <p:txBody>
          <a:bodyPr>
            <a:normAutofit/>
          </a:bodyPr>
          <a:lstStyle/>
          <a:p>
            <a:r>
              <a:rPr lang="sl-SI" sz="31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POMEMBNE POVEZAVE</a:t>
            </a:r>
            <a:endParaRPr lang="en-US" sz="31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7" name="Pravokotnik 6"/>
          <p:cNvSpPr/>
          <p:nvPr/>
        </p:nvSpPr>
        <p:spPr>
          <a:xfrm>
            <a:off x="395536" y="1196752"/>
            <a:ext cx="828092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sl-SI" dirty="0" smtClean="0">
              <a:hlinkClick r:id="rId3"/>
            </a:endParaRPr>
          </a:p>
          <a:p>
            <a:r>
              <a:rPr lang="sl-SI" dirty="0" smtClean="0"/>
              <a:t>ERC -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://erc.europa.eu</a:t>
            </a:r>
            <a:r>
              <a:rPr lang="en-US" dirty="0" smtClean="0">
                <a:hlinkClick r:id="rId3"/>
              </a:rPr>
              <a:t>/</a:t>
            </a:r>
            <a:endParaRPr lang="sl-SI" dirty="0" smtClean="0"/>
          </a:p>
          <a:p>
            <a:endParaRPr lang="sl-SI" dirty="0"/>
          </a:p>
          <a:p>
            <a:r>
              <a:rPr lang="sl-SI" dirty="0" smtClean="0"/>
              <a:t>Reference </a:t>
            </a:r>
            <a:r>
              <a:rPr lang="sl-SI" dirty="0" err="1" smtClean="0"/>
              <a:t>documents</a:t>
            </a:r>
            <a:r>
              <a:rPr lang="sl-SI" dirty="0" smtClean="0"/>
              <a:t> - </a:t>
            </a:r>
            <a:r>
              <a:rPr lang="sl-SI" sz="1400" dirty="0" smtClean="0">
                <a:hlinkClick r:id="rId4"/>
              </a:rPr>
              <a:t>h</a:t>
            </a:r>
            <a:r>
              <a:rPr lang="en-US" sz="1400" dirty="0" smtClean="0">
                <a:hlinkClick r:id="rId4"/>
              </a:rPr>
              <a:t>ttp</a:t>
            </a:r>
            <a:r>
              <a:rPr lang="en-US" sz="1400" dirty="0">
                <a:hlinkClick r:id="rId4"/>
              </a:rPr>
              <a:t>://ec.europa.eu/research/participants/portal//</a:t>
            </a:r>
            <a:r>
              <a:rPr lang="en-US" sz="1400" dirty="0" smtClean="0">
                <a:hlinkClick r:id="rId4"/>
              </a:rPr>
              <a:t>desktop/en/funding/reference_docs.html</a:t>
            </a:r>
            <a:endParaRPr lang="sl-SI" sz="1400" dirty="0" smtClean="0"/>
          </a:p>
          <a:p>
            <a:endParaRPr lang="sl-SI" dirty="0"/>
          </a:p>
          <a:p>
            <a:r>
              <a:rPr lang="sl-SI" dirty="0" smtClean="0"/>
              <a:t>ERC FUNDED PROJECTS</a:t>
            </a:r>
          </a:p>
          <a:p>
            <a:r>
              <a:rPr lang="en-US" sz="1400" dirty="0">
                <a:hlinkClick r:id="rId5"/>
              </a:rPr>
              <a:t>https://</a:t>
            </a:r>
            <a:r>
              <a:rPr lang="en-US" sz="1400" dirty="0" smtClean="0">
                <a:hlinkClick r:id="rId5"/>
              </a:rPr>
              <a:t>erc.europa.eu/projects-figures/erc-funded-projects</a:t>
            </a:r>
            <a:endParaRPr lang="sl-SI" sz="1400" dirty="0" smtClean="0"/>
          </a:p>
          <a:p>
            <a:endParaRPr lang="sl-SI" dirty="0"/>
          </a:p>
          <a:p>
            <a:r>
              <a:rPr lang="sl-SI" dirty="0" smtClean="0"/>
              <a:t>ERC PANEL STRUCTURE</a:t>
            </a:r>
          </a:p>
          <a:p>
            <a:r>
              <a:rPr lang="en-US" sz="1400" dirty="0">
                <a:hlinkClick r:id="rId6"/>
              </a:rPr>
              <a:t>https://</a:t>
            </a:r>
            <a:r>
              <a:rPr lang="en-US" sz="1400" dirty="0" smtClean="0">
                <a:hlinkClick r:id="rId6"/>
              </a:rPr>
              <a:t>erc.europa.eu/sites/default/files/document/file/ERC_Panel_structure_2017.pdf</a:t>
            </a:r>
            <a:endParaRPr lang="sl-SI" sz="1400" dirty="0" smtClean="0"/>
          </a:p>
          <a:p>
            <a:endParaRPr lang="sl-SI" dirty="0"/>
          </a:p>
          <a:p>
            <a:r>
              <a:rPr lang="sl-SI" dirty="0" smtClean="0"/>
              <a:t>EVALUATION PANELS</a:t>
            </a:r>
          </a:p>
          <a:p>
            <a:r>
              <a:rPr lang="en-US" sz="1400" dirty="0">
                <a:hlinkClick r:id="rId7"/>
              </a:rPr>
              <a:t>https://</a:t>
            </a:r>
            <a:r>
              <a:rPr lang="en-US" sz="1400" dirty="0" smtClean="0">
                <a:hlinkClick r:id="rId7"/>
              </a:rPr>
              <a:t>erc.europa.eu/document-category/evaluation-panels</a:t>
            </a:r>
            <a:endParaRPr lang="sl-SI" sz="1400" dirty="0" smtClean="0"/>
          </a:p>
          <a:p>
            <a:endParaRPr lang="sl-SI" sz="1400" dirty="0" smtClean="0"/>
          </a:p>
          <a:p>
            <a:endParaRPr lang="sl-SI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1600" b="1" dirty="0" smtClean="0"/>
              <a:t>ARRS KOMPLEMENTARNA SHEMA</a:t>
            </a:r>
          </a:p>
          <a:p>
            <a:r>
              <a:rPr lang="sl-SI" sz="1600" b="1" dirty="0">
                <a:hlinkClick r:id="rId8"/>
              </a:rPr>
              <a:t>https://</a:t>
            </a:r>
            <a:r>
              <a:rPr lang="sl-SI" sz="1600" b="1" dirty="0" smtClean="0">
                <a:hlinkClick r:id="rId8"/>
              </a:rPr>
              <a:t>www.arrs.gov.si/sl/medn/shema/razpisi/16/poziv-erc-16-1.asp</a:t>
            </a:r>
            <a:endParaRPr lang="sl-SI" sz="1600" b="1" dirty="0" smtClean="0"/>
          </a:p>
          <a:p>
            <a:endParaRPr lang="sl-SI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1600" b="1" dirty="0" smtClean="0"/>
              <a:t>ARRS RAZPIS ZA GOSTOVANJE PRI ERC NOSILCU</a:t>
            </a:r>
          </a:p>
          <a:p>
            <a:r>
              <a:rPr lang="sl-SI" sz="1600" b="1" dirty="0"/>
              <a:t>https://www.arrs.gov.si/sl/medn/ERCFellowship/razpisi/17/razpis-ERC-2018.asp</a:t>
            </a:r>
            <a:endParaRPr lang="sl-SI" sz="1400" b="1" dirty="0"/>
          </a:p>
          <a:p>
            <a:endParaRPr lang="sl-SI" sz="1400" b="1" dirty="0" smtClean="0"/>
          </a:p>
          <a:p>
            <a:endParaRPr lang="sl-S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97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47664" y="260648"/>
            <a:ext cx="7901014" cy="1143000"/>
          </a:xfrm>
        </p:spPr>
        <p:txBody>
          <a:bodyPr>
            <a:normAutofit/>
          </a:bodyPr>
          <a:lstStyle/>
          <a:p>
            <a:r>
              <a:rPr lang="sl-SI" sz="31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PODPORA UNIVERZITETNE SLUŽBE </a:t>
            </a:r>
            <a:br>
              <a:rPr lang="sl-SI" sz="3100" dirty="0" smtClean="0">
                <a:solidFill>
                  <a:srgbClr val="FF0000"/>
                </a:solidFill>
                <a:latin typeface="Garamond" panose="02020404030301010803" pitchFamily="18" charset="0"/>
              </a:rPr>
            </a:br>
            <a:r>
              <a:rPr lang="sl-SI" sz="31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ZA </a:t>
            </a:r>
            <a:r>
              <a:rPr lang="sl-SI" sz="31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RAZISKOVALNO DEJAVNOST</a:t>
            </a:r>
            <a:endParaRPr lang="en-US" sz="31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7" name="Pravokotnik 6"/>
          <p:cNvSpPr/>
          <p:nvPr/>
        </p:nvSpPr>
        <p:spPr>
          <a:xfrm>
            <a:off x="539552" y="1700808"/>
            <a:ext cx="828092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b="1" dirty="0" smtClean="0">
                <a:latin typeface="Garamond" panose="02020404030301010803" pitchFamily="18" charset="0"/>
              </a:rPr>
              <a:t>Univerzitetna </a:t>
            </a:r>
            <a:r>
              <a:rPr lang="sl-SI" b="1" dirty="0" smtClean="0">
                <a:latin typeface="Garamond" panose="02020404030301010803" pitchFamily="18" charset="0"/>
              </a:rPr>
              <a:t>služba za </a:t>
            </a:r>
            <a:r>
              <a:rPr lang="sl-SI" b="1" dirty="0" smtClean="0">
                <a:latin typeface="Garamond" panose="02020404030301010803" pitchFamily="18" charset="0"/>
              </a:rPr>
              <a:t>raziskovalno dejavnost vam </a:t>
            </a:r>
            <a:r>
              <a:rPr lang="sl-SI" b="1" dirty="0" smtClean="0">
                <a:latin typeface="Garamond" panose="02020404030301010803" pitchFamily="18" charset="0"/>
              </a:rPr>
              <a:t>nudi podporo pri: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l-SI" dirty="0" smtClean="0">
                <a:latin typeface="Garamond" panose="02020404030301010803" pitchFamily="18" charset="0"/>
              </a:rPr>
              <a:t>Pripravi načrta pisanja </a:t>
            </a:r>
            <a:r>
              <a:rPr lang="sl-SI" dirty="0" smtClean="0">
                <a:latin typeface="Garamond" panose="02020404030301010803" pitchFamily="18" charset="0"/>
              </a:rPr>
              <a:t>prijave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l-SI" dirty="0" smtClean="0">
                <a:latin typeface="Garamond" panose="02020404030301010803" pitchFamily="18" charset="0"/>
              </a:rPr>
              <a:t>Oblikovanju in konsolidaciji ideje</a:t>
            </a:r>
            <a:endParaRPr lang="sl-SI" dirty="0" smtClean="0">
              <a:latin typeface="Garamond" panose="02020404030301010803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l-SI" dirty="0" smtClean="0">
                <a:latin typeface="Garamond" panose="02020404030301010803" pitchFamily="18" charset="0"/>
              </a:rPr>
              <a:t>Pisanju B1 in B2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l-SI" dirty="0" smtClean="0">
                <a:latin typeface="Garamond" panose="02020404030301010803" pitchFamily="18" charset="0"/>
              </a:rPr>
              <a:t>Pripravi povzetka in življenjepisa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l-SI" dirty="0" smtClean="0">
                <a:latin typeface="Garamond" panose="02020404030301010803" pitchFamily="18" charset="0"/>
              </a:rPr>
              <a:t>Znanstvenemu preoblikovanju besedila</a:t>
            </a:r>
            <a:endParaRPr lang="sl-SI" dirty="0" smtClean="0">
              <a:latin typeface="Garamond" panose="02020404030301010803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l-SI" dirty="0" smtClean="0">
                <a:latin typeface="Garamond" panose="02020404030301010803" pitchFamily="18" charset="0"/>
              </a:rPr>
              <a:t>Grafičnemu oblikovanju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l-SI" dirty="0" smtClean="0">
                <a:latin typeface="Garamond" panose="02020404030301010803" pitchFamily="18" charset="0"/>
              </a:rPr>
              <a:t>Svetovanje v vseh fazah priprave</a:t>
            </a:r>
            <a:endParaRPr lang="sl-SI" dirty="0">
              <a:latin typeface="Garamond" panose="02020404030301010803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l-SI" dirty="0" smtClean="0">
                <a:latin typeface="Garamond" panose="02020404030301010803" pitchFamily="18" charset="0"/>
              </a:rPr>
              <a:t>Mednarodne klinike projekta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sl-SI" dirty="0" smtClean="0">
              <a:latin typeface="Garamond" panose="02020404030301010803" pitchFamily="18" charset="0"/>
            </a:endParaRPr>
          </a:p>
          <a:p>
            <a:r>
              <a:rPr lang="sl-SI" b="1" dirty="0" smtClean="0">
                <a:latin typeface="Garamond" panose="02020404030301010803" pitchFamily="18" charset="0"/>
              </a:rPr>
              <a:t>Organizacija delavnic za: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l-SI" dirty="0">
                <a:latin typeface="Garamond" panose="02020404030301010803" pitchFamily="18" charset="0"/>
              </a:rPr>
              <a:t>KONSOLIDACIJO IDEJE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l-SI" dirty="0">
                <a:latin typeface="Garamond" panose="02020404030301010803" pitchFamily="18" charset="0"/>
              </a:rPr>
              <a:t>PISANJE PROJEKTNE PRIJAVE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l-SI" dirty="0">
                <a:latin typeface="Garamond" panose="02020404030301010803" pitchFamily="18" charset="0"/>
              </a:rPr>
              <a:t>PISANJE POVZETKA IN ŽIVLJENJEPISA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l-SI" dirty="0">
                <a:latin typeface="Garamond" panose="02020404030301010803" pitchFamily="18" charset="0"/>
              </a:rPr>
              <a:t>GRAFIČNO OBLIKOVANJE</a:t>
            </a:r>
          </a:p>
          <a:p>
            <a:endParaRPr lang="sl-SI" dirty="0">
              <a:latin typeface="Garamond" panose="02020404030301010803" pitchFamily="18" charset="0"/>
            </a:endParaRPr>
          </a:p>
          <a:p>
            <a:r>
              <a:rPr lang="sl-SI" dirty="0" smtClean="0">
                <a:latin typeface="Garamond" panose="02020404030301010803" pitchFamily="18" charset="0"/>
              </a:rPr>
              <a:t>Aktivnosti podpira </a:t>
            </a:r>
            <a:r>
              <a:rPr lang="sl-SI" b="1" dirty="0" smtClean="0">
                <a:latin typeface="Garamond" panose="02020404030301010803" pitchFamily="18" charset="0"/>
              </a:rPr>
              <a:t>RAZVOJNI </a:t>
            </a:r>
            <a:r>
              <a:rPr lang="sl-SI" b="1" dirty="0">
                <a:latin typeface="Garamond" panose="02020404030301010803" pitchFamily="18" charset="0"/>
              </a:rPr>
              <a:t>SKLAD UL</a:t>
            </a:r>
            <a:r>
              <a:rPr lang="sl-SI" dirty="0">
                <a:latin typeface="Garamond" panose="02020404030301010803" pitchFamily="18" charset="0"/>
              </a:rPr>
              <a:t>: </a:t>
            </a:r>
            <a:endParaRPr lang="sl-SI" dirty="0" smtClean="0">
              <a:latin typeface="Garamond" panose="02020404030301010803" pitchFamily="18" charset="0"/>
            </a:endParaRPr>
          </a:p>
          <a:p>
            <a:r>
              <a:rPr lang="sl-SI" sz="1200" dirty="0" smtClean="0">
                <a:latin typeface="Garamond" panose="02020404030301010803" pitchFamily="18" charset="0"/>
                <a:hlinkClick r:id="rId3"/>
              </a:rPr>
              <a:t>https</a:t>
            </a:r>
            <a:r>
              <a:rPr lang="sl-SI" sz="1200" dirty="0">
                <a:latin typeface="Garamond" panose="02020404030301010803" pitchFamily="18" charset="0"/>
                <a:hlinkClick r:id="rId3"/>
              </a:rPr>
              <a:t>://intranetul.uni-lj.si/evropskiprojekti/RazvojniSkladUL/_layouts/15/start.aspx#/</a:t>
            </a:r>
            <a:r>
              <a:rPr lang="sl-SI" sz="1200" dirty="0" smtClean="0">
                <a:latin typeface="Garamond" panose="02020404030301010803" pitchFamily="18" charset="0"/>
                <a:hlinkClick r:id="rId3"/>
              </a:rPr>
              <a:t>SitePages/Domov.aspx</a:t>
            </a:r>
            <a:endParaRPr lang="sl-SI" sz="1200" dirty="0" smtClean="0">
              <a:latin typeface="Garamond" panose="02020404030301010803" pitchFamily="18" charset="0"/>
            </a:endParaRPr>
          </a:p>
          <a:p>
            <a:endParaRPr lang="sl-SI" dirty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0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197768"/>
            <a:ext cx="7901014" cy="1143000"/>
          </a:xfrm>
        </p:spPr>
        <p:txBody>
          <a:bodyPr>
            <a:normAutofit/>
          </a:bodyPr>
          <a:lstStyle/>
          <a:p>
            <a:r>
              <a:rPr lang="sl-SI" sz="28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POMEMBNI DATUMI </a:t>
            </a:r>
            <a:br>
              <a:rPr lang="sl-SI" sz="2800" dirty="0" smtClean="0">
                <a:solidFill>
                  <a:srgbClr val="FF0000"/>
                </a:solidFill>
                <a:latin typeface="Garamond" panose="02020404030301010803" pitchFamily="18" charset="0"/>
              </a:rPr>
            </a:br>
            <a:r>
              <a:rPr lang="sl-SI" sz="28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ZA INTERNO PODPORO (I)</a:t>
            </a:r>
            <a:endParaRPr lang="en-US" sz="28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7" name="Pravokotnik 6"/>
          <p:cNvSpPr/>
          <p:nvPr/>
        </p:nvSpPr>
        <p:spPr>
          <a:xfrm>
            <a:off x="539552" y="1700808"/>
            <a:ext cx="82809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endParaRPr lang="en-US" sz="1600" dirty="0"/>
          </a:p>
          <a:p>
            <a:pPr marL="285750" indent="-285750">
              <a:buFontTx/>
              <a:buChar char="-"/>
            </a:pPr>
            <a:endParaRPr lang="en-US" sz="1600" dirty="0"/>
          </a:p>
        </p:txBody>
      </p:sp>
      <p:sp>
        <p:nvSpPr>
          <p:cNvPr id="3" name="Pravokotnik 2"/>
          <p:cNvSpPr/>
          <p:nvPr/>
        </p:nvSpPr>
        <p:spPr>
          <a:xfrm>
            <a:off x="10462" y="1332529"/>
            <a:ext cx="8712968" cy="6596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l-SI" sz="16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5.4</a:t>
            </a:r>
            <a:r>
              <a:rPr lang="sl-SI" sz="16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2018 (8.30-15.30) – DELAVNICA „</a:t>
            </a:r>
            <a:r>
              <a:rPr lang="sl-SI" sz="1600" b="1" dirty="0" err="1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Writing</a:t>
            </a:r>
            <a:r>
              <a:rPr lang="sl-SI" sz="16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l-SI" sz="1600" b="1" dirty="0" err="1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successful</a:t>
            </a:r>
            <a:r>
              <a:rPr lang="sl-SI" sz="16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l-SI" sz="1600" b="1" dirty="0" err="1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Stg</a:t>
            </a:r>
            <a:r>
              <a:rPr lang="sl-SI" sz="16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sl-SI" sz="1600" b="1" dirty="0" err="1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CoG</a:t>
            </a:r>
            <a:r>
              <a:rPr lang="sl-SI" sz="16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l-SI" sz="1600" b="1" dirty="0" err="1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Proposals</a:t>
            </a:r>
            <a:r>
              <a:rPr lang="sl-SI" sz="16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l-SI" sz="16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sl-SI" sz="1600" b="1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l-SI" sz="16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zvedbi agencije </a:t>
            </a:r>
            <a:r>
              <a:rPr lang="sl-SI" sz="1600" b="1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YELLOW RESEARCH</a:t>
            </a:r>
            <a:r>
              <a:rPr lang="sl-SI" sz="16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l-SI" sz="1100" b="1" dirty="0" smtClean="0">
                <a:solidFill>
                  <a:srgbClr val="FF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PRIJAVA: </a:t>
            </a:r>
            <a:r>
              <a:rPr lang="sl-SI" sz="1100" b="1" dirty="0" smtClean="0">
                <a:solidFill>
                  <a:srgbClr val="FF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</a:t>
            </a:r>
            <a:r>
              <a:rPr lang="sl-SI" sz="1000" b="1" dirty="0" smtClean="0">
                <a:solidFill>
                  <a:srgbClr val="FF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ttps</a:t>
            </a:r>
            <a:r>
              <a:rPr lang="sl-SI" sz="1000" b="1" dirty="0">
                <a:solidFill>
                  <a:srgbClr val="FF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sl-SI" sz="1000" b="1" dirty="0" smtClean="0">
                <a:solidFill>
                  <a:srgbClr val="FF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docs.google.com/forms/d/e/1FAIpQLSfBKupxNeLgLgCUfiS2hOh4GXqbHmc5howUP8W8gG9HX3Aw0A/viewform</a:t>
            </a:r>
            <a:endParaRPr lang="sl-SI" sz="1000" b="1" dirty="0" smtClean="0">
              <a:solidFill>
                <a:srgbClr val="FF0000"/>
              </a:solidFill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sl-SI" sz="1600" b="1" dirty="0" smtClean="0">
              <a:solidFill>
                <a:srgbClr val="FF0000"/>
              </a:solidFill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l-SI" sz="1600" b="1" dirty="0" smtClean="0">
                <a:solidFill>
                  <a:srgbClr val="FF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GB" sz="1600" b="1" dirty="0" smtClean="0">
                <a:solidFill>
                  <a:srgbClr val="FF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l-SI" sz="1600" b="1" dirty="0" smtClean="0">
                <a:solidFill>
                  <a:srgbClr val="FF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GB" sz="1600" b="1" dirty="0" smtClean="0">
                <a:solidFill>
                  <a:srgbClr val="FF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201</a:t>
            </a:r>
            <a:r>
              <a:rPr lang="sl-SI" sz="1600" b="1" dirty="0" smtClean="0">
                <a:solidFill>
                  <a:srgbClr val="FF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GB" sz="1600" b="1" dirty="0" smtClean="0">
                <a:solidFill>
                  <a:srgbClr val="FF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l-SI" sz="1600" b="1" dirty="0" smtClean="0">
                <a:solidFill>
                  <a:srgbClr val="FF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mnenje</a:t>
            </a:r>
            <a:r>
              <a:rPr lang="en-GB" sz="1600" b="1" dirty="0" smtClean="0">
                <a:solidFill>
                  <a:srgbClr val="FF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1600" dirty="0" smtClean="0">
                <a:solidFill>
                  <a:srgbClr val="FF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1" dirty="0">
                <a:solidFill>
                  <a:srgbClr val="FF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INTERNI ROK ZA ODDAJO ŽIVLJENJEPISA 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neobvezno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sl-SI" sz="1600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600" dirty="0" err="1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Kandidat</a:t>
            </a:r>
            <a:r>
              <a:rPr lang="sl-SI" sz="1600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GB" sz="1600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bodo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oddali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življenjepis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tega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roka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600" dirty="0" err="1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sl-SI" sz="1600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1600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sl-SI" sz="1600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poslali</a:t>
            </a:r>
            <a:r>
              <a:rPr lang="en-GB" sz="1600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mnenje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glede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ERC </a:t>
            </a:r>
            <a:r>
              <a:rPr lang="en-GB" sz="1600" dirty="0" err="1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potenciala</a:t>
            </a:r>
            <a:r>
              <a:rPr lang="sl-SI" sz="1600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1600" dirty="0" err="1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Življenjepis</a:t>
            </a:r>
            <a:r>
              <a:rPr lang="en-GB" sz="1600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mora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biti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narejen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vzorcu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ERC B1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dela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prijave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l-SI" sz="1600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sl-SI" sz="1600" b="1" dirty="0" smtClean="0"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sl-SI" sz="16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12.4.2018 </a:t>
            </a:r>
            <a:r>
              <a:rPr lang="sl-SI" sz="16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(16.00-19.30)</a:t>
            </a:r>
            <a:r>
              <a:rPr lang="sl-SI" sz="1600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3-4 urna </a:t>
            </a:r>
            <a:r>
              <a:rPr lang="sl-SI" sz="1600" i="1" dirty="0" err="1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brain-storming</a:t>
            </a:r>
            <a:r>
              <a:rPr lang="sl-SI" sz="1600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delavnica </a:t>
            </a:r>
            <a:r>
              <a:rPr lang="sl-SI" sz="1600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sl-SI" sz="1600" i="1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FINDING THE BEST AMONG YOUR GREAT IDEAS: BRAINSTORMING YOUR ERC PROJECT </a:t>
            </a:r>
            <a:r>
              <a:rPr lang="sl-SI" sz="1600" i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IDEA </a:t>
            </a:r>
            <a:r>
              <a:rPr lang="sl-SI" sz="1600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sl-SI" sz="1600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KAKO </a:t>
            </a:r>
            <a:r>
              <a:rPr lang="sl-SI" sz="1600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OBLIKOVATI ERC IDEJO in REVIZIJA ERC ŽIVLJENJEPISA“ </a:t>
            </a:r>
            <a:r>
              <a:rPr lang="sl-SI" sz="16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(IDEJA)</a:t>
            </a:r>
          </a:p>
          <a:p>
            <a:pPr>
              <a:lnSpc>
                <a:spcPct val="107000"/>
              </a:lnSpc>
            </a:pPr>
            <a:endParaRPr lang="sl-SI" sz="1600" b="1" dirty="0" smtClean="0"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l-SI" sz="16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26.4.2018 </a:t>
            </a:r>
            <a:r>
              <a:rPr lang="sl-SI" sz="1600" b="1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(16.00-19.30)</a:t>
            </a:r>
            <a:r>
              <a:rPr lang="sl-SI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sl-SI" sz="1600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3-4 urna delavnica </a:t>
            </a:r>
            <a:r>
              <a:rPr lang="sl-SI" sz="1600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sl-SI" sz="1600" i="1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WRITING WINNING GRANT APPLICATIONS FOR ERC AND </a:t>
            </a:r>
            <a:r>
              <a:rPr lang="sl-SI" sz="1600" i="1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BEYOND</a:t>
            </a:r>
            <a:r>
              <a:rPr lang="sl-SI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sl-SI" sz="1600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KREATIVNO </a:t>
            </a:r>
            <a:r>
              <a:rPr lang="sl-SI" sz="1600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PISANJE ERC PROJEKTA“ </a:t>
            </a:r>
            <a:r>
              <a:rPr lang="sl-SI" sz="16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(1.DEL)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sl-SI" sz="1600" b="1" dirty="0"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sl-SI" sz="1600" b="1" dirty="0" smtClean="0">
                <a:solidFill>
                  <a:srgbClr val="FF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15.5.2018 </a:t>
            </a:r>
            <a:r>
              <a:rPr lang="sl-SI" sz="1600" b="1" dirty="0">
                <a:solidFill>
                  <a:srgbClr val="FF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(pomoč)- </a:t>
            </a:r>
            <a:r>
              <a:rPr lang="en-GB" sz="1600" b="1" dirty="0">
                <a:solidFill>
                  <a:srgbClr val="FF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INTERNI ROK ZA ODDAJO PRVIH OSNUTKOV 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neobvezno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Osnutki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naj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bodo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narejeni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>
                <a:solidFill>
                  <a:srgbClr val="0000FF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tem vzorcu."/>
              </a:rPr>
              <a:t>tem </a:t>
            </a:r>
            <a:r>
              <a:rPr lang="en-GB" sz="1600" dirty="0" err="1">
                <a:solidFill>
                  <a:srgbClr val="0000FF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tem vzorcu."/>
              </a:rPr>
              <a:t>vzorcu</a:t>
            </a:r>
            <a:r>
              <a:rPr lang="en-GB" sz="1600" dirty="0">
                <a:solidFill>
                  <a:srgbClr val="0000FF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tem vzorcu."/>
              </a:rPr>
              <a:t>.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Kandidati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bodo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oddali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osnutke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projektov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tega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roka</a:t>
            </a:r>
            <a:r>
              <a:rPr lang="sl-SI" sz="1600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sz="1600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bodo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upravičeni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</a:t>
            </a:r>
            <a:r>
              <a:rPr lang="sl-SI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individualnega svetovanja in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pomoči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pisanju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prijave</a:t>
            </a:r>
            <a:r>
              <a:rPr lang="sl-SI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sl-SI" sz="1600" b="1" dirty="0" smtClean="0"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sl-SI" sz="16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23.5.2017</a:t>
            </a:r>
            <a:r>
              <a:rPr lang="sl-SI" sz="1600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3-4 urna delavnica </a:t>
            </a:r>
            <a:r>
              <a:rPr lang="sl-SI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sl-SI" sz="1600" i="1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WRITING WINNING GRANT APPLICATIONS FOR ERC AND BEYOND</a:t>
            </a:r>
            <a:r>
              <a:rPr lang="sl-SI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/KREATIVNO PISANJE ERC PROJEKTA“ </a:t>
            </a:r>
            <a:r>
              <a:rPr lang="sl-SI" sz="16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(2.DEL)</a:t>
            </a:r>
          </a:p>
          <a:p>
            <a:pPr>
              <a:lnSpc>
                <a:spcPct val="107000"/>
              </a:lnSpc>
            </a:pPr>
            <a:endParaRPr lang="sl-SI" sz="1600" dirty="0" smtClean="0"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sl-SI" sz="1600" dirty="0" smtClean="0"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sl-SI" sz="1600" dirty="0"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l-SI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oljeZBesedilom 3"/>
          <p:cNvSpPr txBox="1"/>
          <p:nvPr/>
        </p:nvSpPr>
        <p:spPr>
          <a:xfrm>
            <a:off x="7558272" y="769268"/>
            <a:ext cx="1478224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l-SI" dirty="0"/>
              <a:t>*</a:t>
            </a:r>
            <a:r>
              <a:rPr lang="sl-SI" dirty="0" smtClean="0"/>
              <a:t>Delavnice</a:t>
            </a:r>
          </a:p>
          <a:p>
            <a:r>
              <a:rPr lang="sl-SI" dirty="0" smtClean="0">
                <a:solidFill>
                  <a:srgbClr val="FF0000"/>
                </a:solidFill>
              </a:rPr>
              <a:t>  Roki </a:t>
            </a: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      Svetovanje</a:t>
            </a:r>
            <a:endParaRPr lang="sl-SI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50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901014" cy="1143000"/>
          </a:xfrm>
        </p:spPr>
        <p:txBody>
          <a:bodyPr>
            <a:normAutofit/>
          </a:bodyPr>
          <a:lstStyle/>
          <a:p>
            <a:r>
              <a:rPr lang="sl-SI" sz="3200" dirty="0">
                <a:solidFill>
                  <a:srgbClr val="FF0000"/>
                </a:solidFill>
                <a:latin typeface="Garamond" panose="02020404030301010803" pitchFamily="18" charset="0"/>
              </a:rPr>
              <a:t>POMEMBNI DATUMI </a:t>
            </a:r>
            <a:br>
              <a:rPr lang="sl-SI" sz="3200" dirty="0">
                <a:solidFill>
                  <a:srgbClr val="FF0000"/>
                </a:solidFill>
                <a:latin typeface="Garamond" panose="02020404030301010803" pitchFamily="18" charset="0"/>
              </a:rPr>
            </a:br>
            <a:r>
              <a:rPr lang="sl-SI" sz="3200" dirty="0">
                <a:solidFill>
                  <a:srgbClr val="FF0000"/>
                </a:solidFill>
                <a:latin typeface="Garamond" panose="02020404030301010803" pitchFamily="18" charset="0"/>
              </a:rPr>
              <a:t>ZA INTERNO </a:t>
            </a:r>
            <a:r>
              <a:rPr lang="sl-SI" sz="32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PODPORO (II)</a:t>
            </a:r>
            <a:endParaRPr lang="en-US" sz="31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7" name="Pravokotnik 6"/>
          <p:cNvSpPr/>
          <p:nvPr/>
        </p:nvSpPr>
        <p:spPr>
          <a:xfrm>
            <a:off x="138998" y="1484784"/>
            <a:ext cx="8280920" cy="5328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sl-SI" sz="1600" b="1" u="sng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16.6.-8.9.2017 - INDIVIDUALNO SVETOVANJE PRI PRIPRAVI PROJEKTA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sl-SI" sz="1600" b="1" dirty="0">
              <a:solidFill>
                <a:srgbClr val="FF0000"/>
              </a:solidFill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sl-SI" sz="16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6.6.2018</a:t>
            </a:r>
            <a:r>
              <a:rPr lang="sl-SI" sz="1600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l-SI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- 3-4 urna delavnica </a:t>
            </a:r>
            <a:r>
              <a:rPr lang="sl-SI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 „</a:t>
            </a:r>
            <a:r>
              <a:rPr lang="sl-SI" sz="1600" i="1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WRITING WINNING GRANT APPLICATIONS FOR ERC AND BEYOND</a:t>
            </a:r>
            <a:r>
              <a:rPr lang="sl-SI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/KREATIVNO PISANJE ERC </a:t>
            </a:r>
            <a:r>
              <a:rPr lang="sl-SI" sz="1600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PROJEKTA </a:t>
            </a:r>
            <a:r>
              <a:rPr lang="sl-SI" sz="16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(3.DEL</a:t>
            </a:r>
            <a:r>
              <a:rPr lang="sl-SI" sz="1600" b="1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sl-SI" sz="1600" b="1" dirty="0" smtClean="0">
              <a:solidFill>
                <a:srgbClr val="FF0000"/>
              </a:solidFill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600" b="1" dirty="0" smtClean="0">
                <a:solidFill>
                  <a:srgbClr val="FF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GB" sz="1600" b="1" dirty="0">
                <a:solidFill>
                  <a:srgbClr val="FF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9. </a:t>
            </a:r>
            <a:r>
              <a:rPr lang="en-GB" sz="1600" b="1" dirty="0" smtClean="0">
                <a:solidFill>
                  <a:srgbClr val="FF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sl-SI" sz="1600" b="1" dirty="0" smtClean="0">
                <a:solidFill>
                  <a:srgbClr val="FF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GB" sz="1600" dirty="0" smtClean="0">
                <a:solidFill>
                  <a:srgbClr val="FF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1" dirty="0">
                <a:solidFill>
                  <a:srgbClr val="FF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l-SI" sz="1600" b="1" dirty="0">
                <a:solidFill>
                  <a:srgbClr val="FF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klinike</a:t>
            </a:r>
            <a:r>
              <a:rPr lang="en-GB" sz="1600" b="1" dirty="0">
                <a:solidFill>
                  <a:srgbClr val="FF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– INTERNI ROK ZA ODDAJO PROJEKTOV 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neobvezno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sl-SI" sz="1600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Kandidati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bodo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oddali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čim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bolj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popolne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prijave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tega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roka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bodo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upravičeni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</a:t>
            </a:r>
            <a:r>
              <a:rPr lang="sl-SI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sl-SI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ednarodne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klinike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projekta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prescreening</a:t>
            </a:r>
            <a:r>
              <a:rPr lang="sl-SI" sz="1600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Lektoriranja, Grafičnega </a:t>
            </a:r>
            <a:r>
              <a:rPr lang="sl-SI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svetovanja</a:t>
            </a:r>
            <a:endParaRPr lang="sl-SI" sz="1600" b="1" dirty="0"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sl-SI" sz="1600" dirty="0"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l-SI" sz="1600" b="1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11.9.2018 </a:t>
            </a:r>
            <a:r>
              <a:rPr lang="sl-SI" sz="1600" b="1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sz="1600" b="1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MOCK PANEL </a:t>
            </a:r>
            <a:r>
              <a:rPr lang="en-GB" sz="1600" b="1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 </a:t>
            </a:r>
            <a:r>
              <a:rPr lang="en-GB" sz="1600" b="1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VSEH 3 PANELOV (PE, SH, LS)</a:t>
            </a:r>
            <a:endParaRPr lang="sl-SI" sz="1600" b="1" dirty="0">
              <a:solidFill>
                <a:schemeClr val="accent3">
                  <a:lumMod val="75000"/>
                </a:schemeClr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Kandidati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pripravijo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5-minutno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prezentacijo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svoje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prebojne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raziskovalno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ideje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 3-5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prosojnicah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internim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panelom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drugih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raziskovalcev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ocenjevalcev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l-SI" sz="1600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sl-SI" sz="1600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sl-SI" sz="16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13.9.2018 </a:t>
            </a:r>
            <a:r>
              <a:rPr lang="sl-SI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- 3-4 urna delavnica </a:t>
            </a:r>
            <a:r>
              <a:rPr lang="sl-SI" sz="1600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sl-SI" sz="1600" i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CV &amp;</a:t>
            </a:r>
            <a:r>
              <a:rPr lang="sl-SI" sz="1600" i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ABSTRACT/ ŽIVLJENJEPIS </a:t>
            </a:r>
            <a:r>
              <a:rPr lang="sl-SI" sz="1600" i="1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POVZETEK“ </a:t>
            </a:r>
            <a:r>
              <a:rPr lang="sl-SI" sz="1600" b="1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(4.DEL)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l-SI" sz="16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18.9.2018 </a:t>
            </a:r>
            <a:r>
              <a:rPr lang="sl-SI" sz="1600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sl-SI" sz="16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l-SI" sz="1600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4-6 urna delavnica „GRAFIČNA PRIPRAVA PROJEKTA“ </a:t>
            </a:r>
            <a:r>
              <a:rPr lang="sl-SI" sz="16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(5.DEL)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sl-SI" sz="1600" b="1" dirty="0" smtClean="0"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l-SI" sz="1600" b="1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5.10</a:t>
            </a:r>
            <a:r>
              <a:rPr lang="en-GB" sz="1600" b="1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.201</a:t>
            </a:r>
            <a:r>
              <a:rPr lang="sl-SI" sz="1600" b="1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GB" sz="1600" b="1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1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600" b="1" dirty="0" err="1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StG</a:t>
            </a:r>
            <a:r>
              <a:rPr lang="en-GB" sz="1600" b="1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– KLINIKE Z AGENCIJO YELLOW RESEARCH</a:t>
            </a:r>
            <a:endParaRPr lang="sl-SI" sz="1600" b="1" dirty="0">
              <a:solidFill>
                <a:schemeClr val="accent3">
                  <a:lumMod val="75000"/>
                </a:schemeClr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Klinike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vključujejo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pregled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projektne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prijave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komentraji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skype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konzultacijo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l-SI" sz="1600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uro</a:t>
            </a:r>
            <a:r>
              <a:rPr lang="en-GB" sz="1600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l-SI" sz="1600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l-SI" sz="14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l-SI" sz="14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l-SI" sz="1600" b="1" dirty="0" smtClean="0">
                <a:solidFill>
                  <a:srgbClr val="FF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sredina OKTOBRA - ROK ZA ODDAJO PROJEKTNE PRIJAVE</a:t>
            </a:r>
            <a:endParaRPr lang="sl-SI" sz="1600" b="1" dirty="0">
              <a:solidFill>
                <a:srgbClr val="FF0000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ravokotnik 2"/>
          <p:cNvSpPr/>
          <p:nvPr/>
        </p:nvSpPr>
        <p:spPr>
          <a:xfrm>
            <a:off x="107504" y="1484784"/>
            <a:ext cx="8712968" cy="635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endParaRPr lang="sl-SI" sz="1200" dirty="0"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sl-SI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l-SI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61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901014" cy="1143000"/>
          </a:xfrm>
        </p:spPr>
        <p:txBody>
          <a:bodyPr>
            <a:normAutofit/>
          </a:bodyPr>
          <a:lstStyle/>
          <a:p>
            <a:r>
              <a:rPr lang="sl-SI" sz="3200" dirty="0">
                <a:solidFill>
                  <a:srgbClr val="FF0000"/>
                </a:solidFill>
                <a:latin typeface="Garamond" panose="02020404030301010803" pitchFamily="18" charset="0"/>
              </a:rPr>
              <a:t>POMEMBNI DATUMI </a:t>
            </a:r>
            <a:br>
              <a:rPr lang="sl-SI" sz="3200" dirty="0">
                <a:solidFill>
                  <a:srgbClr val="FF0000"/>
                </a:solidFill>
                <a:latin typeface="Garamond" panose="02020404030301010803" pitchFamily="18" charset="0"/>
              </a:rPr>
            </a:br>
            <a:r>
              <a:rPr lang="sl-SI" sz="3200" dirty="0">
                <a:solidFill>
                  <a:srgbClr val="FF0000"/>
                </a:solidFill>
                <a:latin typeface="Garamond" panose="02020404030301010803" pitchFamily="18" charset="0"/>
              </a:rPr>
              <a:t>ZA INTERNO </a:t>
            </a:r>
            <a:r>
              <a:rPr lang="sl-SI" sz="32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PODPORO (III)</a:t>
            </a:r>
            <a:endParaRPr lang="en-US" sz="31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7" name="Pravokotnik 6"/>
          <p:cNvSpPr/>
          <p:nvPr/>
        </p:nvSpPr>
        <p:spPr>
          <a:xfrm>
            <a:off x="323528" y="1628800"/>
            <a:ext cx="8280920" cy="3714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600" b="1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Drugi</a:t>
            </a:r>
            <a:r>
              <a:rPr lang="en-GB" sz="1600" b="1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datumi</a:t>
            </a:r>
            <a:r>
              <a:rPr lang="en-GB" sz="1600" b="1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ERC Consolidator Grant 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roki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neobvezni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vendar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pogoj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pridobitev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financiranja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pomoči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pisanju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GB" sz="1600" dirty="0" err="1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klinik</a:t>
            </a:r>
            <a:r>
              <a:rPr lang="en-GB" sz="1600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sl-SI" sz="1600" dirty="0" smtClean="0"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sl-SI" sz="1600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6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15.10.201</a:t>
            </a:r>
            <a:r>
              <a:rPr lang="sl-SI" sz="16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GB" sz="16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1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INTERNI ROK ZA ODDAJO </a:t>
            </a:r>
            <a:r>
              <a:rPr lang="en-GB" sz="1600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ŽIVLJENJEPISA</a:t>
            </a:r>
            <a:endParaRPr lang="sl-SI" sz="1600" dirty="0" smtClean="0"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sl-SI" sz="1600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6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20.11.201</a:t>
            </a:r>
            <a:r>
              <a:rPr lang="sl-SI" sz="16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GB" sz="16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1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INTERNI ROK ZA ODADAJO OSNUTKA </a:t>
            </a:r>
            <a:r>
              <a:rPr lang="en-GB" sz="1600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PRIJAVE</a:t>
            </a:r>
            <a:endParaRPr lang="sl-SI" sz="1600" dirty="0" smtClean="0"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sl-SI" sz="1600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6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2.1.201</a:t>
            </a:r>
            <a:r>
              <a:rPr lang="sl-SI" sz="16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GB" sz="16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1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INTERNI ROK ZA ODDAJO POPOLNE </a:t>
            </a:r>
            <a:r>
              <a:rPr lang="en-GB" sz="1600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PRIJAVE</a:t>
            </a:r>
            <a:endParaRPr lang="sl-SI" sz="1600" dirty="0" smtClean="0"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sl-SI" sz="1600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600" b="1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2.1. – </a:t>
            </a:r>
            <a:r>
              <a:rPr lang="en-GB" sz="16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1.2.201</a:t>
            </a:r>
            <a:r>
              <a:rPr lang="sl-SI" sz="16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GB" sz="16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KLINIKE PROJEKTOV </a:t>
            </a:r>
            <a:endParaRPr lang="sl-SI" sz="1600" dirty="0" smtClean="0"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sl-SI" sz="1600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MOCK PANEL PO DOGOVORU</a:t>
            </a:r>
            <a:endParaRPr lang="en-US" sz="1600" dirty="0">
              <a:latin typeface="Garamond" panose="02020404030301010803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l-SI" sz="14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l-SI" sz="14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sl-SI" sz="1400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ravokotnik 2"/>
          <p:cNvSpPr/>
          <p:nvPr/>
        </p:nvSpPr>
        <p:spPr>
          <a:xfrm>
            <a:off x="107504" y="1484784"/>
            <a:ext cx="8712968" cy="635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endParaRPr lang="sl-SI" sz="1200" dirty="0"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sl-SI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l-SI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aobljeni pravokotnik 4"/>
          <p:cNvSpPr/>
          <p:nvPr/>
        </p:nvSpPr>
        <p:spPr>
          <a:xfrm>
            <a:off x="323528" y="5589240"/>
            <a:ext cx="7376745" cy="58444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 dirty="0" smtClean="0">
              <a:latin typeface="Garamond" pitchFamily="18" charset="0"/>
            </a:endParaRPr>
          </a:p>
          <a:p>
            <a:pPr algn="ctr"/>
            <a:r>
              <a:rPr lang="sl-SI" dirty="0" smtClean="0">
                <a:latin typeface="Garamond" pitchFamily="18" charset="0"/>
              </a:rPr>
              <a:t>Kontakt : Tjaša Nabergoj, </a:t>
            </a:r>
            <a:r>
              <a:rPr lang="sl-SI" dirty="0">
                <a:latin typeface="Garamond" panose="02020404030301010803" pitchFamily="18" charset="0"/>
              </a:rPr>
              <a:t>tel. +386 </a:t>
            </a:r>
            <a:r>
              <a:rPr lang="sl-SI" dirty="0" smtClean="0">
                <a:latin typeface="Garamond" panose="02020404030301010803" pitchFamily="18" charset="0"/>
              </a:rPr>
              <a:t>1 2418 666</a:t>
            </a:r>
          </a:p>
          <a:p>
            <a:pPr algn="ctr"/>
            <a:r>
              <a:rPr lang="sl-SI" dirty="0" smtClean="0">
                <a:latin typeface="Garamond" panose="02020404030301010803" pitchFamily="18" charset="0"/>
              </a:rPr>
              <a:t>e-pošta: </a:t>
            </a:r>
            <a:r>
              <a:rPr lang="sl-SI" dirty="0" smtClean="0">
                <a:latin typeface="Garamond" panose="02020404030301010803" pitchFamily="18" charset="0"/>
                <a:hlinkClick r:id="rId3"/>
              </a:rPr>
              <a:t>tjasa.nabergoj@uni-lj.si</a:t>
            </a:r>
            <a:endParaRPr lang="sl-SI" dirty="0" smtClean="0">
              <a:latin typeface="Garamond" panose="02020404030301010803" pitchFamily="18" charset="0"/>
            </a:endParaRPr>
          </a:p>
          <a:p>
            <a:pPr algn="ctr"/>
            <a:endParaRPr lang="sl-SI" b="1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38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21221" y="362000"/>
            <a:ext cx="7901014" cy="1143000"/>
          </a:xfrm>
        </p:spPr>
        <p:txBody>
          <a:bodyPr>
            <a:normAutofit fontScale="90000"/>
          </a:bodyPr>
          <a:lstStyle/>
          <a:p>
            <a:r>
              <a:rPr lang="sl-SI" sz="2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sl-SI" sz="3200" dirty="0" smtClean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Slovenska komplementarna shema</a:t>
            </a:r>
            <a:br>
              <a:rPr lang="sl-SI" sz="3200" dirty="0" smtClean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</a:br>
            <a:r>
              <a:rPr lang="sl-SI" sz="2000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z</a:t>
            </a:r>
            <a:r>
              <a:rPr lang="sl-SI" sz="2000" dirty="0" smtClean="0">
                <a:solidFill>
                  <a:srgbClr val="FF0000"/>
                </a:solidFill>
              </a:rPr>
              <a:t>a </a:t>
            </a:r>
            <a:r>
              <a:rPr lang="sl-SI" sz="2000" dirty="0">
                <a:solidFill>
                  <a:srgbClr val="FF0000"/>
                </a:solidFill>
              </a:rPr>
              <a:t>prijavo prilagojenih projektov </a:t>
            </a:r>
            <a:r>
              <a:rPr lang="sl-SI" sz="2000" dirty="0" smtClean="0">
                <a:solidFill>
                  <a:srgbClr val="FF0000"/>
                </a:solidFill>
              </a:rPr>
              <a:t>Evropskega </a:t>
            </a:r>
            <a:r>
              <a:rPr lang="sl-SI" sz="2000" dirty="0">
                <a:solidFill>
                  <a:srgbClr val="FF0000"/>
                </a:solidFill>
              </a:rPr>
              <a:t>raziskovalnega sveta (ERC)</a:t>
            </a:r>
            <a:br>
              <a:rPr lang="sl-SI" sz="2000" dirty="0">
                <a:solidFill>
                  <a:srgbClr val="FF0000"/>
                </a:solidFill>
              </a:rPr>
            </a:br>
            <a:r>
              <a:rPr lang="sl-SI" sz="1000" dirty="0">
                <a:solidFill>
                  <a:srgbClr val="FF0000"/>
                </a:solidFill>
                <a:hlinkClick r:id="rId3"/>
              </a:rPr>
              <a:t>https://</a:t>
            </a:r>
            <a:r>
              <a:rPr lang="sl-SI" sz="1000" dirty="0" smtClean="0">
                <a:solidFill>
                  <a:srgbClr val="FF0000"/>
                </a:solidFill>
                <a:hlinkClick r:id="rId3"/>
              </a:rPr>
              <a:t>www.arrs.gov.si/sl/medn/shema/razpisi/16/poziv-erc-16-1.asp</a:t>
            </a:r>
            <a:r>
              <a:rPr lang="sl-SI" sz="1000" dirty="0" smtClean="0">
                <a:solidFill>
                  <a:srgbClr val="FF0000"/>
                </a:solidFill>
              </a:rPr>
              <a:t/>
            </a:r>
            <a:br>
              <a:rPr lang="sl-SI" sz="1000" dirty="0" smtClean="0">
                <a:solidFill>
                  <a:srgbClr val="FF0000"/>
                </a:solidFill>
              </a:rPr>
            </a:br>
            <a:endParaRPr lang="sl-SI" altLang="sl-SI" sz="10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7" name="Pravokotnik 6"/>
          <p:cNvSpPr/>
          <p:nvPr/>
        </p:nvSpPr>
        <p:spPr>
          <a:xfrm>
            <a:off x="531415" y="1700808"/>
            <a:ext cx="828092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dirty="0">
                <a:latin typeface="Garamond" pitchFamily="18" charset="0"/>
              </a:rPr>
              <a:t>ARRS sofinancira udeležbo prijaviteljev iz Slovenije v projektih, ki so bili na razpisih ERC ocenjeni pozitivno, niso pa bili izbrani za financiranje – stalno odprt </a:t>
            </a:r>
            <a:r>
              <a:rPr lang="sl-SI" dirty="0" smtClean="0">
                <a:latin typeface="Garamond" pitchFamily="18" charset="0"/>
              </a:rPr>
              <a:t>razpis</a:t>
            </a:r>
          </a:p>
          <a:p>
            <a:endParaRPr lang="sl-SI" dirty="0" smtClean="0">
              <a:latin typeface="Garamond" pitchFamily="18" charset="0"/>
            </a:endParaRPr>
          </a:p>
          <a:p>
            <a:endParaRPr lang="sl-SI" sz="2000" dirty="0" smtClean="0">
              <a:latin typeface="Garamond" pitchFamily="18" charset="0"/>
            </a:endParaRPr>
          </a:p>
          <a:p>
            <a:endParaRPr lang="sl-SI" sz="2000" dirty="0" smtClean="0">
              <a:latin typeface="Garamond" pitchFamily="18" charset="0"/>
            </a:endParaRPr>
          </a:p>
          <a:p>
            <a:pPr lvl="1"/>
            <a:endParaRPr lang="sl-SI" sz="2000" dirty="0">
              <a:latin typeface="Garamond" pitchFamily="18" charset="0"/>
            </a:endParaRPr>
          </a:p>
          <a:p>
            <a:endParaRPr lang="sl-SI" sz="2000" dirty="0" smtClean="0">
              <a:latin typeface="Garamond" pitchFamily="18" charset="0"/>
            </a:endParaRPr>
          </a:p>
          <a:p>
            <a:endParaRPr lang="sl-SI" sz="2000" dirty="0">
              <a:latin typeface="Garamond" pitchFamily="18" charset="0"/>
            </a:endParaRPr>
          </a:p>
          <a:p>
            <a:endParaRPr lang="sl-SI" sz="2000" dirty="0" smtClean="0">
              <a:latin typeface="Garamond" pitchFamily="18" charset="0"/>
            </a:endParaRPr>
          </a:p>
          <a:p>
            <a:endParaRPr lang="sl-SI" sz="2000" dirty="0">
              <a:latin typeface="Garamond" pitchFamily="18" charset="0"/>
            </a:endParaRPr>
          </a:p>
          <a:p>
            <a:endParaRPr lang="sl-SI" sz="2000" dirty="0" smtClean="0">
              <a:latin typeface="Garamond" pitchFamily="18" charset="0"/>
            </a:endParaRPr>
          </a:p>
          <a:p>
            <a:endParaRPr lang="sl-SI" sz="2000" dirty="0">
              <a:latin typeface="Garamond" pitchFamily="18" charset="0"/>
            </a:endParaRPr>
          </a:p>
          <a:p>
            <a:r>
              <a:rPr lang="sl-SI" sz="2000" dirty="0" smtClean="0">
                <a:latin typeface="Garamond" pitchFamily="18" charset="0"/>
              </a:rPr>
              <a:t> </a:t>
            </a:r>
            <a:endParaRPr lang="sl-SI" sz="2000" dirty="0">
              <a:latin typeface="Garamond" pitchFamily="18" charset="0"/>
            </a:endParaRPr>
          </a:p>
        </p:txBody>
      </p:sp>
      <p:sp>
        <p:nvSpPr>
          <p:cNvPr id="4" name="Zaobljeni pravokotnik 3"/>
          <p:cNvSpPr/>
          <p:nvPr/>
        </p:nvSpPr>
        <p:spPr>
          <a:xfrm>
            <a:off x="530536" y="6093296"/>
            <a:ext cx="7376745" cy="58444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>
                <a:latin typeface="Garamond" pitchFamily="18" charset="0"/>
              </a:rPr>
              <a:t>Kontakt na ARRS: Mojca Boc, </a:t>
            </a:r>
            <a:r>
              <a:rPr lang="sl-SI" dirty="0">
                <a:latin typeface="Garamond" panose="02020404030301010803" pitchFamily="18" charset="0"/>
              </a:rPr>
              <a:t>tel. +386 1 400 </a:t>
            </a:r>
            <a:r>
              <a:rPr lang="sl-SI" dirty="0" smtClean="0">
                <a:latin typeface="Garamond" panose="02020404030301010803" pitchFamily="18" charset="0"/>
              </a:rPr>
              <a:t>5971</a:t>
            </a:r>
          </a:p>
          <a:p>
            <a:pPr algn="ctr"/>
            <a:r>
              <a:rPr lang="sl-SI" dirty="0" smtClean="0">
                <a:latin typeface="Garamond" panose="02020404030301010803" pitchFamily="18" charset="0"/>
              </a:rPr>
              <a:t>e-pošta</a:t>
            </a:r>
            <a:r>
              <a:rPr lang="sl-SI" dirty="0">
                <a:latin typeface="Garamond" panose="02020404030301010803" pitchFamily="18" charset="0"/>
              </a:rPr>
              <a:t>: </a:t>
            </a:r>
            <a:r>
              <a:rPr lang="sl-SI" dirty="0">
                <a:hlinkClick r:id="rId4"/>
              </a:rPr>
              <a:t>mojca.boc@arrs.si</a:t>
            </a:r>
            <a:endParaRPr lang="sl-SI" b="1" dirty="0">
              <a:latin typeface="Garamond" pitchFamily="18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88585"/>
              </p:ext>
            </p:extLst>
          </p:nvPr>
        </p:nvGraphicFramePr>
        <p:xfrm>
          <a:off x="531417" y="2348880"/>
          <a:ext cx="8073031" cy="3352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45210"/>
                <a:gridCol w="2899429"/>
                <a:gridCol w="3528392"/>
              </a:tblGrid>
              <a:tr h="370840">
                <a:tc>
                  <a:txBody>
                    <a:bodyPr/>
                    <a:lstStyle/>
                    <a:p>
                      <a:r>
                        <a:rPr lang="sl-SI" sz="1600" dirty="0" smtClean="0">
                          <a:latin typeface="Garamond" pitchFamily="18" charset="0"/>
                        </a:rPr>
                        <a:t>Razpis</a:t>
                      </a:r>
                      <a:endParaRPr lang="sl-SI" sz="16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600" b="1" kern="1200" dirty="0" smtClean="0">
                          <a:solidFill>
                            <a:schemeClr val="lt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</a:rPr>
                        <a:t>Dosežena uspešnost</a:t>
                      </a:r>
                      <a:br>
                        <a:rPr lang="sl-SI" sz="1600" b="1" kern="1200" dirty="0" smtClean="0">
                          <a:solidFill>
                            <a:schemeClr val="lt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</a:rPr>
                      </a:br>
                      <a:r>
                        <a:rPr lang="sl-SI" sz="1600" b="1" kern="1200" dirty="0" smtClean="0">
                          <a:solidFill>
                            <a:schemeClr val="lt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</a:rPr>
                        <a:t>(prag za možno sofinanciranje)</a:t>
                      </a:r>
                      <a:endParaRPr lang="sl-SI" sz="16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600" b="1" kern="1200" dirty="0" smtClean="0">
                          <a:solidFill>
                            <a:schemeClr val="lt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</a:rPr>
                        <a:t>Obseg </a:t>
                      </a:r>
                      <a:r>
                        <a:rPr lang="sl-SI" sz="1600" b="1" u="sng" kern="1200" dirty="0" smtClean="0">
                          <a:solidFill>
                            <a:schemeClr val="lt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</a:rPr>
                        <a:t>letnega</a:t>
                      </a:r>
                      <a:r>
                        <a:rPr lang="sl-SI" sz="1600" b="0" u="sng" kern="1200" dirty="0" smtClean="0">
                          <a:solidFill>
                            <a:schemeClr val="lt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sl-SI" sz="1600" b="1" u="sng" kern="1200" dirty="0" smtClean="0">
                          <a:solidFill>
                            <a:schemeClr val="lt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</a:rPr>
                        <a:t>sofinanciranja </a:t>
                      </a:r>
                    </a:p>
                    <a:p>
                      <a:r>
                        <a:rPr lang="sl-SI" sz="1600" b="1" kern="1200" dirty="0" smtClean="0">
                          <a:solidFill>
                            <a:schemeClr val="lt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</a:rPr>
                        <a:t>(v % od zaprošenega letnega zneska na ERC oz. največji možni znesek) in trajanje sofinanciranja agencije</a:t>
                      </a:r>
                      <a:endParaRPr lang="sl-SI" sz="16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sz="1600" b="0" dirty="0" smtClean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ERC </a:t>
                      </a:r>
                      <a:r>
                        <a:rPr lang="sl-SI" sz="1600" b="0" dirty="0" err="1" smtClean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Starting</a:t>
                      </a:r>
                      <a:r>
                        <a:rPr lang="sl-SI" sz="1600" b="0" dirty="0" smtClean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 Grant</a:t>
                      </a:r>
                      <a:endParaRPr lang="sl-SI" sz="1600" b="0" dirty="0">
                        <a:solidFill>
                          <a:schemeClr val="tx1"/>
                        </a:solidFill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600" b="0" kern="1200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</a:rPr>
                        <a:t>Ocena A v 1. krogu</a:t>
                      </a:r>
                    </a:p>
                    <a:p>
                      <a:r>
                        <a:rPr lang="sl-SI" sz="1600" b="0" dirty="0" smtClean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Ocena</a:t>
                      </a:r>
                      <a:r>
                        <a:rPr lang="sl-SI" sz="1600" b="0" baseline="0" dirty="0" smtClean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 B v 2. krogu</a:t>
                      </a:r>
                      <a:endParaRPr lang="sl-SI" sz="1600" b="0" dirty="0">
                        <a:solidFill>
                          <a:schemeClr val="tx1"/>
                        </a:solidFill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b="0" kern="1200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</a:rPr>
                        <a:t>do 37,5 % oz. do 100.000 EUR</a:t>
                      </a:r>
                      <a:br>
                        <a:rPr lang="pt-BR" sz="1600" b="0" kern="1200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</a:rPr>
                      </a:br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</a:rPr>
                        <a:t>(do 2 leti) </a:t>
                      </a:r>
                      <a:endParaRPr lang="sl-SI" sz="1600" b="1" dirty="0">
                        <a:solidFill>
                          <a:schemeClr val="tx1"/>
                        </a:solidFill>
                        <a:latin typeface="Garamond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l-SI" sz="1600" b="0" dirty="0">
                        <a:solidFill>
                          <a:schemeClr val="tx1"/>
                        </a:solidFill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600" b="0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Ocena A v 2</a:t>
                      </a: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. </a:t>
                      </a:r>
                      <a:r>
                        <a:rPr lang="sl-SI" sz="1600" b="0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krogu,</a:t>
                      </a:r>
                      <a:r>
                        <a:rPr lang="sl-SI" sz="1600" b="0" baseline="0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vendar brez financiranja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do 50 % oz. do 150.000 EUR</a:t>
                      </a:r>
                      <a:br>
                        <a:rPr lang="pt-BR" sz="1600" b="0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</a:b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(do 2 leti) </a:t>
                      </a:r>
                    </a:p>
                  </a:txBody>
                  <a:tcPr marL="38100" marR="38100" marT="38100" marB="381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sz="1600" b="0" dirty="0" smtClean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ERC </a:t>
                      </a:r>
                      <a:r>
                        <a:rPr lang="sl-SI" sz="1600" b="0" dirty="0" err="1" smtClean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Consolidator</a:t>
                      </a:r>
                      <a:r>
                        <a:rPr lang="sl-SI" sz="1600" b="0" dirty="0" smtClean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 Grant</a:t>
                      </a:r>
                      <a:endParaRPr lang="sl-SI" sz="1600" b="0" dirty="0">
                        <a:solidFill>
                          <a:schemeClr val="tx1"/>
                        </a:solidFill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600" b="0" kern="1200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</a:rPr>
                        <a:t>Ocena A v 1. krogu</a:t>
                      </a:r>
                    </a:p>
                    <a:p>
                      <a:r>
                        <a:rPr lang="sl-SI" sz="1600" b="0" dirty="0" smtClean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Ocena</a:t>
                      </a:r>
                      <a:r>
                        <a:rPr lang="sl-SI" sz="1600" b="0" baseline="0" dirty="0" smtClean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 B v 2. krogu</a:t>
                      </a: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pt-BR" sz="1600" b="0" kern="1200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</a:rPr>
                        <a:t>do 37,5 % oz. do 100.000 EUR</a:t>
                      </a:r>
                      <a:br>
                        <a:rPr lang="pt-BR" sz="1600" b="0" kern="1200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</a:rPr>
                      </a:br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</a:rPr>
                        <a:t>(do 3 leta) </a:t>
                      </a:r>
                      <a:endParaRPr lang="sl-SI" sz="1600" b="1" dirty="0">
                        <a:solidFill>
                          <a:schemeClr val="tx1"/>
                        </a:solidFill>
                        <a:latin typeface="Garamond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l-SI" sz="1600" b="0" dirty="0">
                        <a:solidFill>
                          <a:schemeClr val="tx1"/>
                        </a:solidFill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  <a:r>
                        <a:rPr lang="sl-SI" sz="1600" b="0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Ocena A v 2. krogu,</a:t>
                      </a:r>
                      <a:r>
                        <a:rPr lang="sl-SI" sz="1600" b="0" baseline="0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vendar brez financiranja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do 50 % oz. do 150.000 EUR</a:t>
                      </a:r>
                      <a:br>
                        <a:rPr lang="pt-BR" sz="1600" b="0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</a:b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(do 3 leta)</a:t>
                      </a:r>
                    </a:p>
                  </a:txBody>
                  <a:tcPr marL="38100" marR="38100" marT="38100" marB="381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281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47664" y="308892"/>
            <a:ext cx="7901014" cy="1143000"/>
          </a:xfrm>
        </p:spPr>
        <p:txBody>
          <a:bodyPr>
            <a:normAutofit fontScale="90000"/>
          </a:bodyPr>
          <a:lstStyle/>
          <a:p>
            <a:r>
              <a:rPr lang="sl-SI" sz="2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</a:t>
            </a:r>
            <a:br>
              <a:rPr lang="sl-SI" sz="2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l-SI" sz="3200" dirty="0" smtClean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Štipendije za obisk pri nosilcih projektov ERC</a:t>
            </a:r>
            <a:br>
              <a:rPr lang="sl-SI" sz="3200" dirty="0" smtClean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</a:br>
            <a:r>
              <a:rPr lang="sl-SI" sz="2000" dirty="0">
                <a:solidFill>
                  <a:srgbClr val="FF0000"/>
                </a:solidFill>
              </a:rPr>
              <a:t>Javni razpis za (so)financiranje gostovanj pri vodjah ERC projektov v letu </a:t>
            </a:r>
            <a:r>
              <a:rPr lang="sl-SI" sz="2000" dirty="0" smtClean="0">
                <a:solidFill>
                  <a:srgbClr val="FF0000"/>
                </a:solidFill>
              </a:rPr>
              <a:t>2018</a:t>
            </a:r>
            <a:br>
              <a:rPr lang="sl-SI" sz="2000" dirty="0" smtClean="0">
                <a:solidFill>
                  <a:srgbClr val="FF0000"/>
                </a:solidFill>
              </a:rPr>
            </a:br>
            <a:r>
              <a:rPr lang="sl-SI" sz="1000" dirty="0" smtClean="0">
                <a:solidFill>
                  <a:srgbClr val="FF0000"/>
                </a:solidFill>
                <a:hlinkClick r:id="rId3"/>
              </a:rPr>
              <a:t>https</a:t>
            </a:r>
            <a:r>
              <a:rPr lang="sl-SI" sz="1000" dirty="0">
                <a:solidFill>
                  <a:srgbClr val="FF0000"/>
                </a:solidFill>
                <a:hlinkClick r:id="rId3"/>
              </a:rPr>
              <a:t>://</a:t>
            </a:r>
            <a:r>
              <a:rPr lang="sl-SI" sz="1000" dirty="0" smtClean="0">
                <a:solidFill>
                  <a:srgbClr val="FF0000"/>
                </a:solidFill>
                <a:hlinkClick r:id="rId3"/>
              </a:rPr>
              <a:t>www.arrs.gov.si/sl/medn/ERCFellowship/razpisi/17/razpis-ERC-2018.asp</a:t>
            </a:r>
            <a:r>
              <a:rPr lang="sl-SI" sz="1000" dirty="0" smtClean="0">
                <a:solidFill>
                  <a:srgbClr val="FF0000"/>
                </a:solidFill>
              </a:rPr>
              <a:t/>
            </a:r>
            <a:br>
              <a:rPr lang="sl-SI" sz="1000" dirty="0" smtClean="0">
                <a:solidFill>
                  <a:srgbClr val="FF0000"/>
                </a:solidFill>
              </a:rPr>
            </a:br>
            <a:r>
              <a:rPr lang="sl-SI" sz="1000" dirty="0" smtClean="0">
                <a:solidFill>
                  <a:srgbClr val="FF0000"/>
                </a:solidFill>
              </a:rPr>
              <a:t/>
            </a:r>
            <a:br>
              <a:rPr lang="sl-SI" sz="1000" dirty="0" smtClean="0">
                <a:solidFill>
                  <a:srgbClr val="FF0000"/>
                </a:solidFill>
              </a:rPr>
            </a:br>
            <a:endParaRPr lang="sl-SI" altLang="sl-SI" sz="10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7" name="Pravokotnik 6"/>
          <p:cNvSpPr/>
          <p:nvPr/>
        </p:nvSpPr>
        <p:spPr>
          <a:xfrm>
            <a:off x="526526" y="1556792"/>
            <a:ext cx="828092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000" dirty="0" smtClean="0">
                <a:latin typeface="Garamond" panose="02020404030301010803" pitchFamily="18" charset="0"/>
              </a:rPr>
              <a:t>Sofinanciranje </a:t>
            </a:r>
            <a:r>
              <a:rPr lang="sl-SI" sz="2000" dirty="0">
                <a:latin typeface="Garamond" panose="02020404030301010803" pitchFamily="18" charset="0"/>
              </a:rPr>
              <a:t>gostovanj pri nekdanjih in sedanjih vodjah ERC projektov zunaj Republike Slovenije, ki so že izvedli ali trenutno izvajajo znanstvenoraziskovalne projekte ERC </a:t>
            </a:r>
            <a:endParaRPr lang="sl-SI" sz="2000" dirty="0" smtClean="0">
              <a:latin typeface="Garamond" pitchFamily="18" charset="0"/>
            </a:endParaRPr>
          </a:p>
          <a:p>
            <a:endParaRPr lang="sl-SI" sz="2000" dirty="0" smtClean="0">
              <a:latin typeface="Garamond" pitchFamily="18" charset="0"/>
            </a:endParaRPr>
          </a:p>
          <a:p>
            <a:r>
              <a:rPr lang="sl-SI" sz="2000" dirty="0" smtClean="0">
                <a:latin typeface="Garamond" pitchFamily="18" charset="0"/>
              </a:rPr>
              <a:t>Cilji: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000" dirty="0" smtClean="0">
                <a:latin typeface="Garamond" pitchFamily="18" charset="0"/>
              </a:rPr>
              <a:t>sodelovanje </a:t>
            </a:r>
            <a:r>
              <a:rPr lang="sl-SI" sz="2000" dirty="0">
                <a:latin typeface="Garamond" panose="02020404030301010803" pitchFamily="18" charset="0"/>
              </a:rPr>
              <a:t>z nekdanjim ali sedanjim vodjo ERC projekta </a:t>
            </a:r>
            <a:endParaRPr lang="sl-SI" sz="2000" dirty="0" smtClean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000" dirty="0" smtClean="0">
                <a:latin typeface="Garamond" panose="02020404030301010803" pitchFamily="18" charset="0"/>
              </a:rPr>
              <a:t>razvijanje </a:t>
            </a:r>
            <a:r>
              <a:rPr lang="sl-SI" sz="2000" dirty="0">
                <a:latin typeface="Garamond" panose="02020404030301010803" pitchFamily="18" charset="0"/>
              </a:rPr>
              <a:t>usposobljenosti za pripravo lastnega </a:t>
            </a:r>
            <a:r>
              <a:rPr lang="sl-SI" sz="2000" dirty="0" smtClean="0">
                <a:latin typeface="Garamond" panose="02020404030301010803" pitchFamily="18" charset="0"/>
              </a:rPr>
              <a:t>projekta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000" dirty="0" smtClean="0">
                <a:latin typeface="Garamond" panose="02020404030301010803" pitchFamily="18" charset="0"/>
              </a:rPr>
              <a:t>prijava </a:t>
            </a:r>
            <a:r>
              <a:rPr lang="sl-SI" sz="2000" dirty="0">
                <a:latin typeface="Garamond" panose="02020404030301010803" pitchFamily="18" charset="0"/>
              </a:rPr>
              <a:t>znanstvenoraziskovalnega projekta na razpis </a:t>
            </a:r>
            <a:r>
              <a:rPr lang="sl-SI" sz="2000" dirty="0" smtClean="0">
                <a:latin typeface="Garamond" panose="02020404030301010803" pitchFamily="18" charset="0"/>
              </a:rPr>
              <a:t>ERC znotraj </a:t>
            </a:r>
            <a:r>
              <a:rPr lang="sl-SI" sz="2000" dirty="0">
                <a:latin typeface="Garamond" panose="02020404030301010803" pitchFamily="18" charset="0"/>
              </a:rPr>
              <a:t>obdobja prvih dveh istovrstnih razpisov </a:t>
            </a:r>
            <a:r>
              <a:rPr lang="sl-SI" sz="2000" dirty="0" smtClean="0">
                <a:latin typeface="Garamond" panose="02020404030301010803" pitchFamily="18" charset="0"/>
              </a:rPr>
              <a:t>ERC</a:t>
            </a:r>
            <a:endParaRPr lang="sl-SI" sz="2000" dirty="0">
              <a:latin typeface="Garamond" pitchFamily="18" charset="0"/>
            </a:endParaRPr>
          </a:p>
          <a:p>
            <a:endParaRPr lang="sl-SI" sz="2000" dirty="0" smtClean="0">
              <a:latin typeface="Garamond" pitchFamily="18" charset="0"/>
            </a:endParaRPr>
          </a:p>
          <a:p>
            <a:r>
              <a:rPr lang="sl-SI" sz="2000" dirty="0" smtClean="0">
                <a:latin typeface="Garamond" pitchFamily="18" charset="0"/>
              </a:rPr>
              <a:t>Proračun: 240.000 €</a:t>
            </a:r>
          </a:p>
          <a:p>
            <a:r>
              <a:rPr lang="sl-SI" sz="2000" dirty="0" err="1" smtClean="0">
                <a:latin typeface="Garamond" panose="02020404030301010803" pitchFamily="18" charset="0"/>
              </a:rPr>
              <a:t>Sofinaciranje</a:t>
            </a:r>
            <a:r>
              <a:rPr lang="sl-SI" sz="2000" dirty="0" smtClean="0">
                <a:latin typeface="Garamond" panose="02020404030301010803" pitchFamily="18" charset="0"/>
              </a:rPr>
              <a:t>: 1.550 EUR x </a:t>
            </a:r>
            <a:r>
              <a:rPr lang="sl-SI" sz="2000" dirty="0" err="1" smtClean="0">
                <a:latin typeface="Garamond" panose="02020404030301010803" pitchFamily="18" charset="0"/>
              </a:rPr>
              <a:t>koef</a:t>
            </a:r>
            <a:r>
              <a:rPr lang="sl-SI" sz="2000" dirty="0" smtClean="0">
                <a:latin typeface="Garamond" panose="02020404030301010803" pitchFamily="18" charset="0"/>
              </a:rPr>
              <a:t> države mesečno</a:t>
            </a:r>
          </a:p>
          <a:p>
            <a:r>
              <a:rPr lang="sl-SI" sz="2000" dirty="0" smtClean="0">
                <a:latin typeface="Garamond" panose="02020404030301010803" pitchFamily="18" charset="0"/>
              </a:rPr>
              <a:t>Obdobje: 3-6 mesecev</a:t>
            </a:r>
            <a:endParaRPr lang="sl-SI" sz="2000" dirty="0">
              <a:latin typeface="Garamond" pitchFamily="18" charset="0"/>
            </a:endParaRPr>
          </a:p>
          <a:p>
            <a:endParaRPr lang="sl-SI" sz="2000" dirty="0" smtClean="0">
              <a:latin typeface="Garamond" pitchFamily="18" charset="0"/>
            </a:endParaRPr>
          </a:p>
          <a:p>
            <a:endParaRPr lang="sl-SI" sz="2000" dirty="0">
              <a:latin typeface="Garamond" pitchFamily="18" charset="0"/>
            </a:endParaRPr>
          </a:p>
          <a:p>
            <a:r>
              <a:rPr lang="sl-SI" sz="2000" dirty="0" smtClean="0">
                <a:latin typeface="Garamond" pitchFamily="18" charset="0"/>
              </a:rPr>
              <a:t> </a:t>
            </a:r>
            <a:endParaRPr lang="sl-SI" sz="2000" dirty="0">
              <a:latin typeface="Garamond" pitchFamily="18" charset="0"/>
            </a:endParaRPr>
          </a:p>
        </p:txBody>
      </p:sp>
      <p:sp>
        <p:nvSpPr>
          <p:cNvPr id="4" name="Zaobljeni pravokotnik 3"/>
          <p:cNvSpPr/>
          <p:nvPr/>
        </p:nvSpPr>
        <p:spPr>
          <a:xfrm>
            <a:off x="978613" y="5949280"/>
            <a:ext cx="7376745" cy="58444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>
                <a:latin typeface="Garamond" pitchFamily="18" charset="0"/>
              </a:rPr>
              <a:t>Kontakt na ARRS: Bojan Volf, </a:t>
            </a:r>
            <a:r>
              <a:rPr lang="sl-SI" dirty="0">
                <a:latin typeface="Garamond" panose="02020404030301010803" pitchFamily="18" charset="0"/>
              </a:rPr>
              <a:t>tel. +386 1 </a:t>
            </a:r>
            <a:r>
              <a:rPr lang="sl-SI" dirty="0" smtClean="0">
                <a:latin typeface="Garamond" panose="02020404030301010803" pitchFamily="18" charset="0"/>
              </a:rPr>
              <a:t>400 5973</a:t>
            </a:r>
          </a:p>
          <a:p>
            <a:pPr algn="ctr"/>
            <a:r>
              <a:rPr lang="sl-SI" dirty="0" smtClean="0">
                <a:latin typeface="Garamond" panose="02020404030301010803" pitchFamily="18" charset="0"/>
              </a:rPr>
              <a:t>e-pošta</a:t>
            </a:r>
            <a:r>
              <a:rPr lang="sl-SI" dirty="0">
                <a:latin typeface="Garamond" panose="02020404030301010803" pitchFamily="18" charset="0"/>
              </a:rPr>
              <a:t>: </a:t>
            </a:r>
            <a:r>
              <a:rPr lang="sl-SI" dirty="0" smtClean="0">
                <a:hlinkClick r:id="rId4"/>
              </a:rPr>
              <a:t>bojan.volf@arrs.si</a:t>
            </a:r>
            <a:endParaRPr lang="sl-SI" b="1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22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4640</TotalTime>
  <Words>886</Words>
  <Application>Microsoft Office PowerPoint</Application>
  <PresentationFormat>Diaprojekcija na zaslonu (4:3)</PresentationFormat>
  <Paragraphs>197</Paragraphs>
  <Slides>11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Garamond</vt:lpstr>
      <vt:lpstr>Times New Roman</vt:lpstr>
      <vt:lpstr>Wingdings</vt:lpstr>
      <vt:lpstr>Office Theme</vt:lpstr>
      <vt:lpstr>PowerPointova predstavitev</vt:lpstr>
      <vt:lpstr>POMEMBNI DOKUMENTI</vt:lpstr>
      <vt:lpstr>POMEMBNE POVEZAVE</vt:lpstr>
      <vt:lpstr>PODPORA UNIVERZITETNE SLUŽBE  ZA RAZISKOVALNO DEJAVNOST</vt:lpstr>
      <vt:lpstr>POMEMBNI DATUMI  ZA INTERNO PODPORO (I)</vt:lpstr>
      <vt:lpstr>POMEMBNI DATUMI  ZA INTERNO PODPORO (II)</vt:lpstr>
      <vt:lpstr>POMEMBNI DATUMI  ZA INTERNO PODPORO (III)</vt:lpstr>
      <vt:lpstr>         Slovenska komplementarna shema za prijavo prilagojenih projektov Evropskega raziskovalnega sveta (ERC) https://www.arrs.gov.si/sl/medn/shema/razpisi/16/poziv-erc-16-1.asp </vt:lpstr>
      <vt:lpstr>          Štipendije za obisk pri nosilcih projektov ERC Javni razpis za (so)financiranje gostovanj pri vodjah ERC projektov v letu 2018 https://www.arrs.gov.si/sl/medn/ERCFellowship/razpisi/17/razpis-ERC-2018.asp  </vt:lpstr>
      <vt:lpstr>         POMOČ PRI PISANJU PRIJAVE</vt:lpstr>
      <vt:lpstr>     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Ljubljana</dc:title>
  <dc:creator>Simec, Monika</dc:creator>
  <cp:lastModifiedBy>Nabergoj, Tjaša</cp:lastModifiedBy>
  <cp:revision>188</cp:revision>
  <cp:lastPrinted>2018-03-29T15:06:32Z</cp:lastPrinted>
  <dcterms:created xsi:type="dcterms:W3CDTF">2006-08-16T00:00:00Z</dcterms:created>
  <dcterms:modified xsi:type="dcterms:W3CDTF">2018-03-30T06:55:00Z</dcterms:modified>
</cp:coreProperties>
</file>