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9" r:id="rId1"/>
    <p:sldMasterId id="2147483980" r:id="rId2"/>
  </p:sldMasterIdLst>
  <p:notesMasterIdLst>
    <p:notesMasterId r:id="rId52"/>
  </p:notesMasterIdLst>
  <p:handoutMasterIdLst>
    <p:handoutMasterId r:id="rId53"/>
  </p:handoutMasterIdLst>
  <p:sldIdLst>
    <p:sldId id="387" r:id="rId3"/>
    <p:sldId id="390" r:id="rId4"/>
    <p:sldId id="450" r:id="rId5"/>
    <p:sldId id="446" r:id="rId6"/>
    <p:sldId id="474" r:id="rId7"/>
    <p:sldId id="475" r:id="rId8"/>
    <p:sldId id="422" r:id="rId9"/>
    <p:sldId id="447" r:id="rId10"/>
    <p:sldId id="476" r:id="rId11"/>
    <p:sldId id="477" r:id="rId12"/>
    <p:sldId id="467" r:id="rId13"/>
    <p:sldId id="478" r:id="rId14"/>
    <p:sldId id="480" r:id="rId15"/>
    <p:sldId id="482" r:id="rId16"/>
    <p:sldId id="481" r:id="rId17"/>
    <p:sldId id="448" r:id="rId18"/>
    <p:sldId id="427" r:id="rId19"/>
    <p:sldId id="426" r:id="rId20"/>
    <p:sldId id="425" r:id="rId21"/>
    <p:sldId id="442" r:id="rId22"/>
    <p:sldId id="470" r:id="rId23"/>
    <p:sldId id="471" r:id="rId24"/>
    <p:sldId id="429" r:id="rId25"/>
    <p:sldId id="443" r:id="rId26"/>
    <p:sldId id="483" r:id="rId27"/>
    <p:sldId id="449" r:id="rId28"/>
    <p:sldId id="484" r:id="rId29"/>
    <p:sldId id="485" r:id="rId30"/>
    <p:sldId id="486" r:id="rId31"/>
    <p:sldId id="487" r:id="rId32"/>
    <p:sldId id="434" r:id="rId33"/>
    <p:sldId id="489" r:id="rId34"/>
    <p:sldId id="490" r:id="rId35"/>
    <p:sldId id="491" r:id="rId36"/>
    <p:sldId id="457" r:id="rId37"/>
    <p:sldId id="498" r:id="rId38"/>
    <p:sldId id="492" r:id="rId39"/>
    <p:sldId id="391" r:id="rId40"/>
    <p:sldId id="458" r:id="rId41"/>
    <p:sldId id="495" r:id="rId42"/>
    <p:sldId id="479" r:id="rId43"/>
    <p:sldId id="468" r:id="rId44"/>
    <p:sldId id="469" r:id="rId45"/>
    <p:sldId id="463" r:id="rId46"/>
    <p:sldId id="464" r:id="rId47"/>
    <p:sldId id="465" r:id="rId48"/>
    <p:sldId id="472" r:id="rId49"/>
    <p:sldId id="496" r:id="rId50"/>
    <p:sldId id="497" r:id="rId5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E78"/>
    <a:srgbClr val="E24C6C"/>
    <a:srgbClr val="2D13ED"/>
    <a:srgbClr val="3166CF"/>
    <a:srgbClr val="2D5EC1"/>
    <a:srgbClr val="204388"/>
    <a:srgbClr val="003399"/>
    <a:srgbClr val="BDDEFF"/>
    <a:srgbClr val="59B743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4505" autoAdjust="0"/>
  </p:normalViewPr>
  <p:slideViewPr>
    <p:cSldViewPr>
      <p:cViewPr varScale="1">
        <p:scale>
          <a:sx n="95" d="100"/>
          <a:sy n="95" d="100"/>
        </p:scale>
        <p:origin x="14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38"/>
    </p:cViewPr>
  </p:sorterViewPr>
  <p:notesViewPr>
    <p:cSldViewPr>
      <p:cViewPr varScale="1">
        <p:scale>
          <a:sx n="111" d="100"/>
          <a:sy n="111" d="100"/>
        </p:scale>
        <p:origin x="-3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14173228346458E-2"/>
          <c:y val="3.8717567041125833E-2"/>
          <c:w val="0.83706506999125097"/>
          <c:h val="0.830006628224563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C1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List1!$B$3:$B$35</c:f>
              <c:strCache>
                <c:ptCount val="33"/>
                <c:pt idx="0">
                  <c:v>StG2007</c:v>
                </c:pt>
                <c:pt idx="1">
                  <c:v>AdG2008</c:v>
                </c:pt>
                <c:pt idx="3">
                  <c:v>StG2009</c:v>
                </c:pt>
                <c:pt idx="4">
                  <c:v>AdG2009</c:v>
                </c:pt>
                <c:pt idx="6">
                  <c:v>StG2010</c:v>
                </c:pt>
                <c:pt idx="7">
                  <c:v>AdG2010</c:v>
                </c:pt>
                <c:pt idx="9">
                  <c:v>StG2011</c:v>
                </c:pt>
                <c:pt idx="10">
                  <c:v>AdG2011</c:v>
                </c:pt>
                <c:pt idx="12">
                  <c:v>StG2012</c:v>
                </c:pt>
                <c:pt idx="13">
                  <c:v>AdG2012</c:v>
                </c:pt>
                <c:pt idx="15">
                  <c:v>StG2013</c:v>
                </c:pt>
                <c:pt idx="16">
                  <c:v>CoG2013</c:v>
                </c:pt>
                <c:pt idx="17">
                  <c:v>AdG2013</c:v>
                </c:pt>
                <c:pt idx="19">
                  <c:v>StG2014</c:v>
                </c:pt>
                <c:pt idx="20">
                  <c:v>CoG2014</c:v>
                </c:pt>
                <c:pt idx="21">
                  <c:v>AdG2014</c:v>
                </c:pt>
                <c:pt idx="23">
                  <c:v>StG2015</c:v>
                </c:pt>
                <c:pt idx="24">
                  <c:v>CoG2015</c:v>
                </c:pt>
                <c:pt idx="25">
                  <c:v>AdG2015</c:v>
                </c:pt>
                <c:pt idx="27">
                  <c:v>StG2016</c:v>
                </c:pt>
                <c:pt idx="28">
                  <c:v>CoG2016</c:v>
                </c:pt>
                <c:pt idx="29">
                  <c:v>AdG2016</c:v>
                </c:pt>
                <c:pt idx="31">
                  <c:v>StG2017</c:v>
                </c:pt>
                <c:pt idx="32">
                  <c:v>CoG2017</c:v>
                </c:pt>
              </c:strCache>
            </c:strRef>
          </c:cat>
          <c:val>
            <c:numRef>
              <c:f>List1!$C$3:$C$35</c:f>
              <c:numCache>
                <c:formatCode>General</c:formatCode>
                <c:ptCount val="33"/>
                <c:pt idx="0">
                  <c:v>20</c:v>
                </c:pt>
                <c:pt idx="1">
                  <c:v>10</c:v>
                </c:pt>
                <c:pt idx="3">
                  <c:v>14</c:v>
                </c:pt>
                <c:pt idx="4">
                  <c:v>5</c:v>
                </c:pt>
                <c:pt idx="6">
                  <c:v>10</c:v>
                </c:pt>
                <c:pt idx="7">
                  <c:v>11</c:v>
                </c:pt>
                <c:pt idx="9">
                  <c:v>19</c:v>
                </c:pt>
                <c:pt idx="10">
                  <c:v>9</c:v>
                </c:pt>
                <c:pt idx="12">
                  <c:v>17</c:v>
                </c:pt>
                <c:pt idx="13">
                  <c:v>10</c:v>
                </c:pt>
                <c:pt idx="15">
                  <c:v>11</c:v>
                </c:pt>
                <c:pt idx="16">
                  <c:v>7</c:v>
                </c:pt>
                <c:pt idx="17">
                  <c:v>6</c:v>
                </c:pt>
                <c:pt idx="19">
                  <c:v>12</c:v>
                </c:pt>
                <c:pt idx="20">
                  <c:v>7</c:v>
                </c:pt>
                <c:pt idx="21">
                  <c:v>8</c:v>
                </c:pt>
                <c:pt idx="23">
                  <c:v>4</c:v>
                </c:pt>
                <c:pt idx="24">
                  <c:v>1</c:v>
                </c:pt>
                <c:pt idx="25">
                  <c:v>5</c:v>
                </c:pt>
                <c:pt idx="27">
                  <c:v>5</c:v>
                </c:pt>
                <c:pt idx="28">
                  <c:v>1</c:v>
                </c:pt>
                <c:pt idx="29">
                  <c:v>5</c:v>
                </c:pt>
                <c:pt idx="31">
                  <c:v>8</c:v>
                </c:pt>
                <c:pt idx="3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88-4532-AE4D-7EE19CA82823}"/>
            </c:ext>
          </c:extLst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B1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List1!$B$3:$B$35</c:f>
              <c:strCache>
                <c:ptCount val="33"/>
                <c:pt idx="0">
                  <c:v>StG2007</c:v>
                </c:pt>
                <c:pt idx="1">
                  <c:v>AdG2008</c:v>
                </c:pt>
                <c:pt idx="3">
                  <c:v>StG2009</c:v>
                </c:pt>
                <c:pt idx="4">
                  <c:v>AdG2009</c:v>
                </c:pt>
                <c:pt idx="6">
                  <c:v>StG2010</c:v>
                </c:pt>
                <c:pt idx="7">
                  <c:v>AdG2010</c:v>
                </c:pt>
                <c:pt idx="9">
                  <c:v>StG2011</c:v>
                </c:pt>
                <c:pt idx="10">
                  <c:v>AdG2011</c:v>
                </c:pt>
                <c:pt idx="12">
                  <c:v>StG2012</c:v>
                </c:pt>
                <c:pt idx="13">
                  <c:v>AdG2012</c:v>
                </c:pt>
                <c:pt idx="15">
                  <c:v>StG2013</c:v>
                </c:pt>
                <c:pt idx="16">
                  <c:v>CoG2013</c:v>
                </c:pt>
                <c:pt idx="17">
                  <c:v>AdG2013</c:v>
                </c:pt>
                <c:pt idx="19">
                  <c:v>StG2014</c:v>
                </c:pt>
                <c:pt idx="20">
                  <c:v>CoG2014</c:v>
                </c:pt>
                <c:pt idx="21">
                  <c:v>AdG2014</c:v>
                </c:pt>
                <c:pt idx="23">
                  <c:v>StG2015</c:v>
                </c:pt>
                <c:pt idx="24">
                  <c:v>CoG2015</c:v>
                </c:pt>
                <c:pt idx="25">
                  <c:v>AdG2015</c:v>
                </c:pt>
                <c:pt idx="27">
                  <c:v>StG2016</c:v>
                </c:pt>
                <c:pt idx="28">
                  <c:v>CoG2016</c:v>
                </c:pt>
                <c:pt idx="29">
                  <c:v>AdG2016</c:v>
                </c:pt>
                <c:pt idx="31">
                  <c:v>StG2017</c:v>
                </c:pt>
                <c:pt idx="32">
                  <c:v>CoG2017</c:v>
                </c:pt>
              </c:strCache>
            </c:strRef>
          </c:cat>
          <c:val>
            <c:numRef>
              <c:f>List1!$D$3:$D$35</c:f>
              <c:numCache>
                <c:formatCode>General</c:formatCode>
                <c:ptCount val="33"/>
                <c:pt idx="0">
                  <c:v>19</c:v>
                </c:pt>
                <c:pt idx="1">
                  <c:v>4</c:v>
                </c:pt>
                <c:pt idx="3">
                  <c:v>3</c:v>
                </c:pt>
                <c:pt idx="4">
                  <c:v>3</c:v>
                </c:pt>
                <c:pt idx="6">
                  <c:v>8</c:v>
                </c:pt>
                <c:pt idx="7">
                  <c:v>9</c:v>
                </c:pt>
                <c:pt idx="9">
                  <c:v>12</c:v>
                </c:pt>
                <c:pt idx="10">
                  <c:v>4</c:v>
                </c:pt>
                <c:pt idx="12">
                  <c:v>6</c:v>
                </c:pt>
                <c:pt idx="13">
                  <c:v>0</c:v>
                </c:pt>
                <c:pt idx="15">
                  <c:v>3</c:v>
                </c:pt>
                <c:pt idx="16">
                  <c:v>1</c:v>
                </c:pt>
                <c:pt idx="17">
                  <c:v>0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3">
                  <c:v>4</c:v>
                </c:pt>
                <c:pt idx="24">
                  <c:v>0</c:v>
                </c:pt>
                <c:pt idx="25">
                  <c:v>1</c:v>
                </c:pt>
                <c:pt idx="27">
                  <c:v>4</c:v>
                </c:pt>
                <c:pt idx="28">
                  <c:v>0</c:v>
                </c:pt>
                <c:pt idx="29">
                  <c:v>2</c:v>
                </c:pt>
                <c:pt idx="31">
                  <c:v>12</c:v>
                </c:pt>
                <c:pt idx="3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88-4532-AE4D-7EE19CA82823}"/>
            </c:ext>
          </c:extLst>
        </c:ser>
        <c:ser>
          <c:idx val="2"/>
          <c:order val="2"/>
          <c:tx>
            <c:strRef>
              <c:f>List1!$E$2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List1!$B$3:$B$35</c:f>
              <c:strCache>
                <c:ptCount val="33"/>
                <c:pt idx="0">
                  <c:v>StG2007</c:v>
                </c:pt>
                <c:pt idx="1">
                  <c:v>AdG2008</c:v>
                </c:pt>
                <c:pt idx="3">
                  <c:v>StG2009</c:v>
                </c:pt>
                <c:pt idx="4">
                  <c:v>AdG2009</c:v>
                </c:pt>
                <c:pt idx="6">
                  <c:v>StG2010</c:v>
                </c:pt>
                <c:pt idx="7">
                  <c:v>AdG2010</c:v>
                </c:pt>
                <c:pt idx="9">
                  <c:v>StG2011</c:v>
                </c:pt>
                <c:pt idx="10">
                  <c:v>AdG2011</c:v>
                </c:pt>
                <c:pt idx="12">
                  <c:v>StG2012</c:v>
                </c:pt>
                <c:pt idx="13">
                  <c:v>AdG2012</c:v>
                </c:pt>
                <c:pt idx="15">
                  <c:v>StG2013</c:v>
                </c:pt>
                <c:pt idx="16">
                  <c:v>CoG2013</c:v>
                </c:pt>
                <c:pt idx="17">
                  <c:v>AdG2013</c:v>
                </c:pt>
                <c:pt idx="19">
                  <c:v>StG2014</c:v>
                </c:pt>
                <c:pt idx="20">
                  <c:v>CoG2014</c:v>
                </c:pt>
                <c:pt idx="21">
                  <c:v>AdG2014</c:v>
                </c:pt>
                <c:pt idx="23">
                  <c:v>StG2015</c:v>
                </c:pt>
                <c:pt idx="24">
                  <c:v>CoG2015</c:v>
                </c:pt>
                <c:pt idx="25">
                  <c:v>AdG2015</c:v>
                </c:pt>
                <c:pt idx="27">
                  <c:v>StG2016</c:v>
                </c:pt>
                <c:pt idx="28">
                  <c:v>CoG2016</c:v>
                </c:pt>
                <c:pt idx="29">
                  <c:v>AdG2016</c:v>
                </c:pt>
                <c:pt idx="31">
                  <c:v>StG2017</c:v>
                </c:pt>
                <c:pt idx="32">
                  <c:v>CoG2017</c:v>
                </c:pt>
              </c:strCache>
            </c:strRef>
          </c:cat>
          <c:val>
            <c:numRef>
              <c:f>List1!$E$3:$E$35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88-4532-AE4D-7EE19CA82823}"/>
            </c:ext>
          </c:extLst>
        </c:ser>
        <c:ser>
          <c:idx val="3"/>
          <c:order val="3"/>
          <c:tx>
            <c:strRef>
              <c:f>List1!$F$2</c:f>
              <c:strCache>
                <c:ptCount val="1"/>
                <c:pt idx="0">
                  <c:v>A2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List1!$B$3:$B$35</c:f>
              <c:strCache>
                <c:ptCount val="33"/>
                <c:pt idx="0">
                  <c:v>StG2007</c:v>
                </c:pt>
                <c:pt idx="1">
                  <c:v>AdG2008</c:v>
                </c:pt>
                <c:pt idx="3">
                  <c:v>StG2009</c:v>
                </c:pt>
                <c:pt idx="4">
                  <c:v>AdG2009</c:v>
                </c:pt>
                <c:pt idx="6">
                  <c:v>StG2010</c:v>
                </c:pt>
                <c:pt idx="7">
                  <c:v>AdG2010</c:v>
                </c:pt>
                <c:pt idx="9">
                  <c:v>StG2011</c:v>
                </c:pt>
                <c:pt idx="10">
                  <c:v>AdG2011</c:v>
                </c:pt>
                <c:pt idx="12">
                  <c:v>StG2012</c:v>
                </c:pt>
                <c:pt idx="13">
                  <c:v>AdG2012</c:v>
                </c:pt>
                <c:pt idx="15">
                  <c:v>StG2013</c:v>
                </c:pt>
                <c:pt idx="16">
                  <c:v>CoG2013</c:v>
                </c:pt>
                <c:pt idx="17">
                  <c:v>AdG2013</c:v>
                </c:pt>
                <c:pt idx="19">
                  <c:v>StG2014</c:v>
                </c:pt>
                <c:pt idx="20">
                  <c:v>CoG2014</c:v>
                </c:pt>
                <c:pt idx="21">
                  <c:v>AdG2014</c:v>
                </c:pt>
                <c:pt idx="23">
                  <c:v>StG2015</c:v>
                </c:pt>
                <c:pt idx="24">
                  <c:v>CoG2015</c:v>
                </c:pt>
                <c:pt idx="25">
                  <c:v>AdG2015</c:v>
                </c:pt>
                <c:pt idx="27">
                  <c:v>StG2016</c:v>
                </c:pt>
                <c:pt idx="28">
                  <c:v>CoG2016</c:v>
                </c:pt>
                <c:pt idx="29">
                  <c:v>AdG2016</c:v>
                </c:pt>
                <c:pt idx="31">
                  <c:v>StG2017</c:v>
                </c:pt>
                <c:pt idx="32">
                  <c:v>CoG2017</c:v>
                </c:pt>
              </c:strCache>
            </c:strRef>
          </c:cat>
          <c:val>
            <c:numRef>
              <c:f>List1!$F$3:$F$35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</c:v>
                </c:pt>
                <c:pt idx="7">
                  <c:v>0</c:v>
                </c:pt>
                <c:pt idx="9">
                  <c:v>0</c:v>
                </c:pt>
                <c:pt idx="10">
                  <c:v>1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88-4532-AE4D-7EE19CA82823}"/>
            </c:ext>
          </c:extLst>
        </c:ser>
        <c:ser>
          <c:idx val="4"/>
          <c:order val="4"/>
          <c:tx>
            <c:strRef>
              <c:f>List1!$G$2</c:f>
              <c:strCache>
                <c:ptCount val="1"/>
                <c:pt idx="0">
                  <c:v>financiran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List1!$B$3:$B$35</c:f>
              <c:strCache>
                <c:ptCount val="33"/>
                <c:pt idx="0">
                  <c:v>StG2007</c:v>
                </c:pt>
                <c:pt idx="1">
                  <c:v>AdG2008</c:v>
                </c:pt>
                <c:pt idx="3">
                  <c:v>StG2009</c:v>
                </c:pt>
                <c:pt idx="4">
                  <c:v>AdG2009</c:v>
                </c:pt>
                <c:pt idx="6">
                  <c:v>StG2010</c:v>
                </c:pt>
                <c:pt idx="7">
                  <c:v>AdG2010</c:v>
                </c:pt>
                <c:pt idx="9">
                  <c:v>StG2011</c:v>
                </c:pt>
                <c:pt idx="10">
                  <c:v>AdG2011</c:v>
                </c:pt>
                <c:pt idx="12">
                  <c:v>StG2012</c:v>
                </c:pt>
                <c:pt idx="13">
                  <c:v>AdG2012</c:v>
                </c:pt>
                <c:pt idx="15">
                  <c:v>StG2013</c:v>
                </c:pt>
                <c:pt idx="16">
                  <c:v>CoG2013</c:v>
                </c:pt>
                <c:pt idx="17">
                  <c:v>AdG2013</c:v>
                </c:pt>
                <c:pt idx="19">
                  <c:v>StG2014</c:v>
                </c:pt>
                <c:pt idx="20">
                  <c:v>CoG2014</c:v>
                </c:pt>
                <c:pt idx="21">
                  <c:v>AdG2014</c:v>
                </c:pt>
                <c:pt idx="23">
                  <c:v>StG2015</c:v>
                </c:pt>
                <c:pt idx="24">
                  <c:v>CoG2015</c:v>
                </c:pt>
                <c:pt idx="25">
                  <c:v>AdG2015</c:v>
                </c:pt>
                <c:pt idx="27">
                  <c:v>StG2016</c:v>
                </c:pt>
                <c:pt idx="28">
                  <c:v>CoG2016</c:v>
                </c:pt>
                <c:pt idx="29">
                  <c:v>AdG2016</c:v>
                </c:pt>
                <c:pt idx="31">
                  <c:v>StG2017</c:v>
                </c:pt>
                <c:pt idx="32">
                  <c:v>CoG2017</c:v>
                </c:pt>
              </c:strCache>
            </c:strRef>
          </c:cat>
          <c:val>
            <c:numRef>
              <c:f>List1!$G$3:$G$35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1</c:v>
                </c:pt>
                <c:pt idx="10">
                  <c:v>0</c:v>
                </c:pt>
                <c:pt idx="12">
                  <c:v>0</c:v>
                </c:pt>
                <c:pt idx="13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1">
                  <c:v>0</c:v>
                </c:pt>
                <c:pt idx="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88-4532-AE4D-7EE19CA82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8118064"/>
        <c:axId val="1928114800"/>
      </c:barChart>
      <c:scatterChart>
        <c:scatterStyle val="lineMarker"/>
        <c:varyColors val="0"/>
        <c:ser>
          <c:idx val="5"/>
          <c:order val="5"/>
          <c:tx>
            <c:strRef>
              <c:f>List1!$H$2</c:f>
              <c:strCache>
                <c:ptCount val="1"/>
                <c:pt idx="0">
                  <c:v>% 2 korak</c:v>
                </c:pt>
              </c:strCache>
            </c:strRef>
          </c:tx>
          <c:spPr>
            <a:ln w="4762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tx2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strRef>
              <c:f>List1!$B$3:$B$35</c:f>
              <c:strCache>
                <c:ptCount val="33"/>
                <c:pt idx="0">
                  <c:v>StG2007</c:v>
                </c:pt>
                <c:pt idx="1">
                  <c:v>AdG2008</c:v>
                </c:pt>
                <c:pt idx="3">
                  <c:v>StG2009</c:v>
                </c:pt>
                <c:pt idx="4">
                  <c:v>AdG2009</c:v>
                </c:pt>
                <c:pt idx="6">
                  <c:v>StG2010</c:v>
                </c:pt>
                <c:pt idx="7">
                  <c:v>AdG2010</c:v>
                </c:pt>
                <c:pt idx="9">
                  <c:v>StG2011</c:v>
                </c:pt>
                <c:pt idx="10">
                  <c:v>AdG2011</c:v>
                </c:pt>
                <c:pt idx="12">
                  <c:v>StG2012</c:v>
                </c:pt>
                <c:pt idx="13">
                  <c:v>AdG2012</c:v>
                </c:pt>
                <c:pt idx="15">
                  <c:v>StG2013</c:v>
                </c:pt>
                <c:pt idx="16">
                  <c:v>CoG2013</c:v>
                </c:pt>
                <c:pt idx="17">
                  <c:v>AdG2013</c:v>
                </c:pt>
                <c:pt idx="19">
                  <c:v>StG2014</c:v>
                </c:pt>
                <c:pt idx="20">
                  <c:v>CoG2014</c:v>
                </c:pt>
                <c:pt idx="21">
                  <c:v>AdG2014</c:v>
                </c:pt>
                <c:pt idx="23">
                  <c:v>StG2015</c:v>
                </c:pt>
                <c:pt idx="24">
                  <c:v>CoG2015</c:v>
                </c:pt>
                <c:pt idx="25">
                  <c:v>AdG2015</c:v>
                </c:pt>
                <c:pt idx="27">
                  <c:v>StG2016</c:v>
                </c:pt>
                <c:pt idx="28">
                  <c:v>CoG2016</c:v>
                </c:pt>
                <c:pt idx="29">
                  <c:v>AdG2016</c:v>
                </c:pt>
                <c:pt idx="31">
                  <c:v>StG2017</c:v>
                </c:pt>
                <c:pt idx="32">
                  <c:v>CoG2017</c:v>
                </c:pt>
              </c:strCache>
            </c:strRef>
          </c:xVal>
          <c:yVal>
            <c:numRef>
              <c:f>List1!$H$3:$H$35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5</c:v>
                </c:pt>
                <c:pt idx="7">
                  <c:v>0</c:v>
                </c:pt>
                <c:pt idx="9">
                  <c:v>3</c:v>
                </c:pt>
                <c:pt idx="10">
                  <c:v>7</c:v>
                </c:pt>
                <c:pt idx="12">
                  <c:v>0</c:v>
                </c:pt>
                <c:pt idx="13">
                  <c:v>9</c:v>
                </c:pt>
                <c:pt idx="15">
                  <c:v>0</c:v>
                </c:pt>
                <c:pt idx="16">
                  <c:v>11</c:v>
                </c:pt>
                <c:pt idx="17">
                  <c:v>14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11</c:v>
                </c:pt>
                <c:pt idx="24">
                  <c:v>0</c:v>
                </c:pt>
                <c:pt idx="25">
                  <c:v>14</c:v>
                </c:pt>
                <c:pt idx="27">
                  <c:v>18</c:v>
                </c:pt>
                <c:pt idx="28">
                  <c:v>0</c:v>
                </c:pt>
                <c:pt idx="29">
                  <c:v>13</c:v>
                </c:pt>
                <c:pt idx="31">
                  <c:v>5</c:v>
                </c:pt>
                <c:pt idx="32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109904"/>
        <c:axId val="1928119152"/>
      </c:scatterChart>
      <c:catAx>
        <c:axId val="192811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28114800"/>
        <c:crosses val="autoZero"/>
        <c:auto val="1"/>
        <c:lblAlgn val="ctr"/>
        <c:lblOffset val="100"/>
        <c:noMultiLvlLbl val="0"/>
      </c:catAx>
      <c:valAx>
        <c:axId val="192811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28118064"/>
        <c:crosses val="autoZero"/>
        <c:crossBetween val="between"/>
      </c:valAx>
      <c:valAx>
        <c:axId val="19281191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28109904"/>
        <c:crosses val="max"/>
        <c:crossBetween val="midCat"/>
      </c:valAx>
      <c:valAx>
        <c:axId val="192810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8119152"/>
        <c:crosses val="autoZero"/>
        <c:crossBetween val="midCat"/>
      </c:valAx>
      <c:spPr>
        <a:solidFill>
          <a:schemeClr val="accent1">
            <a:tint val="2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600678040244964"/>
          <c:y val="3.3755705184271206E-2"/>
          <c:w val="9.1633420822397199E-2"/>
          <c:h val="0.24064205776200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66244819127265E-2"/>
          <c:y val="1.3139468418225459E-2"/>
          <c:w val="0.94496209256756081"/>
          <c:h val="0.858573095317760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C1 - kakovostno ne zadošča za 2. korak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List1!$B$6:$B$35</c:f>
              <c:strCache>
                <c:ptCount val="30"/>
                <c:pt idx="0">
                  <c:v>StG2009</c:v>
                </c:pt>
                <c:pt idx="1">
                  <c:v>AdG2009</c:v>
                </c:pt>
                <c:pt idx="3">
                  <c:v>StG2010</c:v>
                </c:pt>
                <c:pt idx="4">
                  <c:v>AdG2010</c:v>
                </c:pt>
                <c:pt idx="6">
                  <c:v>StG2011</c:v>
                </c:pt>
                <c:pt idx="7">
                  <c:v>AdG2011</c:v>
                </c:pt>
                <c:pt idx="9">
                  <c:v>StG2012</c:v>
                </c:pt>
                <c:pt idx="10">
                  <c:v>AdG2012</c:v>
                </c:pt>
                <c:pt idx="12">
                  <c:v>StG2013</c:v>
                </c:pt>
                <c:pt idx="13">
                  <c:v>CoG2013</c:v>
                </c:pt>
                <c:pt idx="14">
                  <c:v>AdG2013</c:v>
                </c:pt>
                <c:pt idx="16">
                  <c:v>StG2014</c:v>
                </c:pt>
                <c:pt idx="17">
                  <c:v>CoG2014</c:v>
                </c:pt>
                <c:pt idx="18">
                  <c:v>AdG2014</c:v>
                </c:pt>
                <c:pt idx="20">
                  <c:v>StG2015</c:v>
                </c:pt>
                <c:pt idx="21">
                  <c:v>CoG2015</c:v>
                </c:pt>
                <c:pt idx="22">
                  <c:v>AdG2015</c:v>
                </c:pt>
                <c:pt idx="24">
                  <c:v>StG2016</c:v>
                </c:pt>
                <c:pt idx="25">
                  <c:v>CoG2016</c:v>
                </c:pt>
                <c:pt idx="26">
                  <c:v>AdG2016</c:v>
                </c:pt>
                <c:pt idx="28">
                  <c:v>StG2017</c:v>
                </c:pt>
                <c:pt idx="29">
                  <c:v>CoG2017</c:v>
                </c:pt>
              </c:strCache>
            </c:strRef>
          </c:cat>
          <c:val>
            <c:numRef>
              <c:f>List1!$C$6:$C$35</c:f>
              <c:numCache>
                <c:formatCode>General</c:formatCode>
                <c:ptCount val="30"/>
                <c:pt idx="0">
                  <c:v>3</c:v>
                </c:pt>
                <c:pt idx="1">
                  <c:v>1</c:v>
                </c:pt>
                <c:pt idx="3">
                  <c:v>3</c:v>
                </c:pt>
                <c:pt idx="4">
                  <c:v>3</c:v>
                </c:pt>
                <c:pt idx="6">
                  <c:v>5</c:v>
                </c:pt>
                <c:pt idx="7">
                  <c:v>2</c:v>
                </c:pt>
                <c:pt idx="9">
                  <c:v>3</c:v>
                </c:pt>
                <c:pt idx="10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2</c:v>
                </c:pt>
                <c:pt idx="28">
                  <c:v>2</c:v>
                </c:pt>
                <c:pt idx="29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B1-visoke kakovosti, a ne dovolj za 2. korak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List1!$B$6:$B$35</c:f>
              <c:strCache>
                <c:ptCount val="30"/>
                <c:pt idx="0">
                  <c:v>StG2009</c:v>
                </c:pt>
                <c:pt idx="1">
                  <c:v>AdG2009</c:v>
                </c:pt>
                <c:pt idx="3">
                  <c:v>StG2010</c:v>
                </c:pt>
                <c:pt idx="4">
                  <c:v>AdG2010</c:v>
                </c:pt>
                <c:pt idx="6">
                  <c:v>StG2011</c:v>
                </c:pt>
                <c:pt idx="7">
                  <c:v>AdG2011</c:v>
                </c:pt>
                <c:pt idx="9">
                  <c:v>StG2012</c:v>
                </c:pt>
                <c:pt idx="10">
                  <c:v>AdG2012</c:v>
                </c:pt>
                <c:pt idx="12">
                  <c:v>StG2013</c:v>
                </c:pt>
                <c:pt idx="13">
                  <c:v>CoG2013</c:v>
                </c:pt>
                <c:pt idx="14">
                  <c:v>AdG2013</c:v>
                </c:pt>
                <c:pt idx="16">
                  <c:v>StG2014</c:v>
                </c:pt>
                <c:pt idx="17">
                  <c:v>CoG2014</c:v>
                </c:pt>
                <c:pt idx="18">
                  <c:v>AdG2014</c:v>
                </c:pt>
                <c:pt idx="20">
                  <c:v>StG2015</c:v>
                </c:pt>
                <c:pt idx="21">
                  <c:v>CoG2015</c:v>
                </c:pt>
                <c:pt idx="22">
                  <c:v>AdG2015</c:v>
                </c:pt>
                <c:pt idx="24">
                  <c:v>StG2016</c:v>
                </c:pt>
                <c:pt idx="25">
                  <c:v>CoG2016</c:v>
                </c:pt>
                <c:pt idx="26">
                  <c:v>AdG2016</c:v>
                </c:pt>
                <c:pt idx="28">
                  <c:v>StG2017</c:v>
                </c:pt>
                <c:pt idx="29">
                  <c:v>CoG2017</c:v>
                </c:pt>
              </c:strCache>
            </c:strRef>
          </c:cat>
          <c:val>
            <c:numRef>
              <c:f>List1!$D$6:$D$35</c:f>
              <c:numCache>
                <c:formatCode>General</c:formatCode>
                <c:ptCount val="30"/>
                <c:pt idx="0">
                  <c:v>1</c:v>
                </c:pt>
                <c:pt idx="1">
                  <c:v>0</c:v>
                </c:pt>
                <c:pt idx="3">
                  <c:v>3</c:v>
                </c:pt>
                <c:pt idx="4">
                  <c:v>3</c:v>
                </c:pt>
                <c:pt idx="6">
                  <c:v>5</c:v>
                </c:pt>
                <c:pt idx="7">
                  <c:v>2</c:v>
                </c:pt>
                <c:pt idx="9">
                  <c:v>3</c:v>
                </c:pt>
                <c:pt idx="10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8">
                  <c:v>4</c:v>
                </c:pt>
                <c:pt idx="29">
                  <c:v>1</c:v>
                </c:pt>
              </c:numCache>
            </c:numRef>
          </c:val>
        </c:ser>
        <c:ser>
          <c:idx val="2"/>
          <c:order val="2"/>
          <c:tx>
            <c:strRef>
              <c:f>List1!$E$2</c:f>
              <c:strCache>
                <c:ptCount val="1"/>
                <c:pt idx="0">
                  <c:v>B2-ustreza nekaterim kriterijem za financiranje</c:v>
                </c:pt>
              </c:strCache>
            </c:strRef>
          </c:tx>
          <c:spPr>
            <a:solidFill>
              <a:srgbClr val="FFCC99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List1!$B$6:$B$35</c:f>
              <c:strCache>
                <c:ptCount val="30"/>
                <c:pt idx="0">
                  <c:v>StG2009</c:v>
                </c:pt>
                <c:pt idx="1">
                  <c:v>AdG2009</c:v>
                </c:pt>
                <c:pt idx="3">
                  <c:v>StG2010</c:v>
                </c:pt>
                <c:pt idx="4">
                  <c:v>AdG2010</c:v>
                </c:pt>
                <c:pt idx="6">
                  <c:v>StG2011</c:v>
                </c:pt>
                <c:pt idx="7">
                  <c:v>AdG2011</c:v>
                </c:pt>
                <c:pt idx="9">
                  <c:v>StG2012</c:v>
                </c:pt>
                <c:pt idx="10">
                  <c:v>AdG2012</c:v>
                </c:pt>
                <c:pt idx="12">
                  <c:v>StG2013</c:v>
                </c:pt>
                <c:pt idx="13">
                  <c:v>CoG2013</c:v>
                </c:pt>
                <c:pt idx="14">
                  <c:v>AdG2013</c:v>
                </c:pt>
                <c:pt idx="16">
                  <c:v>StG2014</c:v>
                </c:pt>
                <c:pt idx="17">
                  <c:v>CoG2014</c:v>
                </c:pt>
                <c:pt idx="18">
                  <c:v>AdG2014</c:v>
                </c:pt>
                <c:pt idx="20">
                  <c:v>StG2015</c:v>
                </c:pt>
                <c:pt idx="21">
                  <c:v>CoG2015</c:v>
                </c:pt>
                <c:pt idx="22">
                  <c:v>AdG2015</c:v>
                </c:pt>
                <c:pt idx="24">
                  <c:v>StG2016</c:v>
                </c:pt>
                <c:pt idx="25">
                  <c:v>CoG2016</c:v>
                </c:pt>
                <c:pt idx="26">
                  <c:v>AdG2016</c:v>
                </c:pt>
                <c:pt idx="28">
                  <c:v>StG2017</c:v>
                </c:pt>
                <c:pt idx="29">
                  <c:v>CoG2017</c:v>
                </c:pt>
              </c:strCache>
            </c:strRef>
          </c:cat>
          <c:val>
            <c:numRef>
              <c:f>List1!$E$6:$E$35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3"/>
          <c:order val="3"/>
          <c:tx>
            <c:strRef>
              <c:f>List1!$F$2</c:f>
              <c:strCache>
                <c:ptCount val="1"/>
                <c:pt idx="0">
                  <c:v>A2-ustreza vsem kriterijem za financiranje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List1!$B$6:$B$35</c:f>
              <c:strCache>
                <c:ptCount val="30"/>
                <c:pt idx="0">
                  <c:v>StG2009</c:v>
                </c:pt>
                <c:pt idx="1">
                  <c:v>AdG2009</c:v>
                </c:pt>
                <c:pt idx="3">
                  <c:v>StG2010</c:v>
                </c:pt>
                <c:pt idx="4">
                  <c:v>AdG2010</c:v>
                </c:pt>
                <c:pt idx="6">
                  <c:v>StG2011</c:v>
                </c:pt>
                <c:pt idx="7">
                  <c:v>AdG2011</c:v>
                </c:pt>
                <c:pt idx="9">
                  <c:v>StG2012</c:v>
                </c:pt>
                <c:pt idx="10">
                  <c:v>AdG2012</c:v>
                </c:pt>
                <c:pt idx="12">
                  <c:v>StG2013</c:v>
                </c:pt>
                <c:pt idx="13">
                  <c:v>CoG2013</c:v>
                </c:pt>
                <c:pt idx="14">
                  <c:v>AdG2013</c:v>
                </c:pt>
                <c:pt idx="16">
                  <c:v>StG2014</c:v>
                </c:pt>
                <c:pt idx="17">
                  <c:v>CoG2014</c:v>
                </c:pt>
                <c:pt idx="18">
                  <c:v>AdG2014</c:v>
                </c:pt>
                <c:pt idx="20">
                  <c:v>StG2015</c:v>
                </c:pt>
                <c:pt idx="21">
                  <c:v>CoG2015</c:v>
                </c:pt>
                <c:pt idx="22">
                  <c:v>AdG2015</c:v>
                </c:pt>
                <c:pt idx="24">
                  <c:v>StG2016</c:v>
                </c:pt>
                <c:pt idx="25">
                  <c:v>CoG2016</c:v>
                </c:pt>
                <c:pt idx="26">
                  <c:v>AdG2016</c:v>
                </c:pt>
                <c:pt idx="28">
                  <c:v>StG2017</c:v>
                </c:pt>
                <c:pt idx="29">
                  <c:v>CoG2017</c:v>
                </c:pt>
              </c:strCache>
            </c:strRef>
          </c:cat>
          <c:val>
            <c:numRef>
              <c:f>List1!$F$6:$F$35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4"/>
          <c:order val="4"/>
          <c:tx>
            <c:strRef>
              <c:f>List1!$G$2</c:f>
              <c:strCache>
                <c:ptCount val="1"/>
                <c:pt idx="0">
                  <c:v>financiran</c:v>
                </c:pt>
              </c:strCache>
            </c:strRef>
          </c:tx>
          <c:spPr>
            <a:solidFill>
              <a:srgbClr val="009900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List1!$B$6:$B$35</c:f>
              <c:strCache>
                <c:ptCount val="30"/>
                <c:pt idx="0">
                  <c:v>StG2009</c:v>
                </c:pt>
                <c:pt idx="1">
                  <c:v>AdG2009</c:v>
                </c:pt>
                <c:pt idx="3">
                  <c:v>StG2010</c:v>
                </c:pt>
                <c:pt idx="4">
                  <c:v>AdG2010</c:v>
                </c:pt>
                <c:pt idx="6">
                  <c:v>StG2011</c:v>
                </c:pt>
                <c:pt idx="7">
                  <c:v>AdG2011</c:v>
                </c:pt>
                <c:pt idx="9">
                  <c:v>StG2012</c:v>
                </c:pt>
                <c:pt idx="10">
                  <c:v>AdG2012</c:v>
                </c:pt>
                <c:pt idx="12">
                  <c:v>StG2013</c:v>
                </c:pt>
                <c:pt idx="13">
                  <c:v>CoG2013</c:v>
                </c:pt>
                <c:pt idx="14">
                  <c:v>AdG2013</c:v>
                </c:pt>
                <c:pt idx="16">
                  <c:v>StG2014</c:v>
                </c:pt>
                <c:pt idx="17">
                  <c:v>CoG2014</c:v>
                </c:pt>
                <c:pt idx="18">
                  <c:v>AdG2014</c:v>
                </c:pt>
                <c:pt idx="20">
                  <c:v>StG2015</c:v>
                </c:pt>
                <c:pt idx="21">
                  <c:v>CoG2015</c:v>
                </c:pt>
                <c:pt idx="22">
                  <c:v>AdG2015</c:v>
                </c:pt>
                <c:pt idx="24">
                  <c:v>StG2016</c:v>
                </c:pt>
                <c:pt idx="25">
                  <c:v>CoG2016</c:v>
                </c:pt>
                <c:pt idx="26">
                  <c:v>AdG2016</c:v>
                </c:pt>
                <c:pt idx="28">
                  <c:v>StG2017</c:v>
                </c:pt>
                <c:pt idx="29">
                  <c:v>CoG2017</c:v>
                </c:pt>
              </c:strCache>
            </c:strRef>
          </c:cat>
          <c:val>
            <c:numRef>
              <c:f>List1!$G$6:$G$35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8">
                  <c:v>0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6572512"/>
        <c:axId val="1836570336"/>
      </c:barChart>
      <c:catAx>
        <c:axId val="183657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36570336"/>
        <c:crosses val="autoZero"/>
        <c:auto val="1"/>
        <c:lblAlgn val="ctr"/>
        <c:lblOffset val="100"/>
        <c:noMultiLvlLbl val="0"/>
      </c:catAx>
      <c:valAx>
        <c:axId val="183657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36572512"/>
        <c:crosses val="autoZero"/>
        <c:crossBetween val="between"/>
      </c:valAx>
      <c:spPr>
        <a:solidFill>
          <a:schemeClr val="accent1">
            <a:tint val="2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810930971760011"/>
          <c:y val="1.3999743361801166E-2"/>
          <c:w val="0.37546088797896998"/>
          <c:h val="0.32010745474714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>
                <a:solidFill>
                  <a:schemeClr val="tx2"/>
                </a:solidFill>
              </a:rPr>
              <a:t>č</a:t>
            </a:r>
            <a:r>
              <a:rPr lang="sl-SI" sz="2400" dirty="0" smtClean="0">
                <a:solidFill>
                  <a:schemeClr val="tx2"/>
                </a:solidFill>
              </a:rPr>
              <a:t>lani </a:t>
            </a:r>
            <a:r>
              <a:rPr lang="sl-SI" sz="2400" dirty="0" err="1" smtClean="0">
                <a:solidFill>
                  <a:schemeClr val="tx2"/>
                </a:solidFill>
              </a:rPr>
              <a:t>evalvacijskih</a:t>
            </a:r>
            <a:r>
              <a:rPr lang="sl-SI" sz="2400" dirty="0" smtClean="0">
                <a:solidFill>
                  <a:schemeClr val="tx2"/>
                </a:solidFill>
              </a:rPr>
              <a:t> </a:t>
            </a:r>
            <a:r>
              <a:rPr lang="sl-SI" sz="2400" dirty="0">
                <a:solidFill>
                  <a:schemeClr val="tx2"/>
                </a:solidFill>
              </a:rPr>
              <a:t>panelov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E9-4B51-A87E-325E2CE16FC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CoG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E9-4B51-A87E-325E2CE16FC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AdG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E9-4B51-A87E-325E2CE16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8115888"/>
        <c:axId val="1928112624"/>
      </c:barChart>
      <c:catAx>
        <c:axId val="192811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28112624"/>
        <c:crosses val="autoZero"/>
        <c:auto val="1"/>
        <c:lblAlgn val="ctr"/>
        <c:lblOffset val="100"/>
        <c:noMultiLvlLbl val="0"/>
      </c:catAx>
      <c:valAx>
        <c:axId val="192811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2811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40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40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9545A-E299-4CC9-873A-90801289E93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49C006E-366C-4212-8F63-A42989F66EBD}">
      <dgm:prSet phldrT="[Text]"/>
      <dgm:spPr>
        <a:xfrm>
          <a:off x="1562538" y="2981131"/>
          <a:ext cx="1484897" cy="1987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etični </a:t>
          </a:r>
          <a:r>
            <a:rPr lang="sl-SI" dirty="0" smtClean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pregled predloga pred financiranjem</a:t>
          </a:r>
          <a:endParaRPr lang="en-US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ECE2C15-55BD-4777-9214-47AEE63F65C7}" type="parTrans" cxnId="{536FEAF4-E7BF-42F1-9D43-097530D10046}">
      <dgm:prSet/>
      <dgm:spPr/>
      <dgm:t>
        <a:bodyPr/>
        <a:lstStyle/>
        <a:p>
          <a:endParaRPr lang="en-US"/>
        </a:p>
      </dgm:t>
    </dgm:pt>
    <dgm:pt modelId="{AF6C0E8B-FCD7-4D8B-8299-5765B8C9FAB0}" type="sibTrans" cxnId="{536FEAF4-E7BF-42F1-9D43-097530D10046}">
      <dgm:prSet/>
      <dgm:spPr/>
      <dgm:t>
        <a:bodyPr/>
        <a:lstStyle/>
        <a:p>
          <a:endParaRPr lang="en-US"/>
        </a:p>
      </dgm:t>
    </dgm:pt>
    <dgm:pt modelId="{E2ECFE02-9D62-4F2B-8E14-529D174D2A3C}">
      <dgm:prSet phldrT="[Text]"/>
      <dgm:spPr>
        <a:xfrm>
          <a:off x="3121680" y="0"/>
          <a:ext cx="1484897" cy="1987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podpis</a:t>
          </a:r>
          <a:r>
            <a:rPr lang="en-US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</a:t>
          </a:r>
          <a:r>
            <a:rPr lang="en-US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</a:t>
          </a:r>
          <a:r>
            <a:rPr lang="sl-SI" dirty="0" err="1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ojekta</a:t>
          </a:r>
          <a:endParaRPr lang="en-US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8ADAE08-DA91-4C05-9452-1C93DA669940}" type="parTrans" cxnId="{2A23644F-81B2-42E3-A3AF-702FE66B7F4E}">
      <dgm:prSet/>
      <dgm:spPr/>
      <dgm:t>
        <a:bodyPr/>
        <a:lstStyle/>
        <a:p>
          <a:endParaRPr lang="en-US"/>
        </a:p>
      </dgm:t>
    </dgm:pt>
    <dgm:pt modelId="{42D44516-A02C-451B-AA20-5D88584386A5}" type="sibTrans" cxnId="{2A23644F-81B2-42E3-A3AF-702FE66B7F4E}">
      <dgm:prSet/>
      <dgm:spPr/>
      <dgm:t>
        <a:bodyPr/>
        <a:lstStyle/>
        <a:p>
          <a:endParaRPr lang="en-US"/>
        </a:p>
      </dgm:t>
    </dgm:pt>
    <dgm:pt modelId="{84C5F152-4DD3-4F5D-8944-4A7D12AC42CE}">
      <dgm:prSet phldrT="[Text]"/>
      <dgm:spPr>
        <a:xfrm>
          <a:off x="4680822" y="2981131"/>
          <a:ext cx="1484897" cy="1987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etično</a:t>
          </a:r>
          <a:r>
            <a:rPr lang="en-US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sl-SI" dirty="0" smtClean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spremljanje in amandmaji</a:t>
          </a:r>
          <a:endParaRPr lang="en-US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A0F9786-6054-44E7-BC15-DF8115E53317}" type="parTrans" cxnId="{D4985DD1-6707-4987-9A86-653884C8AF60}">
      <dgm:prSet/>
      <dgm:spPr/>
      <dgm:t>
        <a:bodyPr/>
        <a:lstStyle/>
        <a:p>
          <a:endParaRPr lang="en-US"/>
        </a:p>
      </dgm:t>
    </dgm:pt>
    <dgm:pt modelId="{B21C6740-880D-4667-A337-D953A0E49C30}" type="sibTrans" cxnId="{D4985DD1-6707-4987-9A86-653884C8AF60}">
      <dgm:prSet/>
      <dgm:spPr/>
      <dgm:t>
        <a:bodyPr/>
        <a:lstStyle/>
        <a:p>
          <a:endParaRPr lang="en-US"/>
        </a:p>
      </dgm:t>
    </dgm:pt>
    <dgm:pt modelId="{8074CE06-B9B9-40D8-945B-5030B06D23E4}">
      <dgm:prSet phldrT="[Text]"/>
      <dgm:spPr>
        <a:xfrm>
          <a:off x="3396" y="0"/>
          <a:ext cx="1484897" cy="1987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</a:t>
          </a:r>
          <a:r>
            <a:rPr lang="en-US" dirty="0" err="1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val</a:t>
          </a:r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</a:t>
          </a:r>
          <a:r>
            <a:rPr lang="en-US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</a:t>
          </a:r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</a:t>
          </a:r>
          <a:r>
            <a:rPr lang="en-US" dirty="0" err="1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</a:t>
          </a:r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ja</a:t>
          </a:r>
          <a:endParaRPr lang="en-US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6657B67-CC59-422C-8332-34E2ADC94714}" type="parTrans" cxnId="{64C885C3-308B-437C-9EF3-38FCA38A200E}">
      <dgm:prSet/>
      <dgm:spPr/>
      <dgm:t>
        <a:bodyPr/>
        <a:lstStyle/>
        <a:p>
          <a:endParaRPr lang="en-US"/>
        </a:p>
      </dgm:t>
    </dgm:pt>
    <dgm:pt modelId="{484372D1-991A-4C60-917B-F6742A588AA2}" type="sibTrans" cxnId="{64C885C3-308B-437C-9EF3-38FCA38A200E}">
      <dgm:prSet/>
      <dgm:spPr/>
      <dgm:t>
        <a:bodyPr/>
        <a:lstStyle/>
        <a:p>
          <a:endParaRPr lang="en-US"/>
        </a:p>
      </dgm:t>
    </dgm:pt>
    <dgm:pt modelId="{B79C7CA2-4FA0-4692-94D5-23589BB94117}">
      <dgm:prSet phldrT="[Text]"/>
      <dgm:spPr>
        <a:xfrm>
          <a:off x="6239965" y="0"/>
          <a:ext cx="1484897" cy="1987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zaključek</a:t>
          </a:r>
          <a:r>
            <a:rPr lang="en-US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sl-SI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projekta</a:t>
          </a:r>
          <a:endParaRPr lang="en-US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764196B-8BA3-4F00-91E3-1A968927FCE4}" type="parTrans" cxnId="{660F021B-192F-46BA-BF0C-F18926EFCB9C}">
      <dgm:prSet/>
      <dgm:spPr/>
      <dgm:t>
        <a:bodyPr/>
        <a:lstStyle/>
        <a:p>
          <a:endParaRPr lang="en-US"/>
        </a:p>
      </dgm:t>
    </dgm:pt>
    <dgm:pt modelId="{D39BF1D7-1685-4E99-9D92-F450CF4D8B10}" type="sibTrans" cxnId="{660F021B-192F-46BA-BF0C-F18926EFCB9C}">
      <dgm:prSet/>
      <dgm:spPr/>
      <dgm:t>
        <a:bodyPr/>
        <a:lstStyle/>
        <a:p>
          <a:endParaRPr lang="en-US"/>
        </a:p>
      </dgm:t>
    </dgm:pt>
    <dgm:pt modelId="{14D1250D-E5FB-4606-B5B6-474B908A027D}" type="pres">
      <dgm:prSet presAssocID="{72C9545A-E299-4CC9-873A-90801289E93D}" presName="Name0" presStyleCnt="0">
        <dgm:presLayoutVars>
          <dgm:dir/>
          <dgm:resizeHandles val="exact"/>
        </dgm:presLayoutVars>
      </dgm:prSet>
      <dgm:spPr/>
    </dgm:pt>
    <dgm:pt modelId="{D672D31B-C180-4AA5-8B61-A00E35B913A3}" type="pres">
      <dgm:prSet presAssocID="{72C9545A-E299-4CC9-873A-90801289E93D}" presName="arrow" presStyleLbl="bgShp" presStyleIdx="0" presStyleCnt="1"/>
      <dgm:spPr>
        <a:xfrm>
          <a:off x="0" y="1490565"/>
          <a:ext cx="8586954" cy="1987420"/>
        </a:xfrm>
        <a:prstGeom prst="notchedRightArrow">
          <a:avLst/>
        </a:prstGeom>
        <a:solidFill>
          <a:srgbClr val="368EC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BDC2CA5-13A3-4218-895B-07BDEBADC8B0}" type="pres">
      <dgm:prSet presAssocID="{72C9545A-E299-4CC9-873A-90801289E93D}" presName="points" presStyleCnt="0"/>
      <dgm:spPr/>
    </dgm:pt>
    <dgm:pt modelId="{20E4F97E-1463-4093-8654-0DC3CE886D70}" type="pres">
      <dgm:prSet presAssocID="{8074CE06-B9B9-40D8-945B-5030B06D23E4}" presName="compositeA" presStyleCnt="0"/>
      <dgm:spPr/>
    </dgm:pt>
    <dgm:pt modelId="{B187AA9F-40B7-4577-B643-D2921033E1D6}" type="pres">
      <dgm:prSet presAssocID="{8074CE06-B9B9-40D8-945B-5030B06D23E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E770B5-E249-4127-A909-A5029458F7AF}" type="pres">
      <dgm:prSet presAssocID="{8074CE06-B9B9-40D8-945B-5030B06D23E4}" presName="circleA" presStyleLbl="node1" presStyleIdx="0" presStyleCnt="5"/>
      <dgm:spPr>
        <a:xfrm>
          <a:off x="497417" y="2235848"/>
          <a:ext cx="496855" cy="496855"/>
        </a:xfrm>
        <a:prstGeom prst="ellipse">
          <a:avLst/>
        </a:prstGeom>
        <a:solidFill>
          <a:srgbClr val="368ECA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CA400CC-D9B9-41FE-A6B5-796AEABDAA18}" type="pres">
      <dgm:prSet presAssocID="{8074CE06-B9B9-40D8-945B-5030B06D23E4}" presName="spaceA" presStyleCnt="0"/>
      <dgm:spPr/>
    </dgm:pt>
    <dgm:pt modelId="{7CFD84E8-1D96-4090-867F-F3082EED2122}" type="pres">
      <dgm:prSet presAssocID="{484372D1-991A-4C60-917B-F6742A588AA2}" presName="space" presStyleCnt="0"/>
      <dgm:spPr/>
    </dgm:pt>
    <dgm:pt modelId="{01EA4C24-C84D-4084-986D-58CC5EDE600A}" type="pres">
      <dgm:prSet presAssocID="{C49C006E-366C-4212-8F63-A42989F66EBD}" presName="compositeB" presStyleCnt="0"/>
      <dgm:spPr/>
    </dgm:pt>
    <dgm:pt modelId="{5FD7966B-96AA-4A12-8C11-80E1D3C51D10}" type="pres">
      <dgm:prSet presAssocID="{C49C006E-366C-4212-8F63-A42989F66EBD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C78B09-B1F2-457F-9DB9-C20152C07272}" type="pres">
      <dgm:prSet presAssocID="{C49C006E-366C-4212-8F63-A42989F66EBD}" presName="circleB" presStyleLbl="node1" presStyleIdx="1" presStyleCnt="5"/>
      <dgm:spPr>
        <a:xfrm>
          <a:off x="2056559" y="2235848"/>
          <a:ext cx="496855" cy="49685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0575E13-85DB-4924-A60C-3C7658B08B01}" type="pres">
      <dgm:prSet presAssocID="{C49C006E-366C-4212-8F63-A42989F66EBD}" presName="spaceB" presStyleCnt="0"/>
      <dgm:spPr/>
    </dgm:pt>
    <dgm:pt modelId="{93FE8675-6A7B-4E2C-8036-845D5403F11A}" type="pres">
      <dgm:prSet presAssocID="{AF6C0E8B-FCD7-4D8B-8299-5765B8C9FAB0}" presName="space" presStyleCnt="0"/>
      <dgm:spPr/>
    </dgm:pt>
    <dgm:pt modelId="{97155A81-8A61-426D-AFEB-D02736B4BB49}" type="pres">
      <dgm:prSet presAssocID="{E2ECFE02-9D62-4F2B-8E14-529D174D2A3C}" presName="compositeA" presStyleCnt="0"/>
      <dgm:spPr/>
    </dgm:pt>
    <dgm:pt modelId="{20A17BA0-42BD-4156-ACDA-FFF4262E0F71}" type="pres">
      <dgm:prSet presAssocID="{E2ECFE02-9D62-4F2B-8E14-529D174D2A3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615944D-9EDA-453C-A5EF-B8346617708C}" type="pres">
      <dgm:prSet presAssocID="{E2ECFE02-9D62-4F2B-8E14-529D174D2A3C}" presName="circleA" presStyleLbl="node1" presStyleIdx="2" presStyleCnt="5"/>
      <dgm:spPr>
        <a:xfrm>
          <a:off x="3615701" y="2235848"/>
          <a:ext cx="496855" cy="496855"/>
        </a:xfrm>
        <a:prstGeom prst="ellipse">
          <a:avLst/>
        </a:prstGeom>
        <a:solidFill>
          <a:srgbClr val="368ECA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5372D6C-5B56-4998-BB1B-DED2B14138E3}" type="pres">
      <dgm:prSet presAssocID="{E2ECFE02-9D62-4F2B-8E14-529D174D2A3C}" presName="spaceA" presStyleCnt="0"/>
      <dgm:spPr/>
    </dgm:pt>
    <dgm:pt modelId="{361857FB-4F0E-47FB-A903-23DB120965DD}" type="pres">
      <dgm:prSet presAssocID="{42D44516-A02C-451B-AA20-5D88584386A5}" presName="space" presStyleCnt="0"/>
      <dgm:spPr/>
    </dgm:pt>
    <dgm:pt modelId="{92ED50FF-3563-45A6-9C37-00EB76B2CD81}" type="pres">
      <dgm:prSet presAssocID="{84C5F152-4DD3-4F5D-8944-4A7D12AC42CE}" presName="compositeB" presStyleCnt="0"/>
      <dgm:spPr/>
    </dgm:pt>
    <dgm:pt modelId="{64419918-E805-49DD-8CC2-6D7A0E8B62CC}" type="pres">
      <dgm:prSet presAssocID="{84C5F152-4DD3-4F5D-8944-4A7D12AC42CE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925D28B-BA3A-43C8-9986-D046E6BCB4AD}" type="pres">
      <dgm:prSet presAssocID="{84C5F152-4DD3-4F5D-8944-4A7D12AC42CE}" presName="circleB" presStyleLbl="node1" presStyleIdx="3" presStyleCnt="5"/>
      <dgm:spPr>
        <a:xfrm>
          <a:off x="5174843" y="2235848"/>
          <a:ext cx="496855" cy="49685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91A2AC1-EDC4-4BC8-A7FA-6268BF80A765}" type="pres">
      <dgm:prSet presAssocID="{84C5F152-4DD3-4F5D-8944-4A7D12AC42CE}" presName="spaceB" presStyleCnt="0"/>
      <dgm:spPr/>
    </dgm:pt>
    <dgm:pt modelId="{1B5414DD-FBF1-455D-8851-95D57F476EC2}" type="pres">
      <dgm:prSet presAssocID="{B21C6740-880D-4667-A337-D953A0E49C30}" presName="space" presStyleCnt="0"/>
      <dgm:spPr/>
    </dgm:pt>
    <dgm:pt modelId="{D54C1E77-02DB-49F8-BEA4-E83BA2370CB5}" type="pres">
      <dgm:prSet presAssocID="{B79C7CA2-4FA0-4692-94D5-23589BB94117}" presName="compositeA" presStyleCnt="0"/>
      <dgm:spPr/>
    </dgm:pt>
    <dgm:pt modelId="{6DBB1894-F10D-4817-8E6C-BBA476FE6BA0}" type="pres">
      <dgm:prSet presAssocID="{B79C7CA2-4FA0-4692-94D5-23589BB94117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F1B8FB1-0453-409A-944A-1A9F06B0AAB5}" type="pres">
      <dgm:prSet presAssocID="{B79C7CA2-4FA0-4692-94D5-23589BB94117}" presName="circleA" presStyleLbl="node1" presStyleIdx="4" presStyleCnt="5"/>
      <dgm:spPr>
        <a:xfrm>
          <a:off x="6733986" y="2235848"/>
          <a:ext cx="496855" cy="496855"/>
        </a:xfrm>
        <a:prstGeom prst="ellipse">
          <a:avLst/>
        </a:prstGeom>
        <a:solidFill>
          <a:srgbClr val="368ECA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4244FEA-075E-4C1C-8D09-BE7529F6A359}" type="pres">
      <dgm:prSet presAssocID="{B79C7CA2-4FA0-4692-94D5-23589BB94117}" presName="spaceA" presStyleCnt="0"/>
      <dgm:spPr/>
    </dgm:pt>
  </dgm:ptLst>
  <dgm:cxnLst>
    <dgm:cxn modelId="{DF00BB60-C789-45A6-ADE7-984BB8C91B38}" type="presOf" srcId="{8074CE06-B9B9-40D8-945B-5030B06D23E4}" destId="{B187AA9F-40B7-4577-B643-D2921033E1D6}" srcOrd="0" destOrd="0" presId="urn:microsoft.com/office/officeart/2005/8/layout/hProcess11"/>
    <dgm:cxn modelId="{D4985DD1-6707-4987-9A86-653884C8AF60}" srcId="{72C9545A-E299-4CC9-873A-90801289E93D}" destId="{84C5F152-4DD3-4F5D-8944-4A7D12AC42CE}" srcOrd="3" destOrd="0" parTransId="{7A0F9786-6054-44E7-BC15-DF8115E53317}" sibTransId="{B21C6740-880D-4667-A337-D953A0E49C30}"/>
    <dgm:cxn modelId="{65025DE0-28C3-441C-A14D-42B7D0B0DDD5}" type="presOf" srcId="{72C9545A-E299-4CC9-873A-90801289E93D}" destId="{14D1250D-E5FB-4606-B5B6-474B908A027D}" srcOrd="0" destOrd="0" presId="urn:microsoft.com/office/officeart/2005/8/layout/hProcess11"/>
    <dgm:cxn modelId="{ACAD2C0B-ABA0-4390-9FA7-237A154F0DBF}" type="presOf" srcId="{C49C006E-366C-4212-8F63-A42989F66EBD}" destId="{5FD7966B-96AA-4A12-8C11-80E1D3C51D10}" srcOrd="0" destOrd="0" presId="urn:microsoft.com/office/officeart/2005/8/layout/hProcess11"/>
    <dgm:cxn modelId="{64C885C3-308B-437C-9EF3-38FCA38A200E}" srcId="{72C9545A-E299-4CC9-873A-90801289E93D}" destId="{8074CE06-B9B9-40D8-945B-5030B06D23E4}" srcOrd="0" destOrd="0" parTransId="{36657B67-CC59-422C-8332-34E2ADC94714}" sibTransId="{484372D1-991A-4C60-917B-F6742A588AA2}"/>
    <dgm:cxn modelId="{1C215F54-8F2D-41DC-AC86-9465F63EA9F6}" type="presOf" srcId="{84C5F152-4DD3-4F5D-8944-4A7D12AC42CE}" destId="{64419918-E805-49DD-8CC2-6D7A0E8B62CC}" srcOrd="0" destOrd="0" presId="urn:microsoft.com/office/officeart/2005/8/layout/hProcess11"/>
    <dgm:cxn modelId="{39AEBAEE-5E48-43DF-9E48-4E0FC955FB21}" type="presOf" srcId="{E2ECFE02-9D62-4F2B-8E14-529D174D2A3C}" destId="{20A17BA0-42BD-4156-ACDA-FFF4262E0F71}" srcOrd="0" destOrd="0" presId="urn:microsoft.com/office/officeart/2005/8/layout/hProcess11"/>
    <dgm:cxn modelId="{2A23644F-81B2-42E3-A3AF-702FE66B7F4E}" srcId="{72C9545A-E299-4CC9-873A-90801289E93D}" destId="{E2ECFE02-9D62-4F2B-8E14-529D174D2A3C}" srcOrd="2" destOrd="0" parTransId="{58ADAE08-DA91-4C05-9452-1C93DA669940}" sibTransId="{42D44516-A02C-451B-AA20-5D88584386A5}"/>
    <dgm:cxn modelId="{536FEAF4-E7BF-42F1-9D43-097530D10046}" srcId="{72C9545A-E299-4CC9-873A-90801289E93D}" destId="{C49C006E-366C-4212-8F63-A42989F66EBD}" srcOrd="1" destOrd="0" parTransId="{BECE2C15-55BD-4777-9214-47AEE63F65C7}" sibTransId="{AF6C0E8B-FCD7-4D8B-8299-5765B8C9FAB0}"/>
    <dgm:cxn modelId="{753F7961-F2E8-48C0-9A19-6393001A6DC8}" type="presOf" srcId="{B79C7CA2-4FA0-4692-94D5-23589BB94117}" destId="{6DBB1894-F10D-4817-8E6C-BBA476FE6BA0}" srcOrd="0" destOrd="0" presId="urn:microsoft.com/office/officeart/2005/8/layout/hProcess11"/>
    <dgm:cxn modelId="{660F021B-192F-46BA-BF0C-F18926EFCB9C}" srcId="{72C9545A-E299-4CC9-873A-90801289E93D}" destId="{B79C7CA2-4FA0-4692-94D5-23589BB94117}" srcOrd="4" destOrd="0" parTransId="{6764196B-8BA3-4F00-91E3-1A968927FCE4}" sibTransId="{D39BF1D7-1685-4E99-9D92-F450CF4D8B10}"/>
    <dgm:cxn modelId="{75EAC137-8CAB-4379-A48E-85731A63157A}" type="presParOf" srcId="{14D1250D-E5FB-4606-B5B6-474B908A027D}" destId="{D672D31B-C180-4AA5-8B61-A00E35B913A3}" srcOrd="0" destOrd="0" presId="urn:microsoft.com/office/officeart/2005/8/layout/hProcess11"/>
    <dgm:cxn modelId="{F3B48F71-BB93-42CB-88A5-224AD771685F}" type="presParOf" srcId="{14D1250D-E5FB-4606-B5B6-474B908A027D}" destId="{ABDC2CA5-13A3-4218-895B-07BDEBADC8B0}" srcOrd="1" destOrd="0" presId="urn:microsoft.com/office/officeart/2005/8/layout/hProcess11"/>
    <dgm:cxn modelId="{C6FBEF24-1EE9-410C-B515-0B26F8973D53}" type="presParOf" srcId="{ABDC2CA5-13A3-4218-895B-07BDEBADC8B0}" destId="{20E4F97E-1463-4093-8654-0DC3CE886D70}" srcOrd="0" destOrd="0" presId="urn:microsoft.com/office/officeart/2005/8/layout/hProcess11"/>
    <dgm:cxn modelId="{D7F5F672-3B3C-495F-A203-F34EC64F0D13}" type="presParOf" srcId="{20E4F97E-1463-4093-8654-0DC3CE886D70}" destId="{B187AA9F-40B7-4577-B643-D2921033E1D6}" srcOrd="0" destOrd="0" presId="urn:microsoft.com/office/officeart/2005/8/layout/hProcess11"/>
    <dgm:cxn modelId="{41111A4E-62E4-4D72-AC67-14B6483E731E}" type="presParOf" srcId="{20E4F97E-1463-4093-8654-0DC3CE886D70}" destId="{16E770B5-E249-4127-A909-A5029458F7AF}" srcOrd="1" destOrd="0" presId="urn:microsoft.com/office/officeart/2005/8/layout/hProcess11"/>
    <dgm:cxn modelId="{464E17CA-3CF4-450D-9220-FA46A5E8B400}" type="presParOf" srcId="{20E4F97E-1463-4093-8654-0DC3CE886D70}" destId="{FCA400CC-D9B9-41FE-A6B5-796AEABDAA18}" srcOrd="2" destOrd="0" presId="urn:microsoft.com/office/officeart/2005/8/layout/hProcess11"/>
    <dgm:cxn modelId="{676EA993-CC97-4D5D-BF82-9B2FBACF8FD2}" type="presParOf" srcId="{ABDC2CA5-13A3-4218-895B-07BDEBADC8B0}" destId="{7CFD84E8-1D96-4090-867F-F3082EED2122}" srcOrd="1" destOrd="0" presId="urn:microsoft.com/office/officeart/2005/8/layout/hProcess11"/>
    <dgm:cxn modelId="{9C4F91AD-D387-4EEE-8DFD-4F81C3E87BCE}" type="presParOf" srcId="{ABDC2CA5-13A3-4218-895B-07BDEBADC8B0}" destId="{01EA4C24-C84D-4084-986D-58CC5EDE600A}" srcOrd="2" destOrd="0" presId="urn:microsoft.com/office/officeart/2005/8/layout/hProcess11"/>
    <dgm:cxn modelId="{3357B3B9-86EB-453A-BB21-E05539CECEBC}" type="presParOf" srcId="{01EA4C24-C84D-4084-986D-58CC5EDE600A}" destId="{5FD7966B-96AA-4A12-8C11-80E1D3C51D10}" srcOrd="0" destOrd="0" presId="urn:microsoft.com/office/officeart/2005/8/layout/hProcess11"/>
    <dgm:cxn modelId="{4A674D6E-E237-44FE-9D66-9B1F783F2BE1}" type="presParOf" srcId="{01EA4C24-C84D-4084-986D-58CC5EDE600A}" destId="{1AC78B09-B1F2-457F-9DB9-C20152C07272}" srcOrd="1" destOrd="0" presId="urn:microsoft.com/office/officeart/2005/8/layout/hProcess11"/>
    <dgm:cxn modelId="{9B6A2436-E8EC-4F85-8EC5-B1EE7B802247}" type="presParOf" srcId="{01EA4C24-C84D-4084-986D-58CC5EDE600A}" destId="{90575E13-85DB-4924-A60C-3C7658B08B01}" srcOrd="2" destOrd="0" presId="urn:microsoft.com/office/officeart/2005/8/layout/hProcess11"/>
    <dgm:cxn modelId="{05980C37-55E8-4E5C-9546-F2467F9AAE03}" type="presParOf" srcId="{ABDC2CA5-13A3-4218-895B-07BDEBADC8B0}" destId="{93FE8675-6A7B-4E2C-8036-845D5403F11A}" srcOrd="3" destOrd="0" presId="urn:microsoft.com/office/officeart/2005/8/layout/hProcess11"/>
    <dgm:cxn modelId="{ECD0CB41-31B4-4DDE-9233-E3818F557D6E}" type="presParOf" srcId="{ABDC2CA5-13A3-4218-895B-07BDEBADC8B0}" destId="{97155A81-8A61-426D-AFEB-D02736B4BB49}" srcOrd="4" destOrd="0" presId="urn:microsoft.com/office/officeart/2005/8/layout/hProcess11"/>
    <dgm:cxn modelId="{863A4C1F-2891-4D14-A67F-C13114144923}" type="presParOf" srcId="{97155A81-8A61-426D-AFEB-D02736B4BB49}" destId="{20A17BA0-42BD-4156-ACDA-FFF4262E0F71}" srcOrd="0" destOrd="0" presId="urn:microsoft.com/office/officeart/2005/8/layout/hProcess11"/>
    <dgm:cxn modelId="{B3590670-F66B-497C-BAAB-40F84BB43D46}" type="presParOf" srcId="{97155A81-8A61-426D-AFEB-D02736B4BB49}" destId="{D615944D-9EDA-453C-A5EF-B8346617708C}" srcOrd="1" destOrd="0" presId="urn:microsoft.com/office/officeart/2005/8/layout/hProcess11"/>
    <dgm:cxn modelId="{0A5FEDBC-2D69-46FF-8FA2-E9C72FFB80E3}" type="presParOf" srcId="{97155A81-8A61-426D-AFEB-D02736B4BB49}" destId="{D5372D6C-5B56-4998-BB1B-DED2B14138E3}" srcOrd="2" destOrd="0" presId="urn:microsoft.com/office/officeart/2005/8/layout/hProcess11"/>
    <dgm:cxn modelId="{EA4D93EA-4B4F-4717-8E4C-066A76DCDCA9}" type="presParOf" srcId="{ABDC2CA5-13A3-4218-895B-07BDEBADC8B0}" destId="{361857FB-4F0E-47FB-A903-23DB120965DD}" srcOrd="5" destOrd="0" presId="urn:microsoft.com/office/officeart/2005/8/layout/hProcess11"/>
    <dgm:cxn modelId="{C726AB29-9EB3-4985-B236-BD59977291D4}" type="presParOf" srcId="{ABDC2CA5-13A3-4218-895B-07BDEBADC8B0}" destId="{92ED50FF-3563-45A6-9C37-00EB76B2CD81}" srcOrd="6" destOrd="0" presId="urn:microsoft.com/office/officeart/2005/8/layout/hProcess11"/>
    <dgm:cxn modelId="{89113587-2B1C-46A2-897E-9DDF497EBCF6}" type="presParOf" srcId="{92ED50FF-3563-45A6-9C37-00EB76B2CD81}" destId="{64419918-E805-49DD-8CC2-6D7A0E8B62CC}" srcOrd="0" destOrd="0" presId="urn:microsoft.com/office/officeart/2005/8/layout/hProcess11"/>
    <dgm:cxn modelId="{76A566A8-4FCD-4B73-B7E7-74B98A69E24B}" type="presParOf" srcId="{92ED50FF-3563-45A6-9C37-00EB76B2CD81}" destId="{F925D28B-BA3A-43C8-9986-D046E6BCB4AD}" srcOrd="1" destOrd="0" presId="urn:microsoft.com/office/officeart/2005/8/layout/hProcess11"/>
    <dgm:cxn modelId="{E7372525-47FB-4D16-801B-6D91C485C05C}" type="presParOf" srcId="{92ED50FF-3563-45A6-9C37-00EB76B2CD81}" destId="{D91A2AC1-EDC4-4BC8-A7FA-6268BF80A765}" srcOrd="2" destOrd="0" presId="urn:microsoft.com/office/officeart/2005/8/layout/hProcess11"/>
    <dgm:cxn modelId="{2CCE7687-4B84-4BCA-9B09-660E77A95690}" type="presParOf" srcId="{ABDC2CA5-13A3-4218-895B-07BDEBADC8B0}" destId="{1B5414DD-FBF1-455D-8851-95D57F476EC2}" srcOrd="7" destOrd="0" presId="urn:microsoft.com/office/officeart/2005/8/layout/hProcess11"/>
    <dgm:cxn modelId="{24F6A53B-95EB-4574-8A5F-682EA4273BDA}" type="presParOf" srcId="{ABDC2CA5-13A3-4218-895B-07BDEBADC8B0}" destId="{D54C1E77-02DB-49F8-BEA4-E83BA2370CB5}" srcOrd="8" destOrd="0" presId="urn:microsoft.com/office/officeart/2005/8/layout/hProcess11"/>
    <dgm:cxn modelId="{55D4BDEA-9EBE-484D-8E77-3F12FE0EAB15}" type="presParOf" srcId="{D54C1E77-02DB-49F8-BEA4-E83BA2370CB5}" destId="{6DBB1894-F10D-4817-8E6C-BBA476FE6BA0}" srcOrd="0" destOrd="0" presId="urn:microsoft.com/office/officeart/2005/8/layout/hProcess11"/>
    <dgm:cxn modelId="{FEB777DD-C1FB-44C8-AE9E-01B613D2C0C0}" type="presParOf" srcId="{D54C1E77-02DB-49F8-BEA4-E83BA2370CB5}" destId="{BF1B8FB1-0453-409A-944A-1A9F06B0AAB5}" srcOrd="1" destOrd="0" presId="urn:microsoft.com/office/officeart/2005/8/layout/hProcess11"/>
    <dgm:cxn modelId="{87728546-4D1E-4B28-9551-C7E7C360B420}" type="presParOf" srcId="{D54C1E77-02DB-49F8-BEA4-E83BA2370CB5}" destId="{E4244FEA-075E-4C1C-8D09-BE7529F6A3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B9881-AB4C-4281-A564-21A2F811F54B}" type="doc">
      <dgm:prSet loTypeId="urn:microsoft.com/office/officeart/2005/8/layout/lProcess1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D840E5F-B8E2-457E-B9BD-92D7F0400BBE}">
      <dgm:prSet phldrT="[Text]" custT="1"/>
      <dgm:spPr>
        <a:solidFill>
          <a:srgbClr val="3E72AC"/>
        </a:solidFill>
      </dgm:spPr>
      <dgm:t>
        <a:bodyPr/>
        <a:lstStyle/>
        <a:p>
          <a:r>
            <a:rPr lang="en-US" sz="2800" dirty="0"/>
            <a:t>1</a:t>
          </a:r>
          <a:r>
            <a:rPr lang="sl-SI" sz="2800" dirty="0"/>
            <a:t>. korak</a:t>
          </a:r>
          <a:endParaRPr lang="en-GB" sz="2800" dirty="0"/>
        </a:p>
      </dgm:t>
    </dgm:pt>
    <dgm:pt modelId="{A67B969E-AC76-4F2A-940F-D3830BD0E263}" type="parTrans" cxnId="{CB8D4428-61D2-40AC-8BD7-4203B5BF96E3}">
      <dgm:prSet/>
      <dgm:spPr/>
      <dgm:t>
        <a:bodyPr/>
        <a:lstStyle/>
        <a:p>
          <a:endParaRPr lang="en-GB" sz="2400"/>
        </a:p>
      </dgm:t>
    </dgm:pt>
    <dgm:pt modelId="{92FAD1A3-AE05-4AB7-812F-45771F400D12}" type="sibTrans" cxnId="{CB8D4428-61D2-40AC-8BD7-4203B5BF96E3}">
      <dgm:prSet/>
      <dgm:spPr/>
      <dgm:t>
        <a:bodyPr/>
        <a:lstStyle/>
        <a:p>
          <a:endParaRPr lang="en-GB" sz="2400"/>
        </a:p>
      </dgm:t>
    </dgm:pt>
    <dgm:pt modelId="{169C5699-629B-48FC-AD26-363E5C204F9D}">
      <dgm:prSet custT="1"/>
      <dgm:spPr>
        <a:solidFill>
          <a:srgbClr val="38679A"/>
        </a:solidFill>
      </dgm:spPr>
      <dgm:t>
        <a:bodyPr/>
        <a:lstStyle/>
        <a:p>
          <a:r>
            <a:rPr lang="en-US" sz="2800" dirty="0"/>
            <a:t>2</a:t>
          </a:r>
          <a:r>
            <a:rPr lang="sl-SI" sz="2800" dirty="0"/>
            <a:t>. korak</a:t>
          </a:r>
          <a:endParaRPr lang="en-GB" sz="2800" dirty="0"/>
        </a:p>
      </dgm:t>
    </dgm:pt>
    <dgm:pt modelId="{C121571E-8BFD-4F85-9513-9DC2A9E913B9}" type="parTrans" cxnId="{32314BF5-F3A5-497E-B985-3EE9C95FFF98}">
      <dgm:prSet/>
      <dgm:spPr/>
      <dgm:t>
        <a:bodyPr/>
        <a:lstStyle/>
        <a:p>
          <a:endParaRPr lang="en-GB" sz="2400"/>
        </a:p>
      </dgm:t>
    </dgm:pt>
    <dgm:pt modelId="{2B6A6F74-A3F3-47F1-AAE7-32F72C0A2BE8}" type="sibTrans" cxnId="{32314BF5-F3A5-497E-B985-3EE9C95FFF98}">
      <dgm:prSet/>
      <dgm:spPr/>
      <dgm:t>
        <a:bodyPr/>
        <a:lstStyle/>
        <a:p>
          <a:endParaRPr lang="en-GB" sz="2400"/>
        </a:p>
      </dgm:t>
    </dgm:pt>
    <dgm:pt modelId="{25D1A5D9-A2CB-49AD-A5F4-0AAEACFA8249}">
      <dgm:prSet custT="1"/>
      <dgm:spPr>
        <a:solidFill>
          <a:srgbClr val="23405F"/>
        </a:solidFill>
      </dgm:spPr>
      <dgm:t>
        <a:bodyPr/>
        <a:lstStyle/>
        <a:p>
          <a:r>
            <a:rPr lang="en-US" sz="2800" dirty="0"/>
            <a:t>3</a:t>
          </a:r>
          <a:r>
            <a:rPr lang="sl-SI" sz="2800" dirty="0"/>
            <a:t>. korak</a:t>
          </a:r>
          <a:endParaRPr lang="en-GB" sz="2800" dirty="0"/>
        </a:p>
      </dgm:t>
    </dgm:pt>
    <dgm:pt modelId="{20EC8BB0-96D7-439F-B1CE-DEEDF1E3C480}" type="parTrans" cxnId="{40E4B040-5C2E-4659-A19B-0417AF661B55}">
      <dgm:prSet/>
      <dgm:spPr/>
      <dgm:t>
        <a:bodyPr/>
        <a:lstStyle/>
        <a:p>
          <a:endParaRPr lang="en-GB" sz="2400"/>
        </a:p>
      </dgm:t>
    </dgm:pt>
    <dgm:pt modelId="{95BF18DC-BA30-46BD-B58D-4F0E70831622}" type="sibTrans" cxnId="{40E4B040-5C2E-4659-A19B-0417AF661B55}">
      <dgm:prSet/>
      <dgm:spPr/>
      <dgm:t>
        <a:bodyPr/>
        <a:lstStyle/>
        <a:p>
          <a:endParaRPr lang="en-GB" sz="2400"/>
        </a:p>
      </dgm:t>
    </dgm:pt>
    <dgm:pt modelId="{A950AFF4-6CC7-463D-B133-9A60B0A5C51B}">
      <dgm:prSet phldrT="[Text]" custT="1"/>
      <dgm:spPr/>
      <dgm:t>
        <a:bodyPr anchor="ctr"/>
        <a:lstStyle/>
        <a:p>
          <a:pPr algn="ctr"/>
          <a:r>
            <a:rPr lang="sl-SI" sz="1600" dirty="0">
              <a:solidFill>
                <a:schemeClr val="tx2"/>
              </a:solidFill>
            </a:rPr>
            <a:t>enotni panel</a:t>
          </a:r>
          <a:endParaRPr lang="en-US" sz="1600" dirty="0">
            <a:solidFill>
              <a:schemeClr val="tx2"/>
            </a:solidFill>
          </a:endParaRPr>
        </a:p>
        <a:p>
          <a:pPr algn="ctr"/>
          <a:r>
            <a:rPr lang="en-US" sz="1100" dirty="0">
              <a:solidFill>
                <a:schemeClr val="tx2"/>
              </a:solidFill>
            </a:rPr>
            <a:t> ≤~700 </a:t>
          </a:r>
          <a:r>
            <a:rPr lang="en-US" sz="1100" dirty="0" err="1">
              <a:solidFill>
                <a:schemeClr val="tx2"/>
              </a:solidFill>
            </a:rPr>
            <a:t>pr</a:t>
          </a:r>
          <a:r>
            <a:rPr lang="sl-SI" sz="1100" dirty="0" err="1">
              <a:solidFill>
                <a:schemeClr val="tx2"/>
              </a:solidFill>
            </a:rPr>
            <a:t>edlogov</a:t>
          </a:r>
          <a:endParaRPr lang="en-GB" sz="1600" dirty="0">
            <a:solidFill>
              <a:schemeClr val="tx2"/>
            </a:solidFill>
          </a:endParaRPr>
        </a:p>
      </dgm:t>
    </dgm:pt>
    <dgm:pt modelId="{95A7B35B-7880-4A2C-960E-602E09FC6437}" type="parTrans" cxnId="{2293BEAA-1143-4C9B-9F93-9BD7C49487F8}">
      <dgm:prSet/>
      <dgm:spPr>
        <a:solidFill>
          <a:srgbClr val="3E72AC"/>
        </a:solidFill>
      </dgm:spPr>
      <dgm:t>
        <a:bodyPr/>
        <a:lstStyle/>
        <a:p>
          <a:endParaRPr lang="en-GB" sz="2400"/>
        </a:p>
      </dgm:t>
    </dgm:pt>
    <dgm:pt modelId="{1161E37B-44C4-43EB-A626-15F0B1D8CE78}" type="sibTrans" cxnId="{2293BEAA-1143-4C9B-9F93-9BD7C49487F8}">
      <dgm:prSet/>
      <dgm:spPr>
        <a:solidFill>
          <a:srgbClr val="3E72AC"/>
        </a:solidFill>
      </dgm:spPr>
      <dgm:t>
        <a:bodyPr/>
        <a:lstStyle/>
        <a:p>
          <a:endParaRPr lang="en-GB" sz="2400"/>
        </a:p>
      </dgm:t>
    </dgm:pt>
    <dgm:pt modelId="{4C8FEFCD-E76C-4252-8322-820E7F8A6D50}">
      <dgm:prSet phldrT="[Text]" custT="1"/>
      <dgm:spPr/>
      <dgm:t>
        <a:bodyPr anchor="ctr"/>
        <a:lstStyle/>
        <a:p>
          <a:pPr algn="ctr"/>
          <a:r>
            <a:rPr lang="sl-SI" sz="1600" dirty="0">
              <a:solidFill>
                <a:schemeClr val="tx2"/>
              </a:solidFill>
            </a:rPr>
            <a:t>oddaljeno ocenjevanje kratkih predlogov</a:t>
          </a:r>
          <a:r>
            <a:rPr lang="en-US" sz="1600" dirty="0">
              <a:solidFill>
                <a:schemeClr val="tx2"/>
              </a:solidFill>
            </a:rPr>
            <a:t> </a:t>
          </a:r>
          <a:endParaRPr lang="en-GB" sz="1600" dirty="0">
            <a:solidFill>
              <a:schemeClr val="tx2"/>
            </a:solidFill>
          </a:endParaRPr>
        </a:p>
      </dgm:t>
    </dgm:pt>
    <dgm:pt modelId="{63214CC4-FC35-47C0-995D-B2066D5547B4}" type="parTrans" cxnId="{8D88DAA8-98BF-451A-B3FF-0EABCA9723DE}">
      <dgm:prSet/>
      <dgm:spPr/>
      <dgm:t>
        <a:bodyPr/>
        <a:lstStyle/>
        <a:p>
          <a:endParaRPr lang="en-GB" sz="2400"/>
        </a:p>
      </dgm:t>
    </dgm:pt>
    <dgm:pt modelId="{723B5B2B-B5EE-4472-89CF-4C4A845B7A4E}" type="sibTrans" cxnId="{8D88DAA8-98BF-451A-B3FF-0EABCA9723DE}">
      <dgm:prSet/>
      <dgm:spPr>
        <a:solidFill>
          <a:srgbClr val="3E72AC"/>
        </a:solidFill>
      </dgm:spPr>
      <dgm:t>
        <a:bodyPr/>
        <a:lstStyle/>
        <a:p>
          <a:endParaRPr lang="en-GB" sz="2400"/>
        </a:p>
      </dgm:t>
    </dgm:pt>
    <dgm:pt modelId="{FB19DC1F-5DDB-477D-8F8E-91FA6A7B1FCD}">
      <dgm:prSet phldrT="[Text]" custT="1"/>
      <dgm:spPr/>
      <dgm:t>
        <a:bodyPr anchor="ctr"/>
        <a:lstStyle/>
        <a:p>
          <a:pPr algn="ctr"/>
          <a:r>
            <a:rPr lang="en-US" sz="1100" dirty="0" err="1">
              <a:solidFill>
                <a:schemeClr val="tx2"/>
              </a:solidFill>
            </a:rPr>
            <a:t>SyG</a:t>
          </a:r>
          <a:r>
            <a:rPr lang="en-US" sz="1100" dirty="0">
              <a:solidFill>
                <a:schemeClr val="tx2"/>
              </a:solidFill>
            </a:rPr>
            <a:t> </a:t>
          </a:r>
          <a:r>
            <a:rPr lang="sl-SI" sz="1100" dirty="0" err="1">
              <a:solidFill>
                <a:schemeClr val="tx2"/>
              </a:solidFill>
            </a:rPr>
            <a:t>panelisti</a:t>
          </a:r>
          <a:r>
            <a:rPr lang="en-US" sz="1100" dirty="0">
              <a:solidFill>
                <a:schemeClr val="tx2"/>
              </a:solidFill>
            </a:rPr>
            <a:t> + </a:t>
          </a:r>
          <a:r>
            <a:rPr lang="sl-SI" sz="1100" dirty="0" err="1">
              <a:solidFill>
                <a:schemeClr val="tx2"/>
              </a:solidFill>
            </a:rPr>
            <a:t>panelisti</a:t>
          </a:r>
          <a:r>
            <a:rPr lang="sl-SI" sz="1100" dirty="0">
              <a:solidFill>
                <a:schemeClr val="tx2"/>
              </a:solidFill>
            </a:rPr>
            <a:t> drugih razpisov</a:t>
          </a:r>
          <a:endParaRPr lang="en-GB" sz="1100" dirty="0">
            <a:solidFill>
              <a:schemeClr val="tx2"/>
            </a:solidFill>
          </a:endParaRPr>
        </a:p>
      </dgm:t>
    </dgm:pt>
    <dgm:pt modelId="{2E42E16B-A41E-4731-B620-E4639D30A780}" type="parTrans" cxnId="{449E484E-C4BA-4397-A17E-E633D6CA3736}">
      <dgm:prSet/>
      <dgm:spPr/>
      <dgm:t>
        <a:bodyPr/>
        <a:lstStyle/>
        <a:p>
          <a:endParaRPr lang="en-GB" sz="2400"/>
        </a:p>
      </dgm:t>
    </dgm:pt>
    <dgm:pt modelId="{AAF7A573-C060-446A-AF34-B7A42A23AE9B}" type="sibTrans" cxnId="{449E484E-C4BA-4397-A17E-E633D6CA3736}">
      <dgm:prSet/>
      <dgm:spPr/>
      <dgm:t>
        <a:bodyPr/>
        <a:lstStyle/>
        <a:p>
          <a:endParaRPr lang="en-GB" sz="2400"/>
        </a:p>
      </dgm:t>
    </dgm:pt>
    <dgm:pt modelId="{D271F7AA-A5D8-4B4B-BFFF-7799EB420EC0}">
      <dgm:prSet phldrT="[Text]" custT="1"/>
      <dgm:spPr/>
      <dgm:t>
        <a:bodyPr anchor="ctr"/>
        <a:lstStyle/>
        <a:p>
          <a:pPr algn="ctr"/>
          <a:r>
            <a:rPr lang="sl-SI" sz="1600" dirty="0">
              <a:solidFill>
                <a:schemeClr val="tx2"/>
              </a:solidFill>
            </a:rPr>
            <a:t>srečanje </a:t>
          </a:r>
          <a:r>
            <a:rPr lang="en-US" sz="1600" dirty="0" err="1">
              <a:solidFill>
                <a:schemeClr val="tx2"/>
              </a:solidFill>
            </a:rPr>
            <a:t>SyG</a:t>
          </a:r>
          <a:r>
            <a:rPr lang="en-US" sz="1600" dirty="0">
              <a:solidFill>
                <a:schemeClr val="tx2"/>
              </a:solidFill>
            </a:rPr>
            <a:t> </a:t>
          </a:r>
          <a:r>
            <a:rPr lang="sl-SI" sz="1600" dirty="0">
              <a:solidFill>
                <a:schemeClr val="tx2"/>
              </a:solidFill>
            </a:rPr>
            <a:t>vodij </a:t>
          </a:r>
          <a:r>
            <a:rPr lang="en-US" sz="1600" dirty="0">
              <a:solidFill>
                <a:schemeClr val="tx2"/>
              </a:solidFill>
            </a:rPr>
            <a:t>panel</a:t>
          </a:r>
          <a:r>
            <a:rPr lang="sl-SI" sz="1600" dirty="0">
              <a:solidFill>
                <a:schemeClr val="tx2"/>
              </a:solidFill>
            </a:rPr>
            <a:t>ov</a:t>
          </a:r>
          <a:r>
            <a:rPr lang="en-US" sz="1600" dirty="0">
              <a:solidFill>
                <a:schemeClr val="tx2"/>
              </a:solidFill>
            </a:rPr>
            <a:t>: </a:t>
          </a:r>
          <a:r>
            <a:rPr lang="sl-SI" sz="1600" dirty="0">
              <a:solidFill>
                <a:schemeClr val="tx2"/>
              </a:solidFill>
            </a:rPr>
            <a:t>pred-izbor predlogov za celoten pregled</a:t>
          </a:r>
          <a:endParaRPr lang="en-GB" sz="1600" dirty="0">
            <a:solidFill>
              <a:schemeClr val="tx2"/>
            </a:solidFill>
          </a:endParaRPr>
        </a:p>
      </dgm:t>
    </dgm:pt>
    <dgm:pt modelId="{85390746-6C45-49C0-A15D-9EA34A78F169}" type="parTrans" cxnId="{123013AB-12B7-4295-A384-C27D8F7B2342}">
      <dgm:prSet/>
      <dgm:spPr/>
      <dgm:t>
        <a:bodyPr/>
        <a:lstStyle/>
        <a:p>
          <a:endParaRPr lang="en-GB" sz="2400"/>
        </a:p>
      </dgm:t>
    </dgm:pt>
    <dgm:pt modelId="{EB0DC07D-1248-4EF4-B83B-52B9CC427746}" type="sibTrans" cxnId="{123013AB-12B7-4295-A384-C27D8F7B2342}">
      <dgm:prSet/>
      <dgm:spPr/>
      <dgm:t>
        <a:bodyPr/>
        <a:lstStyle/>
        <a:p>
          <a:endParaRPr lang="en-GB" sz="2400"/>
        </a:p>
      </dgm:t>
    </dgm:pt>
    <dgm:pt modelId="{AFE390D6-F8DF-4FC8-88AA-30D5B0D91D3F}">
      <dgm:prSet custT="1"/>
      <dgm:spPr/>
      <dgm:t>
        <a:bodyPr anchor="ctr"/>
        <a:lstStyle/>
        <a:p>
          <a:pPr algn="ctr"/>
          <a:r>
            <a:rPr lang="sl-SI" sz="1100" dirty="0">
              <a:solidFill>
                <a:schemeClr val="tx2"/>
              </a:solidFill>
            </a:rPr>
            <a:t>št. predlogov</a:t>
          </a:r>
          <a:r>
            <a:rPr lang="en-US" sz="1100" dirty="0">
              <a:solidFill>
                <a:schemeClr val="tx2"/>
              </a:solidFill>
            </a:rPr>
            <a:t>: 130-170, </a:t>
          </a:r>
          <a:r>
            <a:rPr lang="sl-SI" sz="1100" dirty="0">
              <a:solidFill>
                <a:schemeClr val="tx2"/>
              </a:solidFill>
            </a:rPr>
            <a:t>do</a:t>
          </a:r>
          <a:r>
            <a:rPr lang="en-US" sz="1100" dirty="0">
              <a:solidFill>
                <a:schemeClr val="tx2"/>
              </a:solidFill>
            </a:rPr>
            <a:t> ~7x </a:t>
          </a:r>
          <a:r>
            <a:rPr lang="sl-SI" sz="1100" dirty="0">
              <a:solidFill>
                <a:schemeClr val="tx2"/>
              </a:solidFill>
            </a:rPr>
            <a:t>sredstev razpisa</a:t>
          </a:r>
          <a:endParaRPr lang="en-GB" sz="1100" dirty="0">
            <a:solidFill>
              <a:schemeClr val="tx2"/>
            </a:solidFill>
          </a:endParaRPr>
        </a:p>
      </dgm:t>
    </dgm:pt>
    <dgm:pt modelId="{41AC940C-54D6-444F-BDD9-08CDFC29A371}" type="parTrans" cxnId="{4086DA43-B479-4319-B9A8-AA85D958BF6F}">
      <dgm:prSet/>
      <dgm:spPr/>
      <dgm:t>
        <a:bodyPr/>
        <a:lstStyle/>
        <a:p>
          <a:endParaRPr lang="en-GB" sz="2400"/>
        </a:p>
      </dgm:t>
    </dgm:pt>
    <dgm:pt modelId="{92BC6404-FC46-4DF4-80AD-3F068F890A37}" type="sibTrans" cxnId="{4086DA43-B479-4319-B9A8-AA85D958BF6F}">
      <dgm:prSet/>
      <dgm:spPr/>
      <dgm:t>
        <a:bodyPr/>
        <a:lstStyle/>
        <a:p>
          <a:endParaRPr lang="en-GB" sz="2400"/>
        </a:p>
      </dgm:t>
    </dgm:pt>
    <dgm:pt modelId="{3457EC7D-A716-4DFE-B4FC-4F28D46988CF}">
      <dgm:prSet custT="1"/>
      <dgm:spPr/>
      <dgm:t>
        <a:bodyPr anchor="ctr"/>
        <a:lstStyle/>
        <a:p>
          <a:pPr algn="ctr"/>
          <a:r>
            <a:rPr lang="sl-SI" sz="1600" dirty="0">
              <a:solidFill>
                <a:schemeClr val="tx2"/>
              </a:solidFill>
            </a:rPr>
            <a:t>oddaljeno ocenjevanje celotnih predlogov</a:t>
          </a:r>
          <a:endParaRPr lang="en-GB" sz="1600" dirty="0">
            <a:solidFill>
              <a:schemeClr val="tx2"/>
            </a:solidFill>
          </a:endParaRPr>
        </a:p>
      </dgm:t>
    </dgm:pt>
    <dgm:pt modelId="{DDE15117-3282-43F2-8A73-33E44DBD01A0}" type="parTrans" cxnId="{1A666A00-994A-45D6-A33C-E9F49DF63DB3}">
      <dgm:prSet/>
      <dgm:spPr/>
      <dgm:t>
        <a:bodyPr/>
        <a:lstStyle/>
        <a:p>
          <a:endParaRPr lang="en-GB" sz="2400"/>
        </a:p>
      </dgm:t>
    </dgm:pt>
    <dgm:pt modelId="{F7E81944-AF97-48FE-A2C4-8418793A4222}" type="sibTrans" cxnId="{1A666A00-994A-45D6-A33C-E9F49DF63DB3}">
      <dgm:prSet/>
      <dgm:spPr>
        <a:solidFill>
          <a:srgbClr val="315A87"/>
        </a:solidFill>
      </dgm:spPr>
      <dgm:t>
        <a:bodyPr/>
        <a:lstStyle/>
        <a:p>
          <a:endParaRPr lang="en-GB" sz="2400"/>
        </a:p>
      </dgm:t>
    </dgm:pt>
    <dgm:pt modelId="{6CF4AD75-D37F-4F11-BEA4-D56077977826}">
      <dgm:prSet custT="1"/>
      <dgm:spPr/>
      <dgm:t>
        <a:bodyPr anchor="ctr"/>
        <a:lstStyle/>
        <a:p>
          <a:pPr algn="ctr"/>
          <a:r>
            <a:rPr lang="en-US" sz="1100" dirty="0" err="1">
              <a:solidFill>
                <a:schemeClr val="tx2"/>
              </a:solidFill>
            </a:rPr>
            <a:t>SyG</a:t>
          </a:r>
          <a:r>
            <a:rPr lang="en-US" sz="1100" dirty="0">
              <a:solidFill>
                <a:schemeClr val="tx2"/>
              </a:solidFill>
            </a:rPr>
            <a:t> </a:t>
          </a:r>
          <a:r>
            <a:rPr lang="sl-SI" sz="1100" dirty="0" err="1">
              <a:solidFill>
                <a:schemeClr val="tx2"/>
              </a:solidFill>
            </a:rPr>
            <a:t>panelisti</a:t>
          </a:r>
          <a:r>
            <a:rPr lang="sl-SI" sz="1100" dirty="0">
              <a:solidFill>
                <a:schemeClr val="tx2"/>
              </a:solidFill>
            </a:rPr>
            <a:t> </a:t>
          </a:r>
          <a:r>
            <a:rPr lang="en-US" sz="1100" dirty="0">
              <a:solidFill>
                <a:schemeClr val="tx2"/>
              </a:solidFill>
            </a:rPr>
            <a:t>+ </a:t>
          </a:r>
          <a:r>
            <a:rPr lang="sl-SI" sz="1100" dirty="0">
              <a:solidFill>
                <a:schemeClr val="tx2"/>
              </a:solidFill>
            </a:rPr>
            <a:t>zunanji specializiran ocenjevalci</a:t>
          </a:r>
          <a:endParaRPr lang="en-GB" sz="1100" dirty="0">
            <a:solidFill>
              <a:schemeClr val="tx2"/>
            </a:solidFill>
          </a:endParaRPr>
        </a:p>
      </dgm:t>
    </dgm:pt>
    <dgm:pt modelId="{2E84E4D5-2F39-42BD-AF8D-72E6AA222E9F}" type="parTrans" cxnId="{9204A9C1-1690-4505-9317-61F69C7C9BBA}">
      <dgm:prSet/>
      <dgm:spPr/>
      <dgm:t>
        <a:bodyPr/>
        <a:lstStyle/>
        <a:p>
          <a:endParaRPr lang="en-GB" sz="2400"/>
        </a:p>
      </dgm:t>
    </dgm:pt>
    <dgm:pt modelId="{B3AC9CED-A85B-40CB-B31E-42ABD9B6C490}" type="sibTrans" cxnId="{9204A9C1-1690-4505-9317-61F69C7C9BBA}">
      <dgm:prSet/>
      <dgm:spPr/>
      <dgm:t>
        <a:bodyPr/>
        <a:lstStyle/>
        <a:p>
          <a:endParaRPr lang="en-GB" sz="2400"/>
        </a:p>
      </dgm:t>
    </dgm:pt>
    <dgm:pt modelId="{2B6B4EDB-080D-4C2B-8C49-8768EA713A0E}">
      <dgm:prSet custT="1"/>
      <dgm:spPr/>
      <dgm:t>
        <a:bodyPr anchor="ctr"/>
        <a:lstStyle/>
        <a:p>
          <a:pPr algn="ctr"/>
          <a:r>
            <a:rPr lang="sl-SI" sz="1600" dirty="0">
              <a:solidFill>
                <a:schemeClr val="tx2"/>
              </a:solidFill>
            </a:rPr>
            <a:t>srečanja panelov:</a:t>
          </a:r>
          <a:r>
            <a:rPr lang="en-US" sz="1600" dirty="0">
              <a:solidFill>
                <a:schemeClr val="tx2"/>
              </a:solidFill>
            </a:rPr>
            <a:t> pre</a:t>
          </a:r>
          <a:r>
            <a:rPr lang="sl-SI" sz="1600" dirty="0">
              <a:solidFill>
                <a:schemeClr val="tx2"/>
              </a:solidFill>
            </a:rPr>
            <a:t>d-izbor predlogov za intervju</a:t>
          </a:r>
        </a:p>
        <a:p>
          <a:pPr algn="ctr"/>
          <a:r>
            <a:rPr lang="en-US" sz="1100" dirty="0">
              <a:solidFill>
                <a:schemeClr val="tx2"/>
              </a:solidFill>
            </a:rPr>
            <a:t> </a:t>
          </a:r>
          <a:r>
            <a:rPr lang="sl-SI" sz="1100" dirty="0">
              <a:solidFill>
                <a:schemeClr val="tx2"/>
              </a:solidFill>
            </a:rPr>
            <a:t>št. p</a:t>
          </a:r>
          <a:r>
            <a:rPr lang="en-US" sz="1100" dirty="0">
              <a:solidFill>
                <a:schemeClr val="tx2"/>
              </a:solidFill>
            </a:rPr>
            <a:t>r</a:t>
          </a:r>
          <a:r>
            <a:rPr lang="sl-SI" sz="1100" dirty="0" err="1">
              <a:solidFill>
                <a:schemeClr val="tx2"/>
              </a:solidFill>
            </a:rPr>
            <a:t>edlogov</a:t>
          </a:r>
          <a:r>
            <a:rPr lang="en-US" sz="1100" dirty="0">
              <a:solidFill>
                <a:schemeClr val="tx2"/>
              </a:solidFill>
            </a:rPr>
            <a:t>: ~60, </a:t>
          </a:r>
          <a:r>
            <a:rPr lang="sl-SI" sz="1100" dirty="0">
              <a:solidFill>
                <a:schemeClr val="tx2"/>
              </a:solidFill>
            </a:rPr>
            <a:t>do</a:t>
          </a:r>
          <a:r>
            <a:rPr lang="en-US" sz="1100" dirty="0">
              <a:solidFill>
                <a:schemeClr val="tx2"/>
              </a:solidFill>
            </a:rPr>
            <a:t> ~3x </a:t>
          </a:r>
          <a:r>
            <a:rPr lang="sl-SI" sz="1100" dirty="0">
              <a:solidFill>
                <a:schemeClr val="tx2"/>
              </a:solidFill>
            </a:rPr>
            <a:t>sredstev razpisa</a:t>
          </a:r>
          <a:endParaRPr lang="en-GB" sz="1600" dirty="0">
            <a:solidFill>
              <a:schemeClr val="tx2"/>
            </a:solidFill>
          </a:endParaRPr>
        </a:p>
      </dgm:t>
    </dgm:pt>
    <dgm:pt modelId="{AAC12235-F95D-4C79-9564-192C9EF1D0A9}" type="parTrans" cxnId="{4184B083-0A08-4057-8983-B04F0CD944F0}">
      <dgm:prSet/>
      <dgm:spPr/>
      <dgm:t>
        <a:bodyPr/>
        <a:lstStyle/>
        <a:p>
          <a:endParaRPr lang="en-GB" sz="2400"/>
        </a:p>
      </dgm:t>
    </dgm:pt>
    <dgm:pt modelId="{93697777-FFFE-474B-A34B-27972A2A894A}" type="sibTrans" cxnId="{4184B083-0A08-4057-8983-B04F0CD944F0}">
      <dgm:prSet/>
      <dgm:spPr/>
      <dgm:t>
        <a:bodyPr/>
        <a:lstStyle/>
        <a:p>
          <a:endParaRPr lang="en-GB" sz="2400"/>
        </a:p>
      </dgm:t>
    </dgm:pt>
    <dgm:pt modelId="{91824D4A-A03B-42FE-BFDF-4CD786492E6D}">
      <dgm:prSet custT="1"/>
      <dgm:spPr/>
      <dgm:t>
        <a:bodyPr anchor="ctr"/>
        <a:lstStyle/>
        <a:p>
          <a:pPr algn="ctr"/>
          <a:r>
            <a:rPr lang="sl-SI" sz="1600" dirty="0">
              <a:solidFill>
                <a:schemeClr val="tx2"/>
              </a:solidFill>
            </a:rPr>
            <a:t>največ</a:t>
          </a:r>
          <a:r>
            <a:rPr lang="en-US" sz="1600" dirty="0">
              <a:solidFill>
                <a:schemeClr val="tx2"/>
              </a:solidFill>
            </a:rPr>
            <a:t> 5 </a:t>
          </a:r>
          <a:r>
            <a:rPr lang="sl-SI" sz="1600" dirty="0">
              <a:solidFill>
                <a:schemeClr val="tx2"/>
              </a:solidFill>
            </a:rPr>
            <a:t>dinamično oblikovanih </a:t>
          </a:r>
          <a:r>
            <a:rPr lang="en-US" sz="1600" dirty="0">
              <a:solidFill>
                <a:schemeClr val="tx2"/>
              </a:solidFill>
            </a:rPr>
            <a:t>panel</a:t>
          </a:r>
          <a:r>
            <a:rPr lang="sl-SI" sz="1600" dirty="0">
              <a:solidFill>
                <a:schemeClr val="tx2"/>
              </a:solidFill>
            </a:rPr>
            <a:t>ov za intervjuje</a:t>
          </a:r>
          <a:endParaRPr lang="en-US" sz="1600" dirty="0">
            <a:solidFill>
              <a:schemeClr val="tx2"/>
            </a:solidFill>
          </a:endParaRPr>
        </a:p>
        <a:p>
          <a:pPr algn="ctr"/>
          <a:r>
            <a:rPr lang="en-US" sz="1100" dirty="0">
              <a:solidFill>
                <a:schemeClr val="tx2"/>
              </a:solidFill>
            </a:rPr>
            <a:t>~60 </a:t>
          </a:r>
          <a:r>
            <a:rPr lang="en-US" sz="1100" dirty="0" err="1">
              <a:solidFill>
                <a:schemeClr val="tx2"/>
              </a:solidFill>
            </a:rPr>
            <a:t>pr</a:t>
          </a:r>
          <a:r>
            <a:rPr lang="sl-SI" sz="1100" dirty="0" err="1">
              <a:solidFill>
                <a:schemeClr val="tx2"/>
              </a:solidFill>
            </a:rPr>
            <a:t>edlogov</a:t>
          </a:r>
          <a:endParaRPr lang="en-GB" sz="1100" dirty="0">
            <a:solidFill>
              <a:schemeClr val="tx2"/>
            </a:solidFill>
          </a:endParaRPr>
        </a:p>
      </dgm:t>
    </dgm:pt>
    <dgm:pt modelId="{927AFEB4-92FC-4913-B27E-8B9283C63C15}" type="parTrans" cxnId="{1FCA7A06-407F-493B-8464-619824F63554}">
      <dgm:prSet/>
      <dgm:spPr>
        <a:solidFill>
          <a:srgbClr val="254365"/>
        </a:solidFill>
      </dgm:spPr>
      <dgm:t>
        <a:bodyPr/>
        <a:lstStyle/>
        <a:p>
          <a:endParaRPr lang="en-GB" sz="2400"/>
        </a:p>
      </dgm:t>
    </dgm:pt>
    <dgm:pt modelId="{2D14E588-95CC-45B7-9EAC-E33A667E3206}" type="sibTrans" cxnId="{1FCA7A06-407F-493B-8464-619824F63554}">
      <dgm:prSet/>
      <dgm:spPr>
        <a:solidFill>
          <a:srgbClr val="254365"/>
        </a:solidFill>
      </dgm:spPr>
      <dgm:t>
        <a:bodyPr/>
        <a:lstStyle/>
        <a:p>
          <a:endParaRPr lang="en-GB" sz="2400"/>
        </a:p>
      </dgm:t>
    </dgm:pt>
    <dgm:pt modelId="{5CF4E51D-BCD9-49FB-BF74-85269C8F2B44}">
      <dgm:prSet custT="1"/>
      <dgm:spPr/>
      <dgm:t>
        <a:bodyPr anchor="ctr"/>
        <a:lstStyle/>
        <a:p>
          <a:pPr algn="ctr"/>
          <a:r>
            <a:rPr lang="sl-SI" sz="1600" dirty="0">
              <a:solidFill>
                <a:schemeClr val="tx2"/>
              </a:solidFill>
            </a:rPr>
            <a:t>paneli razvrstijo predloge za financiranje</a:t>
          </a:r>
          <a:endParaRPr lang="en-GB" sz="1600" dirty="0">
            <a:solidFill>
              <a:schemeClr val="tx2"/>
            </a:solidFill>
          </a:endParaRPr>
        </a:p>
      </dgm:t>
    </dgm:pt>
    <dgm:pt modelId="{C220B671-6D40-4992-B1F3-75D1AC9008DC}" type="parTrans" cxnId="{73D6BCE1-4CD4-4E67-BB83-D1CD2F1370D2}">
      <dgm:prSet/>
      <dgm:spPr/>
      <dgm:t>
        <a:bodyPr/>
        <a:lstStyle/>
        <a:p>
          <a:endParaRPr lang="en-GB" sz="2400"/>
        </a:p>
      </dgm:t>
    </dgm:pt>
    <dgm:pt modelId="{67C78D11-8DCC-4CEF-ADC2-47C95EB99564}" type="sibTrans" cxnId="{73D6BCE1-4CD4-4E67-BB83-D1CD2F1370D2}">
      <dgm:prSet/>
      <dgm:spPr/>
      <dgm:t>
        <a:bodyPr/>
        <a:lstStyle/>
        <a:p>
          <a:endParaRPr lang="en-GB" sz="2400"/>
        </a:p>
      </dgm:t>
    </dgm:pt>
    <dgm:pt modelId="{BEF7637C-889C-4324-84F0-70E2405397DE}">
      <dgm:prSet custT="1"/>
      <dgm:spPr/>
      <dgm:t>
        <a:bodyPr anchor="ctr"/>
        <a:lstStyle/>
        <a:p>
          <a:pPr algn="ctr"/>
          <a:r>
            <a:rPr lang="en-GB" sz="1100" dirty="0">
              <a:solidFill>
                <a:schemeClr val="tx2"/>
              </a:solidFill>
            </a:rPr>
            <a:t>~30 </a:t>
          </a:r>
          <a:r>
            <a:rPr lang="en-GB" sz="1100" dirty="0" err="1">
              <a:solidFill>
                <a:schemeClr val="tx2"/>
              </a:solidFill>
            </a:rPr>
            <a:t>pr</a:t>
          </a:r>
          <a:r>
            <a:rPr lang="sl-SI" sz="1100" dirty="0" err="1">
              <a:solidFill>
                <a:schemeClr val="tx2"/>
              </a:solidFill>
            </a:rPr>
            <a:t>edlogov</a:t>
          </a:r>
          <a:endParaRPr lang="en-GB" sz="1100" dirty="0">
            <a:solidFill>
              <a:schemeClr val="tx2"/>
            </a:solidFill>
          </a:endParaRPr>
        </a:p>
      </dgm:t>
    </dgm:pt>
    <dgm:pt modelId="{749E7B10-EAB6-4E6E-8C9E-B87751A91BE0}" type="parTrans" cxnId="{E90063F9-B774-41BD-B762-3E0C6FDF2AA9}">
      <dgm:prSet/>
      <dgm:spPr/>
      <dgm:t>
        <a:bodyPr/>
        <a:lstStyle/>
        <a:p>
          <a:endParaRPr lang="en-GB" sz="2400"/>
        </a:p>
      </dgm:t>
    </dgm:pt>
    <dgm:pt modelId="{C7B51309-237E-410B-8B94-9378600B65D4}" type="sibTrans" cxnId="{E90063F9-B774-41BD-B762-3E0C6FDF2AA9}">
      <dgm:prSet/>
      <dgm:spPr/>
      <dgm:t>
        <a:bodyPr/>
        <a:lstStyle/>
        <a:p>
          <a:endParaRPr lang="en-GB" sz="2400"/>
        </a:p>
      </dgm:t>
    </dgm:pt>
    <dgm:pt modelId="{5D99569B-1308-4808-A29D-004CC7F91DDD}">
      <dgm:prSet custT="1"/>
      <dgm:spPr/>
      <dgm:t>
        <a:bodyPr anchor="ctr"/>
        <a:lstStyle/>
        <a:p>
          <a:pPr algn="ctr"/>
          <a:r>
            <a:rPr lang="en-US" sz="1600" dirty="0">
              <a:solidFill>
                <a:schemeClr val="tx2"/>
              </a:solidFill>
            </a:rPr>
            <a:t>5 </a:t>
          </a:r>
          <a:r>
            <a:rPr lang="sl-SI" sz="1600" dirty="0">
              <a:solidFill>
                <a:schemeClr val="tx2"/>
              </a:solidFill>
            </a:rPr>
            <a:t>dinamično oblikovanih </a:t>
          </a:r>
          <a:r>
            <a:rPr lang="en-US" sz="1600" dirty="0">
              <a:solidFill>
                <a:schemeClr val="tx2"/>
              </a:solidFill>
            </a:rPr>
            <a:t>panel</a:t>
          </a:r>
          <a:r>
            <a:rPr lang="sl-SI" sz="1600" dirty="0">
              <a:solidFill>
                <a:schemeClr val="tx2"/>
              </a:solidFill>
            </a:rPr>
            <a:t>ov</a:t>
          </a:r>
          <a:endParaRPr lang="en-US" sz="1600" dirty="0">
            <a:solidFill>
              <a:schemeClr val="tx2"/>
            </a:solidFill>
          </a:endParaRPr>
        </a:p>
        <a:p>
          <a:pPr algn="ctr"/>
          <a:r>
            <a:rPr lang="en-GB" sz="1100" dirty="0">
              <a:solidFill>
                <a:schemeClr val="tx2"/>
              </a:solidFill>
            </a:rPr>
            <a:t>~130-170 </a:t>
          </a:r>
          <a:r>
            <a:rPr lang="en-GB" sz="1100" dirty="0" err="1">
              <a:solidFill>
                <a:schemeClr val="tx2"/>
              </a:solidFill>
            </a:rPr>
            <a:t>pr</a:t>
          </a:r>
          <a:r>
            <a:rPr lang="sl-SI" sz="1100" dirty="0" err="1">
              <a:solidFill>
                <a:schemeClr val="tx2"/>
              </a:solidFill>
            </a:rPr>
            <a:t>edlogov</a:t>
          </a:r>
          <a:endParaRPr lang="en-GB" sz="1600" dirty="0">
            <a:solidFill>
              <a:schemeClr val="tx2"/>
            </a:solidFill>
          </a:endParaRPr>
        </a:p>
      </dgm:t>
    </dgm:pt>
    <dgm:pt modelId="{91CA2762-C998-4283-93ED-67C0C3002D83}" type="parTrans" cxnId="{E726E48C-E4FF-44AE-AD03-F129F448F37E}">
      <dgm:prSet/>
      <dgm:spPr>
        <a:solidFill>
          <a:srgbClr val="315A87"/>
        </a:solidFill>
      </dgm:spPr>
      <dgm:t>
        <a:bodyPr/>
        <a:lstStyle/>
        <a:p>
          <a:endParaRPr lang="en-GB" sz="2400"/>
        </a:p>
      </dgm:t>
    </dgm:pt>
    <dgm:pt modelId="{FE2C12F5-3AEE-4CF0-A22B-9CD555035348}" type="sibTrans" cxnId="{E726E48C-E4FF-44AE-AD03-F129F448F37E}">
      <dgm:prSet/>
      <dgm:spPr>
        <a:solidFill>
          <a:srgbClr val="315A87"/>
        </a:solidFill>
      </dgm:spPr>
      <dgm:t>
        <a:bodyPr/>
        <a:lstStyle/>
        <a:p>
          <a:endParaRPr lang="en-GB" sz="2400"/>
        </a:p>
      </dgm:t>
    </dgm:pt>
    <dgm:pt modelId="{C424E8C6-94AE-4BFE-A21F-4A889D763B3F}">
      <dgm:prSet custT="1"/>
      <dgm:spPr/>
      <dgm:t>
        <a:bodyPr anchor="ctr"/>
        <a:lstStyle/>
        <a:p>
          <a:pPr algn="ctr"/>
          <a:r>
            <a:rPr lang="en-US" sz="1100" dirty="0">
              <a:solidFill>
                <a:schemeClr val="tx2"/>
              </a:solidFill>
            </a:rPr>
            <a:t> </a:t>
          </a:r>
          <a:r>
            <a:rPr lang="sl-SI" sz="1100" dirty="0">
              <a:solidFill>
                <a:schemeClr val="tx2"/>
              </a:solidFill>
            </a:rPr>
            <a:t>na osnovi poročil iz 2. koraka </a:t>
          </a:r>
          <a:r>
            <a:rPr lang="en-US" sz="1100" dirty="0">
              <a:solidFill>
                <a:schemeClr val="tx2"/>
              </a:solidFill>
            </a:rPr>
            <a:t>+ </a:t>
          </a:r>
          <a:r>
            <a:rPr lang="en-US" sz="1100" dirty="0" err="1">
              <a:solidFill>
                <a:schemeClr val="tx2"/>
              </a:solidFill>
            </a:rPr>
            <a:t>interv</a:t>
          </a:r>
          <a:r>
            <a:rPr lang="sl-SI" sz="1100" dirty="0" err="1">
              <a:solidFill>
                <a:schemeClr val="tx2"/>
              </a:solidFill>
            </a:rPr>
            <a:t>jujev</a:t>
          </a:r>
          <a:endParaRPr lang="en-GB" sz="1100" dirty="0">
            <a:solidFill>
              <a:schemeClr val="tx2"/>
            </a:solidFill>
          </a:endParaRPr>
        </a:p>
      </dgm:t>
    </dgm:pt>
    <dgm:pt modelId="{4A8C4992-75B9-4711-BABC-ECB279A88C07}" type="parTrans" cxnId="{8BB18CC0-3BCF-48EB-9206-848CA9C458BF}">
      <dgm:prSet/>
      <dgm:spPr/>
      <dgm:t>
        <a:bodyPr/>
        <a:lstStyle/>
        <a:p>
          <a:endParaRPr lang="en-GB" sz="2400"/>
        </a:p>
      </dgm:t>
    </dgm:pt>
    <dgm:pt modelId="{FA9A2022-BE43-4FC0-AFAA-6B01F9C9242E}" type="sibTrans" cxnId="{8BB18CC0-3BCF-48EB-9206-848CA9C458BF}">
      <dgm:prSet/>
      <dgm:spPr/>
      <dgm:t>
        <a:bodyPr/>
        <a:lstStyle/>
        <a:p>
          <a:endParaRPr lang="en-GB" sz="2400"/>
        </a:p>
      </dgm:t>
    </dgm:pt>
    <dgm:pt modelId="{950DF85A-4BAA-4ACA-8A1E-BC98D0B4B9F3}">
      <dgm:prSet custT="1"/>
      <dgm:spPr/>
      <dgm:t>
        <a:bodyPr anchor="ctr"/>
        <a:lstStyle/>
        <a:p>
          <a:pPr algn="ctr"/>
          <a:r>
            <a:rPr lang="en-US" sz="1600" dirty="0"/>
            <a:t> </a:t>
          </a:r>
          <a:r>
            <a:rPr lang="sl-SI" sz="1600" dirty="0" err="1">
              <a:solidFill>
                <a:schemeClr val="tx2"/>
              </a:solidFill>
            </a:rPr>
            <a:t>panelisti</a:t>
          </a:r>
          <a:r>
            <a:rPr lang="sl-SI" sz="1600" dirty="0">
              <a:solidFill>
                <a:schemeClr val="tx2"/>
              </a:solidFill>
            </a:rPr>
            <a:t> ponovno ocenijo sprejete predloge</a:t>
          </a:r>
          <a:endParaRPr lang="en-GB" sz="1600" dirty="0">
            <a:solidFill>
              <a:schemeClr val="tx2"/>
            </a:solidFill>
          </a:endParaRPr>
        </a:p>
      </dgm:t>
    </dgm:pt>
    <dgm:pt modelId="{C5FF9210-E7C7-4A43-B7C4-7DE567458B7A}" type="parTrans" cxnId="{35AFD003-D7DF-4CFB-AE9D-65E9778C07CE}">
      <dgm:prSet/>
      <dgm:spPr/>
      <dgm:t>
        <a:bodyPr/>
        <a:lstStyle/>
        <a:p>
          <a:endParaRPr lang="en-GB" sz="2400"/>
        </a:p>
      </dgm:t>
    </dgm:pt>
    <dgm:pt modelId="{79B672D0-98E1-40A8-8C27-3714D8EE124D}" type="sibTrans" cxnId="{35AFD003-D7DF-4CFB-AE9D-65E9778C07CE}">
      <dgm:prSet/>
      <dgm:spPr>
        <a:solidFill>
          <a:srgbClr val="254365"/>
        </a:solidFill>
      </dgm:spPr>
      <dgm:t>
        <a:bodyPr/>
        <a:lstStyle/>
        <a:p>
          <a:endParaRPr lang="en-GB" sz="2400"/>
        </a:p>
      </dgm:t>
    </dgm:pt>
    <dgm:pt modelId="{007F8044-B363-40E8-BAFB-67BEF74AE5AB}">
      <dgm:prSet custT="1"/>
      <dgm:spPr/>
      <dgm:t>
        <a:bodyPr anchor="ctr"/>
        <a:lstStyle/>
        <a:p>
          <a:pPr algn="ctr"/>
          <a:r>
            <a:rPr lang="en-US" sz="1100" dirty="0">
              <a:solidFill>
                <a:schemeClr val="tx2"/>
              </a:solidFill>
            </a:rPr>
            <a:t> </a:t>
          </a:r>
          <a:r>
            <a:rPr lang="sl-SI" sz="1100" dirty="0">
              <a:solidFill>
                <a:schemeClr val="tx2"/>
              </a:solidFill>
            </a:rPr>
            <a:t>i</a:t>
          </a:r>
          <a:r>
            <a:rPr lang="en-US" sz="1100" dirty="0" err="1">
              <a:solidFill>
                <a:schemeClr val="tx2"/>
              </a:solidFill>
            </a:rPr>
            <a:t>nterv</a:t>
          </a:r>
          <a:r>
            <a:rPr lang="sl-SI" sz="1100" dirty="0" err="1">
              <a:solidFill>
                <a:schemeClr val="tx2"/>
              </a:solidFill>
            </a:rPr>
            <a:t>juji</a:t>
          </a:r>
          <a:r>
            <a:rPr lang="en-US" sz="1100" dirty="0">
              <a:solidFill>
                <a:schemeClr val="tx2"/>
              </a:solidFill>
            </a:rPr>
            <a:t>: </a:t>
          </a:r>
          <a:r>
            <a:rPr lang="sl-SI" sz="1100" dirty="0">
              <a:solidFill>
                <a:schemeClr val="tx2"/>
              </a:solidFill>
            </a:rPr>
            <a:t>vsi prijavitelji vseh predlogov v 3. koraku v Bruslju</a:t>
          </a:r>
          <a:endParaRPr lang="en-GB" sz="1100" dirty="0">
            <a:solidFill>
              <a:schemeClr val="tx2"/>
            </a:solidFill>
          </a:endParaRPr>
        </a:p>
      </dgm:t>
    </dgm:pt>
    <dgm:pt modelId="{24A45DFA-3C1E-4B42-B11B-C0612D14C64E}" type="parTrans" cxnId="{CC7BACCA-2429-4BA2-936D-EAAA9F110F04}">
      <dgm:prSet/>
      <dgm:spPr/>
      <dgm:t>
        <a:bodyPr/>
        <a:lstStyle/>
        <a:p>
          <a:endParaRPr lang="en-GB"/>
        </a:p>
      </dgm:t>
    </dgm:pt>
    <dgm:pt modelId="{A43239CA-3A0C-4AFE-B2E3-84CEA1620691}" type="sibTrans" cxnId="{CC7BACCA-2429-4BA2-936D-EAAA9F110F04}">
      <dgm:prSet/>
      <dgm:spPr/>
      <dgm:t>
        <a:bodyPr/>
        <a:lstStyle/>
        <a:p>
          <a:endParaRPr lang="en-GB"/>
        </a:p>
      </dgm:t>
    </dgm:pt>
    <dgm:pt modelId="{82811816-A693-4387-89AB-DA4D22209827}" type="pres">
      <dgm:prSet presAssocID="{0EAB9881-AB4C-4281-A564-21A2F811F5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D8109F9-5F8C-483E-8D29-FCE6858E8A66}" type="pres">
      <dgm:prSet presAssocID="{6D840E5F-B8E2-457E-B9BD-92D7F0400BBE}" presName="vertFlow" presStyleCnt="0"/>
      <dgm:spPr/>
    </dgm:pt>
    <dgm:pt modelId="{F412B1AE-1CB9-43B6-9951-BF2AB94CDB4E}" type="pres">
      <dgm:prSet presAssocID="{6D840E5F-B8E2-457E-B9BD-92D7F0400BBE}" presName="header" presStyleLbl="node1" presStyleIdx="0" presStyleCnt="3"/>
      <dgm:spPr/>
      <dgm:t>
        <a:bodyPr/>
        <a:lstStyle/>
        <a:p>
          <a:endParaRPr lang="sl-SI"/>
        </a:p>
      </dgm:t>
    </dgm:pt>
    <dgm:pt modelId="{36AE2358-660F-4533-AE85-067A50ACF686}" type="pres">
      <dgm:prSet presAssocID="{95A7B35B-7880-4A2C-960E-602E09FC6437}" presName="parTrans" presStyleLbl="sibTrans2D1" presStyleIdx="0" presStyleCnt="9"/>
      <dgm:spPr/>
      <dgm:t>
        <a:bodyPr/>
        <a:lstStyle/>
        <a:p>
          <a:endParaRPr lang="sl-SI"/>
        </a:p>
      </dgm:t>
    </dgm:pt>
    <dgm:pt modelId="{4AF5D477-B4BF-41FE-8714-E0FBAC96AB28}" type="pres">
      <dgm:prSet presAssocID="{A950AFF4-6CC7-463D-B133-9A60B0A5C51B}" presName="child" presStyleLbl="alignAccFollowNode1" presStyleIdx="0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99711B4-7C99-4DED-8D90-9E2CDC0BE406}" type="pres">
      <dgm:prSet presAssocID="{1161E37B-44C4-43EB-A626-15F0B1D8CE78}" presName="sibTrans" presStyleLbl="sibTrans2D1" presStyleIdx="1" presStyleCnt="9"/>
      <dgm:spPr/>
      <dgm:t>
        <a:bodyPr/>
        <a:lstStyle/>
        <a:p>
          <a:endParaRPr lang="sl-SI"/>
        </a:p>
      </dgm:t>
    </dgm:pt>
    <dgm:pt modelId="{16FA808E-A0C8-438F-8CC5-4B21AD1AC09B}" type="pres">
      <dgm:prSet presAssocID="{4C8FEFCD-E76C-4252-8322-820E7F8A6D50}" presName="child" presStyleLbl="alignAccFollowNode1" presStyleIdx="1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89FE9A6-FFC2-4C40-8306-D5FFA1B4007A}" type="pres">
      <dgm:prSet presAssocID="{723B5B2B-B5EE-4472-89CF-4C4A845B7A4E}" presName="sibTrans" presStyleLbl="sibTrans2D1" presStyleIdx="2" presStyleCnt="9"/>
      <dgm:spPr/>
      <dgm:t>
        <a:bodyPr/>
        <a:lstStyle/>
        <a:p>
          <a:endParaRPr lang="sl-SI"/>
        </a:p>
      </dgm:t>
    </dgm:pt>
    <dgm:pt modelId="{7C4DB50D-7DE6-4315-8ADE-523D7CFB8DCD}" type="pres">
      <dgm:prSet presAssocID="{D271F7AA-A5D8-4B4B-BFFF-7799EB420EC0}" presName="child" presStyleLbl="alignAccFollowNode1" presStyleIdx="2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BCB6679-E507-4D12-8EFA-825023D08954}" type="pres">
      <dgm:prSet presAssocID="{6D840E5F-B8E2-457E-B9BD-92D7F0400BBE}" presName="hSp" presStyleCnt="0"/>
      <dgm:spPr/>
    </dgm:pt>
    <dgm:pt modelId="{58279A65-BABF-4615-A4AE-F463292354FF}" type="pres">
      <dgm:prSet presAssocID="{169C5699-629B-48FC-AD26-363E5C204F9D}" presName="vertFlow" presStyleCnt="0"/>
      <dgm:spPr/>
    </dgm:pt>
    <dgm:pt modelId="{F145F1A8-631D-4711-B71F-C0E7A5BD688A}" type="pres">
      <dgm:prSet presAssocID="{169C5699-629B-48FC-AD26-363E5C204F9D}" presName="header" presStyleLbl="node1" presStyleIdx="1" presStyleCnt="3"/>
      <dgm:spPr/>
      <dgm:t>
        <a:bodyPr/>
        <a:lstStyle/>
        <a:p>
          <a:endParaRPr lang="sl-SI"/>
        </a:p>
      </dgm:t>
    </dgm:pt>
    <dgm:pt modelId="{5114181D-4170-4EE1-A344-FC8B2B782E4E}" type="pres">
      <dgm:prSet presAssocID="{91CA2762-C998-4283-93ED-67C0C3002D83}" presName="parTrans" presStyleLbl="sibTrans2D1" presStyleIdx="3" presStyleCnt="9"/>
      <dgm:spPr/>
      <dgm:t>
        <a:bodyPr/>
        <a:lstStyle/>
        <a:p>
          <a:endParaRPr lang="sl-SI"/>
        </a:p>
      </dgm:t>
    </dgm:pt>
    <dgm:pt modelId="{B4BFAD68-0EAF-4949-BB1B-CCC2FB739B22}" type="pres">
      <dgm:prSet presAssocID="{5D99569B-1308-4808-A29D-004CC7F91DDD}" presName="child" presStyleLbl="alignAccFollowNode1" presStyleIdx="3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08E6DD4-5657-40CC-9F12-2550B1426417}" type="pres">
      <dgm:prSet presAssocID="{FE2C12F5-3AEE-4CF0-A22B-9CD555035348}" presName="sibTrans" presStyleLbl="sibTrans2D1" presStyleIdx="4" presStyleCnt="9"/>
      <dgm:spPr/>
      <dgm:t>
        <a:bodyPr/>
        <a:lstStyle/>
        <a:p>
          <a:endParaRPr lang="sl-SI"/>
        </a:p>
      </dgm:t>
    </dgm:pt>
    <dgm:pt modelId="{48A98739-581D-4CA2-8C4C-71D1343C05A8}" type="pres">
      <dgm:prSet presAssocID="{3457EC7D-A716-4DFE-B4FC-4F28D46988CF}" presName="child" presStyleLbl="alignAccFollowNode1" presStyleIdx="4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2330BA-BB9D-4304-837A-E3FB53E8C0F9}" type="pres">
      <dgm:prSet presAssocID="{F7E81944-AF97-48FE-A2C4-8418793A4222}" presName="sibTrans" presStyleLbl="sibTrans2D1" presStyleIdx="5" presStyleCnt="9"/>
      <dgm:spPr/>
      <dgm:t>
        <a:bodyPr/>
        <a:lstStyle/>
        <a:p>
          <a:endParaRPr lang="sl-SI"/>
        </a:p>
      </dgm:t>
    </dgm:pt>
    <dgm:pt modelId="{3D6B6836-F6D4-4D6A-AFDF-06756C21B87F}" type="pres">
      <dgm:prSet presAssocID="{2B6B4EDB-080D-4C2B-8C49-8768EA713A0E}" presName="child" presStyleLbl="alignAccFollowNode1" presStyleIdx="5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90484EF-9652-4C1F-824C-367AD866EF2E}" type="pres">
      <dgm:prSet presAssocID="{169C5699-629B-48FC-AD26-363E5C204F9D}" presName="hSp" presStyleCnt="0"/>
      <dgm:spPr/>
    </dgm:pt>
    <dgm:pt modelId="{2F213FB0-849A-4414-AFCF-0A6168F685C9}" type="pres">
      <dgm:prSet presAssocID="{25D1A5D9-A2CB-49AD-A5F4-0AAEACFA8249}" presName="vertFlow" presStyleCnt="0"/>
      <dgm:spPr/>
    </dgm:pt>
    <dgm:pt modelId="{0421F842-0F2A-4AC8-A1E6-1D16FCF8283C}" type="pres">
      <dgm:prSet presAssocID="{25D1A5D9-A2CB-49AD-A5F4-0AAEACFA8249}" presName="header" presStyleLbl="node1" presStyleIdx="2" presStyleCnt="3"/>
      <dgm:spPr/>
      <dgm:t>
        <a:bodyPr/>
        <a:lstStyle/>
        <a:p>
          <a:endParaRPr lang="sl-SI"/>
        </a:p>
      </dgm:t>
    </dgm:pt>
    <dgm:pt modelId="{C5B17111-112D-41D4-BA66-60A42FD89407}" type="pres">
      <dgm:prSet presAssocID="{927AFEB4-92FC-4913-B27E-8B9283C63C15}" presName="parTrans" presStyleLbl="sibTrans2D1" presStyleIdx="6" presStyleCnt="9"/>
      <dgm:spPr/>
      <dgm:t>
        <a:bodyPr/>
        <a:lstStyle/>
        <a:p>
          <a:endParaRPr lang="sl-SI"/>
        </a:p>
      </dgm:t>
    </dgm:pt>
    <dgm:pt modelId="{BAB38B99-F1C4-4795-9764-2EAA231943C8}" type="pres">
      <dgm:prSet presAssocID="{91824D4A-A03B-42FE-BFDF-4CD786492E6D}" presName="child" presStyleLbl="alignAccFollowNode1" presStyleIdx="6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5D5DA9-6432-4A7B-B54B-606F07302963}" type="pres">
      <dgm:prSet presAssocID="{2D14E588-95CC-45B7-9EAC-E33A667E3206}" presName="sibTrans" presStyleLbl="sibTrans2D1" presStyleIdx="7" presStyleCnt="9"/>
      <dgm:spPr/>
      <dgm:t>
        <a:bodyPr/>
        <a:lstStyle/>
        <a:p>
          <a:endParaRPr lang="sl-SI"/>
        </a:p>
      </dgm:t>
    </dgm:pt>
    <dgm:pt modelId="{3523DF7D-AEBF-4D6D-AF9A-9FE6D909A8C3}" type="pres">
      <dgm:prSet presAssocID="{950DF85A-4BAA-4ACA-8A1E-BC98D0B4B9F3}" presName="child" presStyleLbl="alignAccFollowNode1" presStyleIdx="7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90F8EFD-7F9B-4FD3-AA21-DA0AF73637F2}" type="pres">
      <dgm:prSet presAssocID="{79B672D0-98E1-40A8-8C27-3714D8EE124D}" presName="sibTrans" presStyleLbl="sibTrans2D1" presStyleIdx="8" presStyleCnt="9"/>
      <dgm:spPr/>
      <dgm:t>
        <a:bodyPr/>
        <a:lstStyle/>
        <a:p>
          <a:endParaRPr lang="sl-SI"/>
        </a:p>
      </dgm:t>
    </dgm:pt>
    <dgm:pt modelId="{DD105D58-06B0-476D-B7A5-BFC10F30EA22}" type="pres">
      <dgm:prSet presAssocID="{5CF4E51D-BCD9-49FB-BF74-85269C8F2B44}" presName="child" presStyleLbl="alignAccFollowNode1" presStyleIdx="8" presStyleCnt="9" custScaleY="16138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90063F9-B774-41BD-B762-3E0C6FDF2AA9}" srcId="{5CF4E51D-BCD9-49FB-BF74-85269C8F2B44}" destId="{BEF7637C-889C-4324-84F0-70E2405397DE}" srcOrd="0" destOrd="0" parTransId="{749E7B10-EAB6-4E6E-8C9E-B87751A91BE0}" sibTransId="{C7B51309-237E-410B-8B94-9378600B65D4}"/>
    <dgm:cxn modelId="{F7A0922C-8411-4736-A952-7D4584F10664}" type="presOf" srcId="{91CA2762-C998-4283-93ED-67C0C3002D83}" destId="{5114181D-4170-4EE1-A344-FC8B2B782E4E}" srcOrd="0" destOrd="0" presId="urn:microsoft.com/office/officeart/2005/8/layout/lProcess1"/>
    <dgm:cxn modelId="{CB8D4428-61D2-40AC-8BD7-4203B5BF96E3}" srcId="{0EAB9881-AB4C-4281-A564-21A2F811F54B}" destId="{6D840E5F-B8E2-457E-B9BD-92D7F0400BBE}" srcOrd="0" destOrd="0" parTransId="{A67B969E-AC76-4F2A-940F-D3830BD0E263}" sibTransId="{92FAD1A3-AE05-4AB7-812F-45771F400D12}"/>
    <dgm:cxn modelId="{CC7BACCA-2429-4BA2-936D-EAAA9F110F04}" srcId="{950DF85A-4BAA-4ACA-8A1E-BC98D0B4B9F3}" destId="{007F8044-B363-40E8-BAFB-67BEF74AE5AB}" srcOrd="1" destOrd="0" parTransId="{24A45DFA-3C1E-4B42-B11B-C0612D14C64E}" sibTransId="{A43239CA-3A0C-4AFE-B2E3-84CEA1620691}"/>
    <dgm:cxn modelId="{05D20B44-044C-42C6-840F-769F1647D4B1}" type="presOf" srcId="{5D99569B-1308-4808-A29D-004CC7F91DDD}" destId="{B4BFAD68-0EAF-4949-BB1B-CCC2FB739B22}" srcOrd="0" destOrd="0" presId="urn:microsoft.com/office/officeart/2005/8/layout/lProcess1"/>
    <dgm:cxn modelId="{7442CE2F-00B3-4E9F-B77C-BBC555FC5C09}" type="presOf" srcId="{95A7B35B-7880-4A2C-960E-602E09FC6437}" destId="{36AE2358-660F-4533-AE85-067A50ACF686}" srcOrd="0" destOrd="0" presId="urn:microsoft.com/office/officeart/2005/8/layout/lProcess1"/>
    <dgm:cxn modelId="{32314BF5-F3A5-497E-B985-3EE9C95FFF98}" srcId="{0EAB9881-AB4C-4281-A564-21A2F811F54B}" destId="{169C5699-629B-48FC-AD26-363E5C204F9D}" srcOrd="1" destOrd="0" parTransId="{C121571E-8BFD-4F85-9513-9DC2A9E913B9}" sibTransId="{2B6A6F74-A3F3-47F1-AAE7-32F72C0A2BE8}"/>
    <dgm:cxn modelId="{8C1DAC64-F916-4511-BE4B-E5B7C8085956}" type="presOf" srcId="{D271F7AA-A5D8-4B4B-BFFF-7799EB420EC0}" destId="{7C4DB50D-7DE6-4315-8ADE-523D7CFB8DCD}" srcOrd="0" destOrd="0" presId="urn:microsoft.com/office/officeart/2005/8/layout/lProcess1"/>
    <dgm:cxn modelId="{0680633F-218C-4114-A78F-17F1B29F933A}" type="presOf" srcId="{C424E8C6-94AE-4BFE-A21F-4A889D763B3F}" destId="{3523DF7D-AEBF-4D6D-AF9A-9FE6D909A8C3}" srcOrd="0" destOrd="1" presId="urn:microsoft.com/office/officeart/2005/8/layout/lProcess1"/>
    <dgm:cxn modelId="{9204A9C1-1690-4505-9317-61F69C7C9BBA}" srcId="{3457EC7D-A716-4DFE-B4FC-4F28D46988CF}" destId="{6CF4AD75-D37F-4F11-BEA4-D56077977826}" srcOrd="0" destOrd="0" parTransId="{2E84E4D5-2F39-42BD-AF8D-72E6AA222E9F}" sibTransId="{B3AC9CED-A85B-40CB-B31E-42ABD9B6C490}"/>
    <dgm:cxn modelId="{4CFD7B45-344D-4650-BBF5-3E2255F8680F}" type="presOf" srcId="{4C8FEFCD-E76C-4252-8322-820E7F8A6D50}" destId="{16FA808E-A0C8-438F-8CC5-4B21AD1AC09B}" srcOrd="0" destOrd="0" presId="urn:microsoft.com/office/officeart/2005/8/layout/lProcess1"/>
    <dgm:cxn modelId="{9EBBDAB7-F97E-43FD-B1D4-F8F3A483289B}" type="presOf" srcId="{2B6B4EDB-080D-4C2B-8C49-8768EA713A0E}" destId="{3D6B6836-F6D4-4D6A-AFDF-06756C21B87F}" srcOrd="0" destOrd="0" presId="urn:microsoft.com/office/officeart/2005/8/layout/lProcess1"/>
    <dgm:cxn modelId="{9B679199-E880-4BCB-B040-2E0DC2350087}" type="presOf" srcId="{BEF7637C-889C-4324-84F0-70E2405397DE}" destId="{DD105D58-06B0-476D-B7A5-BFC10F30EA22}" srcOrd="0" destOrd="1" presId="urn:microsoft.com/office/officeart/2005/8/layout/lProcess1"/>
    <dgm:cxn modelId="{CF73E0ED-D7B7-4DA2-AF63-E6BF4A21F904}" type="presOf" srcId="{91824D4A-A03B-42FE-BFDF-4CD786492E6D}" destId="{BAB38B99-F1C4-4795-9764-2EAA231943C8}" srcOrd="0" destOrd="0" presId="urn:microsoft.com/office/officeart/2005/8/layout/lProcess1"/>
    <dgm:cxn modelId="{63B17D92-8B80-42AB-BB83-11721B3E53AC}" type="presOf" srcId="{0EAB9881-AB4C-4281-A564-21A2F811F54B}" destId="{82811816-A693-4387-89AB-DA4D22209827}" srcOrd="0" destOrd="0" presId="urn:microsoft.com/office/officeart/2005/8/layout/lProcess1"/>
    <dgm:cxn modelId="{73D6BCE1-4CD4-4E67-BB83-D1CD2F1370D2}" srcId="{25D1A5D9-A2CB-49AD-A5F4-0AAEACFA8249}" destId="{5CF4E51D-BCD9-49FB-BF74-85269C8F2B44}" srcOrd="2" destOrd="0" parTransId="{C220B671-6D40-4992-B1F3-75D1AC9008DC}" sibTransId="{67C78D11-8DCC-4CEF-ADC2-47C95EB99564}"/>
    <dgm:cxn modelId="{4184B083-0A08-4057-8983-B04F0CD944F0}" srcId="{169C5699-629B-48FC-AD26-363E5C204F9D}" destId="{2B6B4EDB-080D-4C2B-8C49-8768EA713A0E}" srcOrd="2" destOrd="0" parTransId="{AAC12235-F95D-4C79-9564-192C9EF1D0A9}" sibTransId="{93697777-FFFE-474B-A34B-27972A2A894A}"/>
    <dgm:cxn modelId="{1E8D857A-A496-47A5-BE43-E22E29AAD8C5}" type="presOf" srcId="{A950AFF4-6CC7-463D-B133-9A60B0A5C51B}" destId="{4AF5D477-B4BF-41FE-8714-E0FBAC96AB28}" srcOrd="0" destOrd="0" presId="urn:microsoft.com/office/officeart/2005/8/layout/lProcess1"/>
    <dgm:cxn modelId="{8D88DAA8-98BF-451A-B3FF-0EABCA9723DE}" srcId="{6D840E5F-B8E2-457E-B9BD-92D7F0400BBE}" destId="{4C8FEFCD-E76C-4252-8322-820E7F8A6D50}" srcOrd="1" destOrd="0" parTransId="{63214CC4-FC35-47C0-995D-B2066D5547B4}" sibTransId="{723B5B2B-B5EE-4472-89CF-4C4A845B7A4E}"/>
    <dgm:cxn modelId="{E726E48C-E4FF-44AE-AD03-F129F448F37E}" srcId="{169C5699-629B-48FC-AD26-363E5C204F9D}" destId="{5D99569B-1308-4808-A29D-004CC7F91DDD}" srcOrd="0" destOrd="0" parTransId="{91CA2762-C998-4283-93ED-67C0C3002D83}" sibTransId="{FE2C12F5-3AEE-4CF0-A22B-9CD555035348}"/>
    <dgm:cxn modelId="{F042703F-63E1-4F0E-A4AC-0284889A1B4A}" type="presOf" srcId="{F7E81944-AF97-48FE-A2C4-8418793A4222}" destId="{DE2330BA-BB9D-4304-837A-E3FB53E8C0F9}" srcOrd="0" destOrd="0" presId="urn:microsoft.com/office/officeart/2005/8/layout/lProcess1"/>
    <dgm:cxn modelId="{356F6567-8D1A-4ACD-9E10-AD67D75822D6}" type="presOf" srcId="{AFE390D6-F8DF-4FC8-88AA-30D5B0D91D3F}" destId="{7C4DB50D-7DE6-4315-8ADE-523D7CFB8DCD}" srcOrd="0" destOrd="1" presId="urn:microsoft.com/office/officeart/2005/8/layout/lProcess1"/>
    <dgm:cxn modelId="{92D68080-B8B7-4385-A67F-214917884FD7}" type="presOf" srcId="{79B672D0-98E1-40A8-8C27-3714D8EE124D}" destId="{790F8EFD-7F9B-4FD3-AA21-DA0AF73637F2}" srcOrd="0" destOrd="0" presId="urn:microsoft.com/office/officeart/2005/8/layout/lProcess1"/>
    <dgm:cxn modelId="{35AFD003-D7DF-4CFB-AE9D-65E9778C07CE}" srcId="{25D1A5D9-A2CB-49AD-A5F4-0AAEACFA8249}" destId="{950DF85A-4BAA-4ACA-8A1E-BC98D0B4B9F3}" srcOrd="1" destOrd="0" parTransId="{C5FF9210-E7C7-4A43-B7C4-7DE567458B7A}" sibTransId="{79B672D0-98E1-40A8-8C27-3714D8EE124D}"/>
    <dgm:cxn modelId="{9EBB04E3-8C51-453C-80C6-C42925BFFE06}" type="presOf" srcId="{1161E37B-44C4-43EB-A626-15F0B1D8CE78}" destId="{F99711B4-7C99-4DED-8D90-9E2CDC0BE406}" srcOrd="0" destOrd="0" presId="urn:microsoft.com/office/officeart/2005/8/layout/lProcess1"/>
    <dgm:cxn modelId="{A0537679-5E70-4D6D-844E-35E544A16927}" type="presOf" srcId="{950DF85A-4BAA-4ACA-8A1E-BC98D0B4B9F3}" destId="{3523DF7D-AEBF-4D6D-AF9A-9FE6D909A8C3}" srcOrd="0" destOrd="0" presId="urn:microsoft.com/office/officeart/2005/8/layout/lProcess1"/>
    <dgm:cxn modelId="{2293BEAA-1143-4C9B-9F93-9BD7C49487F8}" srcId="{6D840E5F-B8E2-457E-B9BD-92D7F0400BBE}" destId="{A950AFF4-6CC7-463D-B133-9A60B0A5C51B}" srcOrd="0" destOrd="0" parTransId="{95A7B35B-7880-4A2C-960E-602E09FC6437}" sibTransId="{1161E37B-44C4-43EB-A626-15F0B1D8CE78}"/>
    <dgm:cxn modelId="{586388CE-1A43-4122-BE0A-17A7015CD6FD}" type="presOf" srcId="{6D840E5F-B8E2-457E-B9BD-92D7F0400BBE}" destId="{F412B1AE-1CB9-43B6-9951-BF2AB94CDB4E}" srcOrd="0" destOrd="0" presId="urn:microsoft.com/office/officeart/2005/8/layout/lProcess1"/>
    <dgm:cxn modelId="{1068BF37-D299-4910-BB32-D0D08651B42A}" type="presOf" srcId="{5CF4E51D-BCD9-49FB-BF74-85269C8F2B44}" destId="{DD105D58-06B0-476D-B7A5-BFC10F30EA22}" srcOrd="0" destOrd="0" presId="urn:microsoft.com/office/officeart/2005/8/layout/lProcess1"/>
    <dgm:cxn modelId="{73FBC06A-1E46-4777-B530-72AE585C75FF}" type="presOf" srcId="{927AFEB4-92FC-4913-B27E-8B9283C63C15}" destId="{C5B17111-112D-41D4-BA66-60A42FD89407}" srcOrd="0" destOrd="0" presId="urn:microsoft.com/office/officeart/2005/8/layout/lProcess1"/>
    <dgm:cxn modelId="{4086DA43-B479-4319-B9A8-AA85D958BF6F}" srcId="{D271F7AA-A5D8-4B4B-BFFF-7799EB420EC0}" destId="{AFE390D6-F8DF-4FC8-88AA-30D5B0D91D3F}" srcOrd="0" destOrd="0" parTransId="{41AC940C-54D6-444F-BDD9-08CDFC29A371}" sibTransId="{92BC6404-FC46-4DF4-80AD-3F068F890A37}"/>
    <dgm:cxn modelId="{3EDA7308-78A4-4F31-BAD0-CD402F16E7C3}" type="presOf" srcId="{2D14E588-95CC-45B7-9EAC-E33A667E3206}" destId="{735D5DA9-6432-4A7B-B54B-606F07302963}" srcOrd="0" destOrd="0" presId="urn:microsoft.com/office/officeart/2005/8/layout/lProcess1"/>
    <dgm:cxn modelId="{6A6D6F39-12AA-40D8-8E94-08605EFA19EC}" type="presOf" srcId="{FE2C12F5-3AEE-4CF0-A22B-9CD555035348}" destId="{908E6DD4-5657-40CC-9F12-2550B1426417}" srcOrd="0" destOrd="0" presId="urn:microsoft.com/office/officeart/2005/8/layout/lProcess1"/>
    <dgm:cxn modelId="{CA6339E9-4FC2-4D45-A4EA-B58AF27B99D6}" type="presOf" srcId="{FB19DC1F-5DDB-477D-8F8E-91FA6A7B1FCD}" destId="{16FA808E-A0C8-438F-8CC5-4B21AD1AC09B}" srcOrd="0" destOrd="1" presId="urn:microsoft.com/office/officeart/2005/8/layout/lProcess1"/>
    <dgm:cxn modelId="{1694BF55-C7E3-494A-9764-ED3BF35E5BFE}" type="presOf" srcId="{169C5699-629B-48FC-AD26-363E5C204F9D}" destId="{F145F1A8-631D-4711-B71F-C0E7A5BD688A}" srcOrd="0" destOrd="0" presId="urn:microsoft.com/office/officeart/2005/8/layout/lProcess1"/>
    <dgm:cxn modelId="{449E484E-C4BA-4397-A17E-E633D6CA3736}" srcId="{4C8FEFCD-E76C-4252-8322-820E7F8A6D50}" destId="{FB19DC1F-5DDB-477D-8F8E-91FA6A7B1FCD}" srcOrd="0" destOrd="0" parTransId="{2E42E16B-A41E-4731-B620-E4639D30A780}" sibTransId="{AAF7A573-C060-446A-AF34-B7A42A23AE9B}"/>
    <dgm:cxn modelId="{922FFD3F-E4C5-44BA-96C9-205C1E63653A}" type="presOf" srcId="{723B5B2B-B5EE-4472-89CF-4C4A845B7A4E}" destId="{A89FE9A6-FFC2-4C40-8306-D5FFA1B4007A}" srcOrd="0" destOrd="0" presId="urn:microsoft.com/office/officeart/2005/8/layout/lProcess1"/>
    <dgm:cxn modelId="{123013AB-12B7-4295-A384-C27D8F7B2342}" srcId="{6D840E5F-B8E2-457E-B9BD-92D7F0400BBE}" destId="{D271F7AA-A5D8-4B4B-BFFF-7799EB420EC0}" srcOrd="2" destOrd="0" parTransId="{85390746-6C45-49C0-A15D-9EA34A78F169}" sibTransId="{EB0DC07D-1248-4EF4-B83B-52B9CC427746}"/>
    <dgm:cxn modelId="{40E4B040-5C2E-4659-A19B-0417AF661B55}" srcId="{0EAB9881-AB4C-4281-A564-21A2F811F54B}" destId="{25D1A5D9-A2CB-49AD-A5F4-0AAEACFA8249}" srcOrd="2" destOrd="0" parTransId="{20EC8BB0-96D7-439F-B1CE-DEEDF1E3C480}" sibTransId="{95BF18DC-BA30-46BD-B58D-4F0E70831622}"/>
    <dgm:cxn modelId="{62D742E3-7311-45B3-8ED4-633A7FD1715E}" type="presOf" srcId="{25D1A5D9-A2CB-49AD-A5F4-0AAEACFA8249}" destId="{0421F842-0F2A-4AC8-A1E6-1D16FCF8283C}" srcOrd="0" destOrd="0" presId="urn:microsoft.com/office/officeart/2005/8/layout/lProcess1"/>
    <dgm:cxn modelId="{865CC335-B86F-42DF-AF12-29CE681A92F5}" type="presOf" srcId="{007F8044-B363-40E8-BAFB-67BEF74AE5AB}" destId="{3523DF7D-AEBF-4D6D-AF9A-9FE6D909A8C3}" srcOrd="0" destOrd="2" presId="urn:microsoft.com/office/officeart/2005/8/layout/lProcess1"/>
    <dgm:cxn modelId="{1FCA7A06-407F-493B-8464-619824F63554}" srcId="{25D1A5D9-A2CB-49AD-A5F4-0AAEACFA8249}" destId="{91824D4A-A03B-42FE-BFDF-4CD786492E6D}" srcOrd="0" destOrd="0" parTransId="{927AFEB4-92FC-4913-B27E-8B9283C63C15}" sibTransId="{2D14E588-95CC-45B7-9EAC-E33A667E3206}"/>
    <dgm:cxn modelId="{1A666A00-994A-45D6-A33C-E9F49DF63DB3}" srcId="{169C5699-629B-48FC-AD26-363E5C204F9D}" destId="{3457EC7D-A716-4DFE-B4FC-4F28D46988CF}" srcOrd="1" destOrd="0" parTransId="{DDE15117-3282-43F2-8A73-33E44DBD01A0}" sibTransId="{F7E81944-AF97-48FE-A2C4-8418793A4222}"/>
    <dgm:cxn modelId="{CA151741-E21B-489F-AEFE-00A752552B40}" type="presOf" srcId="{3457EC7D-A716-4DFE-B4FC-4F28D46988CF}" destId="{48A98739-581D-4CA2-8C4C-71D1343C05A8}" srcOrd="0" destOrd="0" presId="urn:microsoft.com/office/officeart/2005/8/layout/lProcess1"/>
    <dgm:cxn modelId="{8BB18CC0-3BCF-48EB-9206-848CA9C458BF}" srcId="{950DF85A-4BAA-4ACA-8A1E-BC98D0B4B9F3}" destId="{C424E8C6-94AE-4BFE-A21F-4A889D763B3F}" srcOrd="0" destOrd="0" parTransId="{4A8C4992-75B9-4711-BABC-ECB279A88C07}" sibTransId="{FA9A2022-BE43-4FC0-AFAA-6B01F9C9242E}"/>
    <dgm:cxn modelId="{36C50285-EF73-4A8A-9C81-A8748199C3E5}" type="presOf" srcId="{6CF4AD75-D37F-4F11-BEA4-D56077977826}" destId="{48A98739-581D-4CA2-8C4C-71D1343C05A8}" srcOrd="0" destOrd="1" presId="urn:microsoft.com/office/officeart/2005/8/layout/lProcess1"/>
    <dgm:cxn modelId="{1D0EA76E-2AEA-48EB-B81D-D1E3CAE48E47}" type="presParOf" srcId="{82811816-A693-4387-89AB-DA4D22209827}" destId="{4D8109F9-5F8C-483E-8D29-FCE6858E8A66}" srcOrd="0" destOrd="0" presId="urn:microsoft.com/office/officeart/2005/8/layout/lProcess1"/>
    <dgm:cxn modelId="{0EA01197-0861-47CC-B790-E9EF645A226D}" type="presParOf" srcId="{4D8109F9-5F8C-483E-8D29-FCE6858E8A66}" destId="{F412B1AE-1CB9-43B6-9951-BF2AB94CDB4E}" srcOrd="0" destOrd="0" presId="urn:microsoft.com/office/officeart/2005/8/layout/lProcess1"/>
    <dgm:cxn modelId="{25D7A90A-BF87-4CB2-9B0E-86931E386735}" type="presParOf" srcId="{4D8109F9-5F8C-483E-8D29-FCE6858E8A66}" destId="{36AE2358-660F-4533-AE85-067A50ACF686}" srcOrd="1" destOrd="0" presId="urn:microsoft.com/office/officeart/2005/8/layout/lProcess1"/>
    <dgm:cxn modelId="{9BF8266A-6549-4CAF-85AC-2059D0B10016}" type="presParOf" srcId="{4D8109F9-5F8C-483E-8D29-FCE6858E8A66}" destId="{4AF5D477-B4BF-41FE-8714-E0FBAC96AB28}" srcOrd="2" destOrd="0" presId="urn:microsoft.com/office/officeart/2005/8/layout/lProcess1"/>
    <dgm:cxn modelId="{F8B23A08-8694-4EA4-A5ED-82418E52AAA0}" type="presParOf" srcId="{4D8109F9-5F8C-483E-8D29-FCE6858E8A66}" destId="{F99711B4-7C99-4DED-8D90-9E2CDC0BE406}" srcOrd="3" destOrd="0" presId="urn:microsoft.com/office/officeart/2005/8/layout/lProcess1"/>
    <dgm:cxn modelId="{839479D5-B751-4E61-8664-44551E31FF5E}" type="presParOf" srcId="{4D8109F9-5F8C-483E-8D29-FCE6858E8A66}" destId="{16FA808E-A0C8-438F-8CC5-4B21AD1AC09B}" srcOrd="4" destOrd="0" presId="urn:microsoft.com/office/officeart/2005/8/layout/lProcess1"/>
    <dgm:cxn modelId="{535D9571-4212-4463-8F9E-7DC233C7DE93}" type="presParOf" srcId="{4D8109F9-5F8C-483E-8D29-FCE6858E8A66}" destId="{A89FE9A6-FFC2-4C40-8306-D5FFA1B4007A}" srcOrd="5" destOrd="0" presId="urn:microsoft.com/office/officeart/2005/8/layout/lProcess1"/>
    <dgm:cxn modelId="{911E30E7-9402-4718-86AB-EAABD5E9888D}" type="presParOf" srcId="{4D8109F9-5F8C-483E-8D29-FCE6858E8A66}" destId="{7C4DB50D-7DE6-4315-8ADE-523D7CFB8DCD}" srcOrd="6" destOrd="0" presId="urn:microsoft.com/office/officeart/2005/8/layout/lProcess1"/>
    <dgm:cxn modelId="{AC3735AD-921E-49F5-B02B-797287F20DD8}" type="presParOf" srcId="{82811816-A693-4387-89AB-DA4D22209827}" destId="{1BCB6679-E507-4D12-8EFA-825023D08954}" srcOrd="1" destOrd="0" presId="urn:microsoft.com/office/officeart/2005/8/layout/lProcess1"/>
    <dgm:cxn modelId="{F90B0C63-E465-4114-ABCC-D8692889CE52}" type="presParOf" srcId="{82811816-A693-4387-89AB-DA4D22209827}" destId="{58279A65-BABF-4615-A4AE-F463292354FF}" srcOrd="2" destOrd="0" presId="urn:microsoft.com/office/officeart/2005/8/layout/lProcess1"/>
    <dgm:cxn modelId="{F33BAEB3-050A-40FE-B964-81D1D32402C2}" type="presParOf" srcId="{58279A65-BABF-4615-A4AE-F463292354FF}" destId="{F145F1A8-631D-4711-B71F-C0E7A5BD688A}" srcOrd="0" destOrd="0" presId="urn:microsoft.com/office/officeart/2005/8/layout/lProcess1"/>
    <dgm:cxn modelId="{EB986654-772E-4722-BDB3-8A336BA996A9}" type="presParOf" srcId="{58279A65-BABF-4615-A4AE-F463292354FF}" destId="{5114181D-4170-4EE1-A344-FC8B2B782E4E}" srcOrd="1" destOrd="0" presId="urn:microsoft.com/office/officeart/2005/8/layout/lProcess1"/>
    <dgm:cxn modelId="{F08D2CCD-1B3C-4D56-9B72-839BCBF88B54}" type="presParOf" srcId="{58279A65-BABF-4615-A4AE-F463292354FF}" destId="{B4BFAD68-0EAF-4949-BB1B-CCC2FB739B22}" srcOrd="2" destOrd="0" presId="urn:microsoft.com/office/officeart/2005/8/layout/lProcess1"/>
    <dgm:cxn modelId="{4C702334-E9DF-4603-8E14-88718F697A91}" type="presParOf" srcId="{58279A65-BABF-4615-A4AE-F463292354FF}" destId="{908E6DD4-5657-40CC-9F12-2550B1426417}" srcOrd="3" destOrd="0" presId="urn:microsoft.com/office/officeart/2005/8/layout/lProcess1"/>
    <dgm:cxn modelId="{C24E7B13-B8F2-46BA-9D91-160F62844054}" type="presParOf" srcId="{58279A65-BABF-4615-A4AE-F463292354FF}" destId="{48A98739-581D-4CA2-8C4C-71D1343C05A8}" srcOrd="4" destOrd="0" presId="urn:microsoft.com/office/officeart/2005/8/layout/lProcess1"/>
    <dgm:cxn modelId="{33C8D486-E2CC-41B4-8359-7CC5E09F554A}" type="presParOf" srcId="{58279A65-BABF-4615-A4AE-F463292354FF}" destId="{DE2330BA-BB9D-4304-837A-E3FB53E8C0F9}" srcOrd="5" destOrd="0" presId="urn:microsoft.com/office/officeart/2005/8/layout/lProcess1"/>
    <dgm:cxn modelId="{6CDB06EA-6EDB-4F44-AB53-042AC3CFDC24}" type="presParOf" srcId="{58279A65-BABF-4615-A4AE-F463292354FF}" destId="{3D6B6836-F6D4-4D6A-AFDF-06756C21B87F}" srcOrd="6" destOrd="0" presId="urn:microsoft.com/office/officeart/2005/8/layout/lProcess1"/>
    <dgm:cxn modelId="{F0F8E6E8-024E-439A-A3C6-209EED53D2FE}" type="presParOf" srcId="{82811816-A693-4387-89AB-DA4D22209827}" destId="{F90484EF-9652-4C1F-824C-367AD866EF2E}" srcOrd="3" destOrd="0" presId="urn:microsoft.com/office/officeart/2005/8/layout/lProcess1"/>
    <dgm:cxn modelId="{DC09A89B-84FF-4E48-A424-4EAB890938A4}" type="presParOf" srcId="{82811816-A693-4387-89AB-DA4D22209827}" destId="{2F213FB0-849A-4414-AFCF-0A6168F685C9}" srcOrd="4" destOrd="0" presId="urn:microsoft.com/office/officeart/2005/8/layout/lProcess1"/>
    <dgm:cxn modelId="{56BFA508-F533-4E8A-9FB9-E9EE52492B8C}" type="presParOf" srcId="{2F213FB0-849A-4414-AFCF-0A6168F685C9}" destId="{0421F842-0F2A-4AC8-A1E6-1D16FCF8283C}" srcOrd="0" destOrd="0" presId="urn:microsoft.com/office/officeart/2005/8/layout/lProcess1"/>
    <dgm:cxn modelId="{A9CF42B5-B8E3-4667-8FF1-426208DFAF20}" type="presParOf" srcId="{2F213FB0-849A-4414-AFCF-0A6168F685C9}" destId="{C5B17111-112D-41D4-BA66-60A42FD89407}" srcOrd="1" destOrd="0" presId="urn:microsoft.com/office/officeart/2005/8/layout/lProcess1"/>
    <dgm:cxn modelId="{6AE3A01C-53E0-4DBC-95CC-93AECFDCEF1E}" type="presParOf" srcId="{2F213FB0-849A-4414-AFCF-0A6168F685C9}" destId="{BAB38B99-F1C4-4795-9764-2EAA231943C8}" srcOrd="2" destOrd="0" presId="urn:microsoft.com/office/officeart/2005/8/layout/lProcess1"/>
    <dgm:cxn modelId="{CDBE7E9B-8893-41E7-ADE1-1266F8C22FD5}" type="presParOf" srcId="{2F213FB0-849A-4414-AFCF-0A6168F685C9}" destId="{735D5DA9-6432-4A7B-B54B-606F07302963}" srcOrd="3" destOrd="0" presId="urn:microsoft.com/office/officeart/2005/8/layout/lProcess1"/>
    <dgm:cxn modelId="{E90206DB-90BF-4604-9538-79C4BB97FCAA}" type="presParOf" srcId="{2F213FB0-849A-4414-AFCF-0A6168F685C9}" destId="{3523DF7D-AEBF-4D6D-AF9A-9FE6D909A8C3}" srcOrd="4" destOrd="0" presId="urn:microsoft.com/office/officeart/2005/8/layout/lProcess1"/>
    <dgm:cxn modelId="{38BBC2DA-AB89-4FE2-974A-B09754EE9333}" type="presParOf" srcId="{2F213FB0-849A-4414-AFCF-0A6168F685C9}" destId="{790F8EFD-7F9B-4FD3-AA21-DA0AF73637F2}" srcOrd="5" destOrd="0" presId="urn:microsoft.com/office/officeart/2005/8/layout/lProcess1"/>
    <dgm:cxn modelId="{CE116D4A-EF9B-4B34-9DEE-AE2872889CCF}" type="presParOf" srcId="{2F213FB0-849A-4414-AFCF-0A6168F685C9}" destId="{DD105D58-06B0-476D-B7A5-BFC10F30EA2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D31B-C180-4AA5-8B61-A00E35B913A3}">
      <dsp:nvSpPr>
        <dsp:cNvPr id="0" name=""/>
        <dsp:cNvSpPr/>
      </dsp:nvSpPr>
      <dsp:spPr>
        <a:xfrm>
          <a:off x="0" y="1058591"/>
          <a:ext cx="8586954" cy="1411455"/>
        </a:xfrm>
        <a:prstGeom prst="notchedRightArrow">
          <a:avLst/>
        </a:prstGeom>
        <a:solidFill>
          <a:srgbClr val="368EC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7AA9F-40B7-4577-B643-D2921033E1D6}">
      <dsp:nvSpPr>
        <dsp:cNvPr id="0" name=""/>
        <dsp:cNvSpPr/>
      </dsp:nvSpPr>
      <dsp:spPr>
        <a:xfrm>
          <a:off x="3396" y="0"/>
          <a:ext cx="1484897" cy="141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</a:t>
          </a:r>
          <a:r>
            <a:rPr lang="en-US" sz="1600" kern="1200" dirty="0" err="1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val</a:t>
          </a: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</a:t>
          </a:r>
          <a:r>
            <a:rPr lang="en-US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</a:t>
          </a: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</a:t>
          </a:r>
          <a:r>
            <a:rPr lang="en-US" sz="1600" kern="1200" dirty="0" err="1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</a:t>
          </a: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ja</a:t>
          </a:r>
          <a:endParaRPr lang="en-US" sz="1600" kern="1200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396" y="0"/>
        <a:ext cx="1484897" cy="1411455"/>
      </dsp:txXfrm>
    </dsp:sp>
    <dsp:sp modelId="{16E770B5-E249-4127-A909-A5029458F7AF}">
      <dsp:nvSpPr>
        <dsp:cNvPr id="0" name=""/>
        <dsp:cNvSpPr/>
      </dsp:nvSpPr>
      <dsp:spPr>
        <a:xfrm>
          <a:off x="569412" y="1587887"/>
          <a:ext cx="352863" cy="352863"/>
        </a:xfrm>
        <a:prstGeom prst="ellipse">
          <a:avLst/>
        </a:prstGeom>
        <a:solidFill>
          <a:srgbClr val="368ECA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7966B-96AA-4A12-8C11-80E1D3C51D10}">
      <dsp:nvSpPr>
        <dsp:cNvPr id="0" name=""/>
        <dsp:cNvSpPr/>
      </dsp:nvSpPr>
      <dsp:spPr>
        <a:xfrm>
          <a:off x="1562538" y="2117182"/>
          <a:ext cx="1484897" cy="141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etični </a:t>
          </a:r>
          <a:r>
            <a:rPr lang="sl-SI" sz="1600" kern="1200" dirty="0" smtClean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pregled predloga pred financiranjem</a:t>
          </a:r>
          <a:endParaRPr lang="en-US" sz="1600" kern="1200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562538" y="2117182"/>
        <a:ext cx="1484897" cy="1411455"/>
      </dsp:txXfrm>
    </dsp:sp>
    <dsp:sp modelId="{1AC78B09-B1F2-457F-9DB9-C20152C07272}">
      <dsp:nvSpPr>
        <dsp:cNvPr id="0" name=""/>
        <dsp:cNvSpPr/>
      </dsp:nvSpPr>
      <dsp:spPr>
        <a:xfrm>
          <a:off x="2128555" y="1587887"/>
          <a:ext cx="352863" cy="35286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17BA0-42BD-4156-ACDA-FFF4262E0F71}">
      <dsp:nvSpPr>
        <dsp:cNvPr id="0" name=""/>
        <dsp:cNvSpPr/>
      </dsp:nvSpPr>
      <dsp:spPr>
        <a:xfrm>
          <a:off x="3121680" y="0"/>
          <a:ext cx="1484897" cy="141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podpis</a:t>
          </a:r>
          <a:r>
            <a:rPr lang="en-US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</a:t>
          </a:r>
          <a:r>
            <a:rPr lang="en-US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</a:t>
          </a:r>
          <a:r>
            <a:rPr lang="sl-SI" sz="1600" kern="1200" dirty="0" err="1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ojekta</a:t>
          </a:r>
          <a:endParaRPr lang="en-US" sz="1600" kern="1200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121680" y="0"/>
        <a:ext cx="1484897" cy="1411455"/>
      </dsp:txXfrm>
    </dsp:sp>
    <dsp:sp modelId="{D615944D-9EDA-453C-A5EF-B8346617708C}">
      <dsp:nvSpPr>
        <dsp:cNvPr id="0" name=""/>
        <dsp:cNvSpPr/>
      </dsp:nvSpPr>
      <dsp:spPr>
        <a:xfrm>
          <a:off x="3687697" y="1587887"/>
          <a:ext cx="352863" cy="352863"/>
        </a:xfrm>
        <a:prstGeom prst="ellipse">
          <a:avLst/>
        </a:prstGeom>
        <a:solidFill>
          <a:srgbClr val="368ECA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19918-E805-49DD-8CC2-6D7A0E8B62CC}">
      <dsp:nvSpPr>
        <dsp:cNvPr id="0" name=""/>
        <dsp:cNvSpPr/>
      </dsp:nvSpPr>
      <dsp:spPr>
        <a:xfrm>
          <a:off x="4680822" y="2117182"/>
          <a:ext cx="1484897" cy="141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etično</a:t>
          </a:r>
          <a:r>
            <a:rPr lang="en-US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sl-SI" sz="1600" kern="1200" dirty="0" smtClean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spremljanje in amandmaji</a:t>
          </a:r>
          <a:endParaRPr lang="en-US" sz="1600" kern="1200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680822" y="2117182"/>
        <a:ext cx="1484897" cy="1411455"/>
      </dsp:txXfrm>
    </dsp:sp>
    <dsp:sp modelId="{F925D28B-BA3A-43C8-9986-D046E6BCB4AD}">
      <dsp:nvSpPr>
        <dsp:cNvPr id="0" name=""/>
        <dsp:cNvSpPr/>
      </dsp:nvSpPr>
      <dsp:spPr>
        <a:xfrm>
          <a:off x="5246839" y="1587887"/>
          <a:ext cx="352863" cy="35286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B1894-F10D-4817-8E6C-BBA476FE6BA0}">
      <dsp:nvSpPr>
        <dsp:cNvPr id="0" name=""/>
        <dsp:cNvSpPr/>
      </dsp:nvSpPr>
      <dsp:spPr>
        <a:xfrm>
          <a:off x="6239965" y="0"/>
          <a:ext cx="1484897" cy="141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zaključek</a:t>
          </a:r>
          <a:r>
            <a:rPr lang="en-US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sl-SI" sz="1600" kern="1200" dirty="0">
              <a:solidFill>
                <a:srgbClr val="4B41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projekta</a:t>
          </a:r>
          <a:endParaRPr lang="en-US" sz="1600" kern="1200" dirty="0">
            <a:solidFill>
              <a:srgbClr val="4B41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239965" y="0"/>
        <a:ext cx="1484897" cy="1411455"/>
      </dsp:txXfrm>
    </dsp:sp>
    <dsp:sp modelId="{BF1B8FB1-0453-409A-944A-1A9F06B0AAB5}">
      <dsp:nvSpPr>
        <dsp:cNvPr id="0" name=""/>
        <dsp:cNvSpPr/>
      </dsp:nvSpPr>
      <dsp:spPr>
        <a:xfrm>
          <a:off x="6805981" y="1587887"/>
          <a:ext cx="352863" cy="352863"/>
        </a:xfrm>
        <a:prstGeom prst="ellipse">
          <a:avLst/>
        </a:prstGeom>
        <a:solidFill>
          <a:srgbClr val="368ECA"/>
        </a:solidFill>
        <a:ln w="25400" cap="flat" cmpd="sng" algn="ctr">
          <a:solidFill>
            <a:srgbClr val="FAF5F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2B1AE-1CB9-43B6-9951-BF2AB94CDB4E}">
      <dsp:nvSpPr>
        <dsp:cNvPr id="0" name=""/>
        <dsp:cNvSpPr/>
      </dsp:nvSpPr>
      <dsp:spPr>
        <a:xfrm>
          <a:off x="1175" y="319814"/>
          <a:ext cx="2721536" cy="680384"/>
        </a:xfrm>
        <a:prstGeom prst="roundRect">
          <a:avLst>
            <a:gd name="adj" fmla="val 10000"/>
          </a:avLst>
        </a:prstGeom>
        <a:solidFill>
          <a:srgbClr val="3E72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1</a:t>
          </a:r>
          <a:r>
            <a:rPr lang="sl-SI" sz="2800" kern="1200" dirty="0"/>
            <a:t>. korak</a:t>
          </a:r>
          <a:endParaRPr lang="en-GB" sz="2800" kern="1200" dirty="0"/>
        </a:p>
      </dsp:txBody>
      <dsp:txXfrm>
        <a:off x="21103" y="339742"/>
        <a:ext cx="2681680" cy="640528"/>
      </dsp:txXfrm>
    </dsp:sp>
    <dsp:sp modelId="{36AE2358-660F-4533-AE85-067A50ACF686}">
      <dsp:nvSpPr>
        <dsp:cNvPr id="0" name=""/>
        <dsp:cNvSpPr/>
      </dsp:nvSpPr>
      <dsp:spPr>
        <a:xfrm rot="5400000">
          <a:off x="1302410" y="1059732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3E72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F5D477-B4BF-41FE-8714-E0FBAC96AB28}">
      <dsp:nvSpPr>
        <dsp:cNvPr id="0" name=""/>
        <dsp:cNvSpPr/>
      </dsp:nvSpPr>
      <dsp:spPr>
        <a:xfrm>
          <a:off x="1175" y="1238333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chemeClr val="tx2"/>
              </a:solidFill>
            </a:rPr>
            <a:t>enotni panel</a:t>
          </a:r>
          <a:endParaRPr lang="en-US" sz="1600" kern="1200" dirty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2"/>
              </a:solidFill>
            </a:rPr>
            <a:t> ≤~700 </a:t>
          </a:r>
          <a:r>
            <a:rPr lang="en-US" sz="1100" kern="1200" dirty="0" err="1">
              <a:solidFill>
                <a:schemeClr val="tx2"/>
              </a:solidFill>
            </a:rPr>
            <a:t>pr</a:t>
          </a:r>
          <a:r>
            <a:rPr lang="sl-SI" sz="1100" kern="1200" dirty="0" err="1">
              <a:solidFill>
                <a:schemeClr val="tx2"/>
              </a:solidFill>
            </a:rPr>
            <a:t>edlogov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33336" y="1270494"/>
        <a:ext cx="2657214" cy="1033736"/>
      </dsp:txXfrm>
    </dsp:sp>
    <dsp:sp modelId="{F99711B4-7C99-4DED-8D90-9E2CDC0BE406}">
      <dsp:nvSpPr>
        <dsp:cNvPr id="0" name=""/>
        <dsp:cNvSpPr/>
      </dsp:nvSpPr>
      <dsp:spPr>
        <a:xfrm rot="5400000">
          <a:off x="1302410" y="2395925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3E72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FA808E-A0C8-438F-8CC5-4B21AD1AC09B}">
      <dsp:nvSpPr>
        <dsp:cNvPr id="0" name=""/>
        <dsp:cNvSpPr/>
      </dsp:nvSpPr>
      <dsp:spPr>
        <a:xfrm>
          <a:off x="1175" y="2574526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chemeClr val="tx2"/>
              </a:solidFill>
            </a:rPr>
            <a:t>oddaljeno ocenjevanje kratkih predlogov</a:t>
          </a:r>
          <a:r>
            <a:rPr lang="en-US" sz="1600" kern="1200" dirty="0">
              <a:solidFill>
                <a:schemeClr val="tx2"/>
              </a:solidFill>
            </a:rPr>
            <a:t> </a:t>
          </a:r>
          <a:endParaRPr lang="en-GB" sz="1600" kern="1200" dirty="0">
            <a:solidFill>
              <a:schemeClr val="tx2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>
              <a:solidFill>
                <a:schemeClr val="tx2"/>
              </a:solidFill>
            </a:rPr>
            <a:t>SyG</a:t>
          </a:r>
          <a:r>
            <a:rPr lang="en-US" sz="1100" kern="1200" dirty="0">
              <a:solidFill>
                <a:schemeClr val="tx2"/>
              </a:solidFill>
            </a:rPr>
            <a:t> </a:t>
          </a:r>
          <a:r>
            <a:rPr lang="sl-SI" sz="1100" kern="1200" dirty="0" err="1">
              <a:solidFill>
                <a:schemeClr val="tx2"/>
              </a:solidFill>
            </a:rPr>
            <a:t>panelisti</a:t>
          </a:r>
          <a:r>
            <a:rPr lang="en-US" sz="1100" kern="1200" dirty="0">
              <a:solidFill>
                <a:schemeClr val="tx2"/>
              </a:solidFill>
            </a:rPr>
            <a:t> + </a:t>
          </a:r>
          <a:r>
            <a:rPr lang="sl-SI" sz="1100" kern="1200" dirty="0" err="1">
              <a:solidFill>
                <a:schemeClr val="tx2"/>
              </a:solidFill>
            </a:rPr>
            <a:t>panelisti</a:t>
          </a:r>
          <a:r>
            <a:rPr lang="sl-SI" sz="1100" kern="1200" dirty="0">
              <a:solidFill>
                <a:schemeClr val="tx2"/>
              </a:solidFill>
            </a:rPr>
            <a:t> drugih razpisov</a:t>
          </a:r>
          <a:endParaRPr lang="en-GB" sz="1100" kern="1200" dirty="0">
            <a:solidFill>
              <a:schemeClr val="tx2"/>
            </a:solidFill>
          </a:endParaRPr>
        </a:p>
      </dsp:txBody>
      <dsp:txXfrm>
        <a:off x="33336" y="2606687"/>
        <a:ext cx="2657214" cy="1033736"/>
      </dsp:txXfrm>
    </dsp:sp>
    <dsp:sp modelId="{A89FE9A6-FFC2-4C40-8306-D5FFA1B4007A}">
      <dsp:nvSpPr>
        <dsp:cNvPr id="0" name=""/>
        <dsp:cNvSpPr/>
      </dsp:nvSpPr>
      <dsp:spPr>
        <a:xfrm rot="5400000">
          <a:off x="1302410" y="3732118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3E72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4DB50D-7DE6-4315-8ADE-523D7CFB8DCD}">
      <dsp:nvSpPr>
        <dsp:cNvPr id="0" name=""/>
        <dsp:cNvSpPr/>
      </dsp:nvSpPr>
      <dsp:spPr>
        <a:xfrm>
          <a:off x="1175" y="3910719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chemeClr val="tx2"/>
              </a:solidFill>
            </a:rPr>
            <a:t>srečanje </a:t>
          </a:r>
          <a:r>
            <a:rPr lang="en-US" sz="1600" kern="1200" dirty="0" err="1">
              <a:solidFill>
                <a:schemeClr val="tx2"/>
              </a:solidFill>
            </a:rPr>
            <a:t>SyG</a:t>
          </a:r>
          <a:r>
            <a:rPr lang="en-US" sz="1600" kern="1200" dirty="0">
              <a:solidFill>
                <a:schemeClr val="tx2"/>
              </a:solidFill>
            </a:rPr>
            <a:t> </a:t>
          </a:r>
          <a:r>
            <a:rPr lang="sl-SI" sz="1600" kern="1200" dirty="0">
              <a:solidFill>
                <a:schemeClr val="tx2"/>
              </a:solidFill>
            </a:rPr>
            <a:t>vodij </a:t>
          </a:r>
          <a:r>
            <a:rPr lang="en-US" sz="1600" kern="1200" dirty="0">
              <a:solidFill>
                <a:schemeClr val="tx2"/>
              </a:solidFill>
            </a:rPr>
            <a:t>panel</a:t>
          </a:r>
          <a:r>
            <a:rPr lang="sl-SI" sz="1600" kern="1200" dirty="0">
              <a:solidFill>
                <a:schemeClr val="tx2"/>
              </a:solidFill>
            </a:rPr>
            <a:t>ov</a:t>
          </a:r>
          <a:r>
            <a:rPr lang="en-US" sz="1600" kern="1200" dirty="0">
              <a:solidFill>
                <a:schemeClr val="tx2"/>
              </a:solidFill>
            </a:rPr>
            <a:t>: </a:t>
          </a:r>
          <a:r>
            <a:rPr lang="sl-SI" sz="1600" kern="1200" dirty="0">
              <a:solidFill>
                <a:schemeClr val="tx2"/>
              </a:solidFill>
            </a:rPr>
            <a:t>pred-izbor predlogov za celoten pregled</a:t>
          </a:r>
          <a:endParaRPr lang="en-GB" sz="1600" kern="1200" dirty="0">
            <a:solidFill>
              <a:schemeClr val="tx2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100" kern="1200" dirty="0">
              <a:solidFill>
                <a:schemeClr val="tx2"/>
              </a:solidFill>
            </a:rPr>
            <a:t>št. predlogov</a:t>
          </a:r>
          <a:r>
            <a:rPr lang="en-US" sz="1100" kern="1200" dirty="0">
              <a:solidFill>
                <a:schemeClr val="tx2"/>
              </a:solidFill>
            </a:rPr>
            <a:t>: 130-170, </a:t>
          </a:r>
          <a:r>
            <a:rPr lang="sl-SI" sz="1100" kern="1200" dirty="0">
              <a:solidFill>
                <a:schemeClr val="tx2"/>
              </a:solidFill>
            </a:rPr>
            <a:t>do</a:t>
          </a:r>
          <a:r>
            <a:rPr lang="en-US" sz="1100" kern="1200" dirty="0">
              <a:solidFill>
                <a:schemeClr val="tx2"/>
              </a:solidFill>
            </a:rPr>
            <a:t> ~7x </a:t>
          </a:r>
          <a:r>
            <a:rPr lang="sl-SI" sz="1100" kern="1200" dirty="0">
              <a:solidFill>
                <a:schemeClr val="tx2"/>
              </a:solidFill>
            </a:rPr>
            <a:t>sredstev razpisa</a:t>
          </a:r>
          <a:endParaRPr lang="en-GB" sz="1100" kern="1200" dirty="0">
            <a:solidFill>
              <a:schemeClr val="tx2"/>
            </a:solidFill>
          </a:endParaRPr>
        </a:p>
      </dsp:txBody>
      <dsp:txXfrm>
        <a:off x="33336" y="3942880"/>
        <a:ext cx="2657214" cy="1033736"/>
      </dsp:txXfrm>
    </dsp:sp>
    <dsp:sp modelId="{F145F1A8-631D-4711-B71F-C0E7A5BD688A}">
      <dsp:nvSpPr>
        <dsp:cNvPr id="0" name=""/>
        <dsp:cNvSpPr/>
      </dsp:nvSpPr>
      <dsp:spPr>
        <a:xfrm>
          <a:off x="3103727" y="319814"/>
          <a:ext cx="2721536" cy="680384"/>
        </a:xfrm>
        <a:prstGeom prst="roundRect">
          <a:avLst>
            <a:gd name="adj" fmla="val 10000"/>
          </a:avLst>
        </a:prstGeom>
        <a:solidFill>
          <a:srgbClr val="3867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</a:t>
          </a:r>
          <a:r>
            <a:rPr lang="sl-SI" sz="2800" kern="1200" dirty="0"/>
            <a:t>. korak</a:t>
          </a:r>
          <a:endParaRPr lang="en-GB" sz="2800" kern="1200" dirty="0"/>
        </a:p>
      </dsp:txBody>
      <dsp:txXfrm>
        <a:off x="3123655" y="339742"/>
        <a:ext cx="2681680" cy="640528"/>
      </dsp:txXfrm>
    </dsp:sp>
    <dsp:sp modelId="{5114181D-4170-4EE1-A344-FC8B2B782E4E}">
      <dsp:nvSpPr>
        <dsp:cNvPr id="0" name=""/>
        <dsp:cNvSpPr/>
      </dsp:nvSpPr>
      <dsp:spPr>
        <a:xfrm rot="5400000">
          <a:off x="4404962" y="1059732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315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BFAD68-0EAF-4949-BB1B-CCC2FB739B22}">
      <dsp:nvSpPr>
        <dsp:cNvPr id="0" name=""/>
        <dsp:cNvSpPr/>
      </dsp:nvSpPr>
      <dsp:spPr>
        <a:xfrm>
          <a:off x="3103727" y="1238333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2"/>
              </a:solidFill>
            </a:rPr>
            <a:t>5 </a:t>
          </a:r>
          <a:r>
            <a:rPr lang="sl-SI" sz="1600" kern="1200" dirty="0">
              <a:solidFill>
                <a:schemeClr val="tx2"/>
              </a:solidFill>
            </a:rPr>
            <a:t>dinamično oblikovanih </a:t>
          </a:r>
          <a:r>
            <a:rPr lang="en-US" sz="1600" kern="1200" dirty="0">
              <a:solidFill>
                <a:schemeClr val="tx2"/>
              </a:solidFill>
            </a:rPr>
            <a:t>panel</a:t>
          </a:r>
          <a:r>
            <a:rPr lang="sl-SI" sz="1600" kern="1200" dirty="0">
              <a:solidFill>
                <a:schemeClr val="tx2"/>
              </a:solidFill>
            </a:rPr>
            <a:t>ov</a:t>
          </a:r>
          <a:endParaRPr lang="en-US" sz="1600" kern="1200" dirty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chemeClr val="tx2"/>
              </a:solidFill>
            </a:rPr>
            <a:t>~130-170 </a:t>
          </a:r>
          <a:r>
            <a:rPr lang="en-GB" sz="1100" kern="1200" dirty="0" err="1">
              <a:solidFill>
                <a:schemeClr val="tx2"/>
              </a:solidFill>
            </a:rPr>
            <a:t>pr</a:t>
          </a:r>
          <a:r>
            <a:rPr lang="sl-SI" sz="1100" kern="1200" dirty="0" err="1">
              <a:solidFill>
                <a:schemeClr val="tx2"/>
              </a:solidFill>
            </a:rPr>
            <a:t>edlogov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3135888" y="1270494"/>
        <a:ext cx="2657214" cy="1033736"/>
      </dsp:txXfrm>
    </dsp:sp>
    <dsp:sp modelId="{908E6DD4-5657-40CC-9F12-2550B1426417}">
      <dsp:nvSpPr>
        <dsp:cNvPr id="0" name=""/>
        <dsp:cNvSpPr/>
      </dsp:nvSpPr>
      <dsp:spPr>
        <a:xfrm rot="5400000">
          <a:off x="4404962" y="2395925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315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A98739-581D-4CA2-8C4C-71D1343C05A8}">
      <dsp:nvSpPr>
        <dsp:cNvPr id="0" name=""/>
        <dsp:cNvSpPr/>
      </dsp:nvSpPr>
      <dsp:spPr>
        <a:xfrm>
          <a:off x="3103727" y="2574526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chemeClr val="tx2"/>
              </a:solidFill>
            </a:rPr>
            <a:t>oddaljeno ocenjevanje celotnih predlogov</a:t>
          </a:r>
          <a:endParaRPr lang="en-GB" sz="1600" kern="1200" dirty="0">
            <a:solidFill>
              <a:schemeClr val="tx2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>
              <a:solidFill>
                <a:schemeClr val="tx2"/>
              </a:solidFill>
            </a:rPr>
            <a:t>SyG</a:t>
          </a:r>
          <a:r>
            <a:rPr lang="en-US" sz="1100" kern="1200" dirty="0">
              <a:solidFill>
                <a:schemeClr val="tx2"/>
              </a:solidFill>
            </a:rPr>
            <a:t> </a:t>
          </a:r>
          <a:r>
            <a:rPr lang="sl-SI" sz="1100" kern="1200" dirty="0" err="1">
              <a:solidFill>
                <a:schemeClr val="tx2"/>
              </a:solidFill>
            </a:rPr>
            <a:t>panelisti</a:t>
          </a:r>
          <a:r>
            <a:rPr lang="sl-SI" sz="1100" kern="1200" dirty="0">
              <a:solidFill>
                <a:schemeClr val="tx2"/>
              </a:solidFill>
            </a:rPr>
            <a:t> </a:t>
          </a:r>
          <a:r>
            <a:rPr lang="en-US" sz="1100" kern="1200" dirty="0">
              <a:solidFill>
                <a:schemeClr val="tx2"/>
              </a:solidFill>
            </a:rPr>
            <a:t>+ </a:t>
          </a:r>
          <a:r>
            <a:rPr lang="sl-SI" sz="1100" kern="1200" dirty="0">
              <a:solidFill>
                <a:schemeClr val="tx2"/>
              </a:solidFill>
            </a:rPr>
            <a:t>zunanji specializiran ocenjevalci</a:t>
          </a:r>
          <a:endParaRPr lang="en-GB" sz="1100" kern="1200" dirty="0">
            <a:solidFill>
              <a:schemeClr val="tx2"/>
            </a:solidFill>
          </a:endParaRPr>
        </a:p>
      </dsp:txBody>
      <dsp:txXfrm>
        <a:off x="3135888" y="2606687"/>
        <a:ext cx="2657214" cy="1033736"/>
      </dsp:txXfrm>
    </dsp:sp>
    <dsp:sp modelId="{DE2330BA-BB9D-4304-837A-E3FB53E8C0F9}">
      <dsp:nvSpPr>
        <dsp:cNvPr id="0" name=""/>
        <dsp:cNvSpPr/>
      </dsp:nvSpPr>
      <dsp:spPr>
        <a:xfrm rot="5400000">
          <a:off x="4404962" y="3732118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315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6B6836-F6D4-4D6A-AFDF-06756C21B87F}">
      <dsp:nvSpPr>
        <dsp:cNvPr id="0" name=""/>
        <dsp:cNvSpPr/>
      </dsp:nvSpPr>
      <dsp:spPr>
        <a:xfrm>
          <a:off x="3103727" y="3910719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chemeClr val="tx2"/>
              </a:solidFill>
            </a:rPr>
            <a:t>srečanja panelov:</a:t>
          </a:r>
          <a:r>
            <a:rPr lang="en-US" sz="1600" kern="1200" dirty="0">
              <a:solidFill>
                <a:schemeClr val="tx2"/>
              </a:solidFill>
            </a:rPr>
            <a:t> pre</a:t>
          </a:r>
          <a:r>
            <a:rPr lang="sl-SI" sz="1600" kern="1200" dirty="0">
              <a:solidFill>
                <a:schemeClr val="tx2"/>
              </a:solidFill>
            </a:rPr>
            <a:t>d-izbor predlogov za intervju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2"/>
              </a:solidFill>
            </a:rPr>
            <a:t> </a:t>
          </a:r>
          <a:r>
            <a:rPr lang="sl-SI" sz="1100" kern="1200" dirty="0">
              <a:solidFill>
                <a:schemeClr val="tx2"/>
              </a:solidFill>
            </a:rPr>
            <a:t>št. p</a:t>
          </a:r>
          <a:r>
            <a:rPr lang="en-US" sz="1100" kern="1200" dirty="0">
              <a:solidFill>
                <a:schemeClr val="tx2"/>
              </a:solidFill>
            </a:rPr>
            <a:t>r</a:t>
          </a:r>
          <a:r>
            <a:rPr lang="sl-SI" sz="1100" kern="1200" dirty="0" err="1">
              <a:solidFill>
                <a:schemeClr val="tx2"/>
              </a:solidFill>
            </a:rPr>
            <a:t>edlogov</a:t>
          </a:r>
          <a:r>
            <a:rPr lang="en-US" sz="1100" kern="1200" dirty="0">
              <a:solidFill>
                <a:schemeClr val="tx2"/>
              </a:solidFill>
            </a:rPr>
            <a:t>: ~60, </a:t>
          </a:r>
          <a:r>
            <a:rPr lang="sl-SI" sz="1100" kern="1200" dirty="0">
              <a:solidFill>
                <a:schemeClr val="tx2"/>
              </a:solidFill>
            </a:rPr>
            <a:t>do</a:t>
          </a:r>
          <a:r>
            <a:rPr lang="en-US" sz="1100" kern="1200" dirty="0">
              <a:solidFill>
                <a:schemeClr val="tx2"/>
              </a:solidFill>
            </a:rPr>
            <a:t> ~3x </a:t>
          </a:r>
          <a:r>
            <a:rPr lang="sl-SI" sz="1100" kern="1200" dirty="0">
              <a:solidFill>
                <a:schemeClr val="tx2"/>
              </a:solidFill>
            </a:rPr>
            <a:t>sredstev razpisa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3135888" y="3942880"/>
        <a:ext cx="2657214" cy="1033736"/>
      </dsp:txXfrm>
    </dsp:sp>
    <dsp:sp modelId="{0421F842-0F2A-4AC8-A1E6-1D16FCF8283C}">
      <dsp:nvSpPr>
        <dsp:cNvPr id="0" name=""/>
        <dsp:cNvSpPr/>
      </dsp:nvSpPr>
      <dsp:spPr>
        <a:xfrm>
          <a:off x="6206279" y="319814"/>
          <a:ext cx="2721536" cy="680384"/>
        </a:xfrm>
        <a:prstGeom prst="roundRect">
          <a:avLst>
            <a:gd name="adj" fmla="val 10000"/>
          </a:avLst>
        </a:prstGeom>
        <a:solidFill>
          <a:srgbClr val="2340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3</a:t>
          </a:r>
          <a:r>
            <a:rPr lang="sl-SI" sz="2800" kern="1200" dirty="0"/>
            <a:t>. korak</a:t>
          </a:r>
          <a:endParaRPr lang="en-GB" sz="2800" kern="1200" dirty="0"/>
        </a:p>
      </dsp:txBody>
      <dsp:txXfrm>
        <a:off x="6226207" y="339742"/>
        <a:ext cx="2681680" cy="640528"/>
      </dsp:txXfrm>
    </dsp:sp>
    <dsp:sp modelId="{C5B17111-112D-41D4-BA66-60A42FD89407}">
      <dsp:nvSpPr>
        <dsp:cNvPr id="0" name=""/>
        <dsp:cNvSpPr/>
      </dsp:nvSpPr>
      <dsp:spPr>
        <a:xfrm rot="5400000">
          <a:off x="7507514" y="1059732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25436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B38B99-F1C4-4795-9764-2EAA231943C8}">
      <dsp:nvSpPr>
        <dsp:cNvPr id="0" name=""/>
        <dsp:cNvSpPr/>
      </dsp:nvSpPr>
      <dsp:spPr>
        <a:xfrm>
          <a:off x="6206279" y="1238333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chemeClr val="tx2"/>
              </a:solidFill>
            </a:rPr>
            <a:t>največ</a:t>
          </a:r>
          <a:r>
            <a:rPr lang="en-US" sz="1600" kern="1200" dirty="0">
              <a:solidFill>
                <a:schemeClr val="tx2"/>
              </a:solidFill>
            </a:rPr>
            <a:t> 5 </a:t>
          </a:r>
          <a:r>
            <a:rPr lang="sl-SI" sz="1600" kern="1200" dirty="0">
              <a:solidFill>
                <a:schemeClr val="tx2"/>
              </a:solidFill>
            </a:rPr>
            <a:t>dinamično oblikovanih </a:t>
          </a:r>
          <a:r>
            <a:rPr lang="en-US" sz="1600" kern="1200" dirty="0">
              <a:solidFill>
                <a:schemeClr val="tx2"/>
              </a:solidFill>
            </a:rPr>
            <a:t>panel</a:t>
          </a:r>
          <a:r>
            <a:rPr lang="sl-SI" sz="1600" kern="1200" dirty="0">
              <a:solidFill>
                <a:schemeClr val="tx2"/>
              </a:solidFill>
            </a:rPr>
            <a:t>ov za intervjuje</a:t>
          </a:r>
          <a:endParaRPr lang="en-US" sz="1600" kern="1200" dirty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2"/>
              </a:solidFill>
            </a:rPr>
            <a:t>~60 </a:t>
          </a:r>
          <a:r>
            <a:rPr lang="en-US" sz="1100" kern="1200" dirty="0" err="1">
              <a:solidFill>
                <a:schemeClr val="tx2"/>
              </a:solidFill>
            </a:rPr>
            <a:t>pr</a:t>
          </a:r>
          <a:r>
            <a:rPr lang="sl-SI" sz="1100" kern="1200" dirty="0" err="1">
              <a:solidFill>
                <a:schemeClr val="tx2"/>
              </a:solidFill>
            </a:rPr>
            <a:t>edlogov</a:t>
          </a:r>
          <a:endParaRPr lang="en-GB" sz="1100" kern="1200" dirty="0">
            <a:solidFill>
              <a:schemeClr val="tx2"/>
            </a:solidFill>
          </a:endParaRPr>
        </a:p>
      </dsp:txBody>
      <dsp:txXfrm>
        <a:off x="6238440" y="1270494"/>
        <a:ext cx="2657214" cy="1033736"/>
      </dsp:txXfrm>
    </dsp:sp>
    <dsp:sp modelId="{735D5DA9-6432-4A7B-B54B-606F07302963}">
      <dsp:nvSpPr>
        <dsp:cNvPr id="0" name=""/>
        <dsp:cNvSpPr/>
      </dsp:nvSpPr>
      <dsp:spPr>
        <a:xfrm rot="5400000">
          <a:off x="7507514" y="2395925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25436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23DF7D-AEBF-4D6D-AF9A-9FE6D909A8C3}">
      <dsp:nvSpPr>
        <dsp:cNvPr id="0" name=""/>
        <dsp:cNvSpPr/>
      </dsp:nvSpPr>
      <dsp:spPr>
        <a:xfrm>
          <a:off x="6206279" y="2574526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</a:t>
          </a:r>
          <a:r>
            <a:rPr lang="sl-SI" sz="1600" kern="1200" dirty="0" err="1">
              <a:solidFill>
                <a:schemeClr val="tx2"/>
              </a:solidFill>
            </a:rPr>
            <a:t>panelisti</a:t>
          </a:r>
          <a:r>
            <a:rPr lang="sl-SI" sz="1600" kern="1200" dirty="0">
              <a:solidFill>
                <a:schemeClr val="tx2"/>
              </a:solidFill>
            </a:rPr>
            <a:t> ponovno ocenijo sprejete predloge</a:t>
          </a:r>
          <a:endParaRPr lang="en-GB" sz="1600" kern="1200" dirty="0">
            <a:solidFill>
              <a:schemeClr val="tx2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2"/>
              </a:solidFill>
            </a:rPr>
            <a:t> </a:t>
          </a:r>
          <a:r>
            <a:rPr lang="sl-SI" sz="1100" kern="1200" dirty="0">
              <a:solidFill>
                <a:schemeClr val="tx2"/>
              </a:solidFill>
            </a:rPr>
            <a:t>na osnovi poročil iz 2. koraka </a:t>
          </a:r>
          <a:r>
            <a:rPr lang="en-US" sz="1100" kern="1200" dirty="0">
              <a:solidFill>
                <a:schemeClr val="tx2"/>
              </a:solidFill>
            </a:rPr>
            <a:t>+ </a:t>
          </a:r>
          <a:r>
            <a:rPr lang="en-US" sz="1100" kern="1200" dirty="0" err="1">
              <a:solidFill>
                <a:schemeClr val="tx2"/>
              </a:solidFill>
            </a:rPr>
            <a:t>interv</a:t>
          </a:r>
          <a:r>
            <a:rPr lang="sl-SI" sz="1100" kern="1200" dirty="0" err="1">
              <a:solidFill>
                <a:schemeClr val="tx2"/>
              </a:solidFill>
            </a:rPr>
            <a:t>jujev</a:t>
          </a:r>
          <a:endParaRPr lang="en-GB" sz="1100" kern="1200" dirty="0">
            <a:solidFill>
              <a:schemeClr val="tx2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2"/>
              </a:solidFill>
            </a:rPr>
            <a:t> </a:t>
          </a:r>
          <a:r>
            <a:rPr lang="sl-SI" sz="1100" kern="1200" dirty="0">
              <a:solidFill>
                <a:schemeClr val="tx2"/>
              </a:solidFill>
            </a:rPr>
            <a:t>i</a:t>
          </a:r>
          <a:r>
            <a:rPr lang="en-US" sz="1100" kern="1200" dirty="0" err="1">
              <a:solidFill>
                <a:schemeClr val="tx2"/>
              </a:solidFill>
            </a:rPr>
            <a:t>nterv</a:t>
          </a:r>
          <a:r>
            <a:rPr lang="sl-SI" sz="1100" kern="1200" dirty="0" err="1">
              <a:solidFill>
                <a:schemeClr val="tx2"/>
              </a:solidFill>
            </a:rPr>
            <a:t>juji</a:t>
          </a:r>
          <a:r>
            <a:rPr lang="en-US" sz="1100" kern="1200" dirty="0">
              <a:solidFill>
                <a:schemeClr val="tx2"/>
              </a:solidFill>
            </a:rPr>
            <a:t>: </a:t>
          </a:r>
          <a:r>
            <a:rPr lang="sl-SI" sz="1100" kern="1200" dirty="0">
              <a:solidFill>
                <a:schemeClr val="tx2"/>
              </a:solidFill>
            </a:rPr>
            <a:t>vsi prijavitelji vseh predlogov v 3. koraku v Bruslju</a:t>
          </a:r>
          <a:endParaRPr lang="en-GB" sz="1100" kern="1200" dirty="0">
            <a:solidFill>
              <a:schemeClr val="tx2"/>
            </a:solidFill>
          </a:endParaRPr>
        </a:p>
      </dsp:txBody>
      <dsp:txXfrm>
        <a:off x="6238440" y="2606687"/>
        <a:ext cx="2657214" cy="1033736"/>
      </dsp:txXfrm>
    </dsp:sp>
    <dsp:sp modelId="{790F8EFD-7F9B-4FD3-AA21-DA0AF73637F2}">
      <dsp:nvSpPr>
        <dsp:cNvPr id="0" name=""/>
        <dsp:cNvSpPr/>
      </dsp:nvSpPr>
      <dsp:spPr>
        <a:xfrm rot="5400000">
          <a:off x="7507514" y="3732118"/>
          <a:ext cx="119067" cy="119067"/>
        </a:xfrm>
        <a:prstGeom prst="rightArrow">
          <a:avLst>
            <a:gd name="adj1" fmla="val 66700"/>
            <a:gd name="adj2" fmla="val 50000"/>
          </a:avLst>
        </a:prstGeom>
        <a:solidFill>
          <a:srgbClr val="25436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105D58-06B0-476D-B7A5-BFC10F30EA22}">
      <dsp:nvSpPr>
        <dsp:cNvPr id="0" name=""/>
        <dsp:cNvSpPr/>
      </dsp:nvSpPr>
      <dsp:spPr>
        <a:xfrm>
          <a:off x="6206279" y="3910719"/>
          <a:ext cx="2721536" cy="10980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>
              <a:solidFill>
                <a:schemeClr val="tx2"/>
              </a:solidFill>
            </a:rPr>
            <a:t>paneli razvrstijo predloge za financiranje</a:t>
          </a:r>
          <a:endParaRPr lang="en-GB" sz="1600" kern="1200" dirty="0">
            <a:solidFill>
              <a:schemeClr val="tx2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>
              <a:solidFill>
                <a:schemeClr val="tx2"/>
              </a:solidFill>
            </a:rPr>
            <a:t>~30 </a:t>
          </a:r>
          <a:r>
            <a:rPr lang="en-GB" sz="1100" kern="1200" dirty="0" err="1">
              <a:solidFill>
                <a:schemeClr val="tx2"/>
              </a:solidFill>
            </a:rPr>
            <a:t>pr</a:t>
          </a:r>
          <a:r>
            <a:rPr lang="sl-SI" sz="1100" kern="1200" dirty="0" err="1">
              <a:solidFill>
                <a:schemeClr val="tx2"/>
              </a:solidFill>
            </a:rPr>
            <a:t>edlogov</a:t>
          </a:r>
          <a:endParaRPr lang="en-GB" sz="1100" kern="1200" dirty="0">
            <a:solidFill>
              <a:schemeClr val="tx2"/>
            </a:solidFill>
          </a:endParaRPr>
        </a:p>
      </dsp:txBody>
      <dsp:txXfrm>
        <a:off x="6238440" y="3942880"/>
        <a:ext cx="2657214" cy="1033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0.68112</cdr:x>
      <cdr:y>0.6844</cdr:y>
    </cdr:from>
    <cdr:to>
      <cdr:x>0.71812</cdr:x>
      <cdr:y>0.74218</cdr:y>
    </cdr:to>
    <cdr:sp macro="" textlink="">
      <cdr:nvSpPr>
        <cdr:cNvPr id="8" name="4-kraka zvezda 7"/>
        <cdr:cNvSpPr/>
      </cdr:nvSpPr>
      <cdr:spPr>
        <a:xfrm xmlns:a="http://schemas.openxmlformats.org/drawingml/2006/main">
          <a:off x="6228184" y="3612013"/>
          <a:ext cx="338328" cy="304943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l-SI"/>
        </a:p>
      </cdr:txBody>
    </cdr:sp>
  </cdr:relSizeAnchor>
  <cdr:relSizeAnchor xmlns:cdr="http://schemas.openxmlformats.org/drawingml/2006/chartDrawing">
    <cdr:from>
      <cdr:x>0.374</cdr:x>
      <cdr:y>0.62982</cdr:y>
    </cdr:from>
    <cdr:to>
      <cdr:x>0.411</cdr:x>
      <cdr:y>0.68761</cdr:y>
    </cdr:to>
    <cdr:sp macro="" textlink="">
      <cdr:nvSpPr>
        <cdr:cNvPr id="9" name="4-kraka zvezda 8"/>
        <cdr:cNvSpPr/>
      </cdr:nvSpPr>
      <cdr:spPr>
        <a:xfrm xmlns:a="http://schemas.openxmlformats.org/drawingml/2006/main">
          <a:off x="3419872" y="3323981"/>
          <a:ext cx="338328" cy="304996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l-SI"/>
        </a:p>
      </cdr:txBody>
    </cdr:sp>
  </cdr:relSizeAnchor>
  <cdr:relSizeAnchor xmlns:cdr="http://schemas.openxmlformats.org/drawingml/2006/chartDrawing">
    <cdr:from>
      <cdr:x>0.78074</cdr:x>
      <cdr:y>0.67075</cdr:y>
    </cdr:from>
    <cdr:to>
      <cdr:x>0.81775</cdr:x>
      <cdr:y>0.72854</cdr:y>
    </cdr:to>
    <cdr:sp macro="" textlink="">
      <cdr:nvSpPr>
        <cdr:cNvPr id="10" name="4-kraka zvezda 9"/>
        <cdr:cNvSpPr/>
      </cdr:nvSpPr>
      <cdr:spPr>
        <a:xfrm xmlns:a="http://schemas.openxmlformats.org/drawingml/2006/main">
          <a:off x="7139094" y="3540005"/>
          <a:ext cx="338419" cy="304996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l-SI"/>
        </a:p>
      </cdr:txBody>
    </cdr:sp>
  </cdr:relSizeAnchor>
  <cdr:relSizeAnchor xmlns:cdr="http://schemas.openxmlformats.org/drawingml/2006/chartDrawing">
    <cdr:from>
      <cdr:x>0.85437</cdr:x>
      <cdr:y>0.65711</cdr:y>
    </cdr:from>
    <cdr:to>
      <cdr:x>0.89137</cdr:x>
      <cdr:y>0.7149</cdr:y>
    </cdr:to>
    <cdr:sp macro="" textlink="">
      <cdr:nvSpPr>
        <cdr:cNvPr id="11" name="4-kraka zvezda 10"/>
        <cdr:cNvSpPr/>
      </cdr:nvSpPr>
      <cdr:spPr>
        <a:xfrm xmlns:a="http://schemas.openxmlformats.org/drawingml/2006/main">
          <a:off x="7812360" y="3467997"/>
          <a:ext cx="338328" cy="304996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l-SI"/>
        </a:p>
      </cdr:txBody>
    </cdr:sp>
  </cdr:relSizeAnchor>
  <cdr:relSizeAnchor xmlns:cdr="http://schemas.openxmlformats.org/drawingml/2006/chartDrawing">
    <cdr:from>
      <cdr:x>0.27163</cdr:x>
      <cdr:y>0.2245</cdr:y>
    </cdr:from>
    <cdr:to>
      <cdr:x>0.30863</cdr:x>
      <cdr:y>0.28229</cdr:y>
    </cdr:to>
    <cdr:sp macro="" textlink="">
      <cdr:nvSpPr>
        <cdr:cNvPr id="6" name="4-kraka zvezda 5"/>
        <cdr:cNvSpPr/>
      </cdr:nvSpPr>
      <cdr:spPr>
        <a:xfrm xmlns:a="http://schemas.openxmlformats.org/drawingml/2006/main">
          <a:off x="2483768" y="1184848"/>
          <a:ext cx="338336" cy="304976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7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l-S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</cdr:x>
      <cdr:y>0.35874</cdr:y>
    </cdr:from>
    <cdr:to>
      <cdr:x>0.86613</cdr:x>
      <cdr:y>0.42999</cdr:y>
    </cdr:to>
    <cdr:sp macro="" textlink="">
      <cdr:nvSpPr>
        <cdr:cNvPr id="2" name="5-kraka zvezda 1"/>
        <cdr:cNvSpPr/>
      </cdr:nvSpPr>
      <cdr:spPr>
        <a:xfrm xmlns:a="http://schemas.openxmlformats.org/drawingml/2006/main">
          <a:off x="7452320" y="1812745"/>
          <a:ext cx="467543" cy="360040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  <cdr:relSizeAnchor xmlns:cdr="http://schemas.openxmlformats.org/drawingml/2006/chartDrawing">
    <cdr:from>
      <cdr:x>0.66537</cdr:x>
      <cdr:y>0.34449</cdr:y>
    </cdr:from>
    <cdr:to>
      <cdr:x>0.77167</cdr:x>
      <cdr:y>0.40702</cdr:y>
    </cdr:to>
    <cdr:sp macro="" textlink="">
      <cdr:nvSpPr>
        <cdr:cNvPr id="3" name="PoljeZBesedilom 2"/>
        <cdr:cNvSpPr txBox="1"/>
      </cdr:nvSpPr>
      <cdr:spPr>
        <a:xfrm xmlns:a="http://schemas.openxmlformats.org/drawingml/2006/main">
          <a:off x="6084168" y="1740737"/>
          <a:ext cx="971999" cy="315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l-SI" sz="1200" dirty="0"/>
            <a:t>vodja panela PE3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1" y="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1" y="942975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7FE03C1-27A6-4BAE-B289-E55922D3AA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74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6468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429751"/>
            <a:ext cx="2946400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720D4D3-30DB-44F9-A46C-0AAB5A33B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0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41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1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45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27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15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8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29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11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2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72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3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6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98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8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35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67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85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9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22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3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Praznovanje 10-letnice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36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62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11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14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909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9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77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4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68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81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4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33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9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97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391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FF1B-4433-4E5B-8A14-D19852433903}" type="slidenum">
              <a:rPr lang="en-GB" altLang="en-US" smtClean="0">
                <a:solidFill>
                  <a:srgbClr val="000000"/>
                </a:solidFill>
              </a:rPr>
              <a:pPr/>
              <a:t>44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47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FF1B-4433-4E5B-8A14-D19852433903}" type="slidenum">
              <a:rPr lang="en-GB" altLang="en-US" smtClean="0">
                <a:solidFill>
                  <a:srgbClr val="000000"/>
                </a:solidFill>
              </a:rPr>
              <a:pPr/>
              <a:t>45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6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FF1B-4433-4E5B-8A14-D19852433903}" type="slidenum">
              <a:rPr lang="en-GB" altLang="en-US" smtClean="0">
                <a:solidFill>
                  <a:srgbClr val="000000"/>
                </a:solidFill>
              </a:rPr>
              <a:pPr/>
              <a:t>46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8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45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32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7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3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0D4D3-30DB-44F9-A46C-0AAB5A33BF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1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7CAB-3CEA-4258-9D41-B1E960692F6B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BF50-27D7-4967-8789-1AD50E967832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3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6"/>
          <p:cNvSpPr>
            <a:spLocks noChangeArrowheads="1"/>
          </p:cNvSpPr>
          <p:nvPr/>
        </p:nvSpPr>
        <p:spPr bwMode="gray">
          <a:xfrm rot="10800000">
            <a:off x="3175" y="0"/>
            <a:ext cx="9144000" cy="15827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3" name="Group 420"/>
          <p:cNvGrpSpPr>
            <a:grpSpLocks/>
          </p:cNvGrpSpPr>
          <p:nvPr/>
        </p:nvGrpSpPr>
        <p:grpSpPr bwMode="auto">
          <a:xfrm>
            <a:off x="8262938" y="-15875"/>
            <a:ext cx="862012" cy="827088"/>
            <a:chOff x="5232" y="-10"/>
            <a:chExt cx="543" cy="521"/>
          </a:xfrm>
        </p:grpSpPr>
        <p:sp>
          <p:nvSpPr>
            <p:cNvPr id="4" name="Freeform 421"/>
            <p:cNvSpPr>
              <a:spLocks noChangeAspect="1"/>
            </p:cNvSpPr>
            <p:nvPr/>
          </p:nvSpPr>
          <p:spPr bwMode="gray">
            <a:xfrm rot="-2700000">
              <a:off x="5671" y="4"/>
              <a:ext cx="74" cy="74"/>
            </a:xfrm>
            <a:custGeom>
              <a:avLst/>
              <a:gdLst>
                <a:gd name="T0" fmla="*/ 849 w 65"/>
                <a:gd name="T1" fmla="*/ 2 h 65"/>
                <a:gd name="T2" fmla="*/ 1426 w 65"/>
                <a:gd name="T3" fmla="*/ 813 h 65"/>
                <a:gd name="T4" fmla="*/ 658 w 65"/>
                <a:gd name="T5" fmla="*/ 1426 h 65"/>
                <a:gd name="T6" fmla="*/ 2 w 65"/>
                <a:gd name="T7" fmla="*/ 627 h 65"/>
                <a:gd name="T8" fmla="*/ 849 w 65"/>
                <a:gd name="T9" fmla="*/ 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5">
                  <a:moveTo>
                    <a:pt x="37" y="2"/>
                  </a:moveTo>
                  <a:cubicBezTo>
                    <a:pt x="54" y="4"/>
                    <a:pt x="65" y="20"/>
                    <a:pt x="63" y="36"/>
                  </a:cubicBezTo>
                  <a:cubicBezTo>
                    <a:pt x="61" y="53"/>
                    <a:pt x="46" y="65"/>
                    <a:pt x="29" y="63"/>
                  </a:cubicBezTo>
                  <a:cubicBezTo>
                    <a:pt x="12" y="61"/>
                    <a:pt x="0" y="45"/>
                    <a:pt x="2" y="28"/>
                  </a:cubicBezTo>
                  <a:cubicBezTo>
                    <a:pt x="5" y="12"/>
                    <a:pt x="20" y="0"/>
                    <a:pt x="3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5" name="Freeform 422"/>
            <p:cNvSpPr>
              <a:spLocks noChangeAspect="1"/>
            </p:cNvSpPr>
            <p:nvPr/>
          </p:nvSpPr>
          <p:spPr bwMode="gray">
            <a:xfrm rot="-2700000">
              <a:off x="5608" y="64"/>
              <a:ext cx="62" cy="62"/>
            </a:xfrm>
            <a:custGeom>
              <a:avLst/>
              <a:gdLst>
                <a:gd name="T0" fmla="*/ 715 w 54"/>
                <a:gd name="T1" fmla="*/ 1458 h 54"/>
                <a:gd name="T2" fmla="*/ 1 w 54"/>
                <a:gd name="T3" fmla="*/ 715 h 54"/>
                <a:gd name="T4" fmla="*/ 753 w 54"/>
                <a:gd name="T5" fmla="*/ 1 h 54"/>
                <a:gd name="T6" fmla="*/ 1458 w 54"/>
                <a:gd name="T7" fmla="*/ 753 h 54"/>
                <a:gd name="T8" fmla="*/ 715 w 54"/>
                <a:gd name="T9" fmla="*/ 145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4">
                  <a:moveTo>
                    <a:pt x="26" y="53"/>
                  </a:moveTo>
                  <a:cubicBezTo>
                    <a:pt x="11" y="53"/>
                    <a:pt x="0" y="41"/>
                    <a:pt x="1" y="26"/>
                  </a:cubicBezTo>
                  <a:cubicBezTo>
                    <a:pt x="1" y="12"/>
                    <a:pt x="13" y="0"/>
                    <a:pt x="28" y="1"/>
                  </a:cubicBezTo>
                  <a:cubicBezTo>
                    <a:pt x="43" y="2"/>
                    <a:pt x="54" y="14"/>
                    <a:pt x="53" y="28"/>
                  </a:cubicBezTo>
                  <a:cubicBezTo>
                    <a:pt x="52" y="43"/>
                    <a:pt x="40" y="54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6" name="Freeform 423"/>
            <p:cNvSpPr>
              <a:spLocks noChangeAspect="1"/>
            </p:cNvSpPr>
            <p:nvPr/>
          </p:nvSpPr>
          <p:spPr bwMode="gray">
            <a:xfrm rot="-2700000">
              <a:off x="5556" y="-10"/>
              <a:ext cx="68" cy="69"/>
            </a:xfrm>
            <a:custGeom>
              <a:avLst/>
              <a:gdLst>
                <a:gd name="T0" fmla="*/ 655 w 59"/>
                <a:gd name="T1" fmla="*/ 1558 h 60"/>
                <a:gd name="T2" fmla="*/ 158 w 59"/>
                <a:gd name="T3" fmla="*/ 607 h 60"/>
                <a:gd name="T4" fmla="*/ 1157 w 59"/>
                <a:gd name="T5" fmla="*/ 150 h 60"/>
                <a:gd name="T6" fmla="*/ 1617 w 59"/>
                <a:gd name="T7" fmla="*/ 1137 h 60"/>
                <a:gd name="T8" fmla="*/ 655 w 59"/>
                <a:gd name="T9" fmla="*/ 155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1" y="55"/>
                  </a:moveTo>
                  <a:cubicBezTo>
                    <a:pt x="7" y="50"/>
                    <a:pt x="0" y="35"/>
                    <a:pt x="5" y="21"/>
                  </a:cubicBezTo>
                  <a:cubicBezTo>
                    <a:pt x="10" y="8"/>
                    <a:pt x="25" y="0"/>
                    <a:pt x="38" y="5"/>
                  </a:cubicBezTo>
                  <a:cubicBezTo>
                    <a:pt x="52" y="10"/>
                    <a:pt x="59" y="25"/>
                    <a:pt x="54" y="39"/>
                  </a:cubicBezTo>
                  <a:cubicBezTo>
                    <a:pt x="50" y="52"/>
                    <a:pt x="35" y="60"/>
                    <a:pt x="21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7" name="Freeform 424"/>
            <p:cNvSpPr>
              <a:spLocks noChangeAspect="1"/>
            </p:cNvSpPr>
            <p:nvPr/>
          </p:nvSpPr>
          <p:spPr bwMode="gray">
            <a:xfrm rot="-2700000">
              <a:off x="5610" y="63"/>
              <a:ext cx="61" cy="61"/>
            </a:xfrm>
            <a:custGeom>
              <a:avLst/>
              <a:gdLst>
                <a:gd name="T0" fmla="*/ 767 w 53"/>
                <a:gd name="T1" fmla="*/ 1548 h 53"/>
                <a:gd name="T2" fmla="*/ 0 w 53"/>
                <a:gd name="T3" fmla="*/ 767 h 53"/>
                <a:gd name="T4" fmla="*/ 776 w 53"/>
                <a:gd name="T5" fmla="*/ 0 h 53"/>
                <a:gd name="T6" fmla="*/ 1548 w 53"/>
                <a:gd name="T7" fmla="*/ 815 h 53"/>
                <a:gd name="T8" fmla="*/ 767 w 53"/>
                <a:gd name="T9" fmla="*/ 154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1" y="11"/>
                    <a:pt x="13" y="0"/>
                    <a:pt x="27" y="0"/>
                  </a:cubicBezTo>
                  <a:cubicBezTo>
                    <a:pt x="42" y="1"/>
                    <a:pt x="53" y="13"/>
                    <a:pt x="53" y="28"/>
                  </a:cubicBezTo>
                  <a:cubicBezTo>
                    <a:pt x="52" y="42"/>
                    <a:pt x="40" y="53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8" name="Freeform 425"/>
            <p:cNvSpPr>
              <a:spLocks noChangeAspect="1"/>
            </p:cNvSpPr>
            <p:nvPr/>
          </p:nvSpPr>
          <p:spPr bwMode="gray">
            <a:xfrm rot="-2700000">
              <a:off x="5681" y="118"/>
              <a:ext cx="67" cy="68"/>
            </a:xfrm>
            <a:custGeom>
              <a:avLst/>
              <a:gdLst>
                <a:gd name="T0" fmla="*/ 1179 w 58"/>
                <a:gd name="T1" fmla="*/ 1663 h 59"/>
                <a:gd name="T2" fmla="*/ 137 w 58"/>
                <a:gd name="T3" fmla="*/ 1156 h 59"/>
                <a:gd name="T4" fmla="*/ 688 w 58"/>
                <a:gd name="T5" fmla="*/ 158 h 59"/>
                <a:gd name="T6" fmla="*/ 1722 w 58"/>
                <a:gd name="T7" fmla="*/ 656 h 59"/>
                <a:gd name="T8" fmla="*/ 1179 w 58"/>
                <a:gd name="T9" fmla="*/ 166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9">
                  <a:moveTo>
                    <a:pt x="36" y="55"/>
                  </a:moveTo>
                  <a:cubicBezTo>
                    <a:pt x="22" y="59"/>
                    <a:pt x="8" y="51"/>
                    <a:pt x="4" y="37"/>
                  </a:cubicBezTo>
                  <a:cubicBezTo>
                    <a:pt x="0" y="23"/>
                    <a:pt x="8" y="9"/>
                    <a:pt x="22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8" y="36"/>
                    <a:pt x="50" y="51"/>
                    <a:pt x="3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9" name="Freeform 426"/>
            <p:cNvSpPr>
              <a:spLocks noChangeAspect="1"/>
            </p:cNvSpPr>
            <p:nvPr/>
          </p:nvSpPr>
          <p:spPr bwMode="gray">
            <a:xfrm rot="-2700000">
              <a:off x="5565" y="130"/>
              <a:ext cx="53" cy="53"/>
            </a:xfrm>
            <a:custGeom>
              <a:avLst/>
              <a:gdLst>
                <a:gd name="T0" fmla="*/ 680 w 46"/>
                <a:gd name="T1" fmla="*/ 0 h 46"/>
                <a:gd name="T2" fmla="*/ 1370 w 46"/>
                <a:gd name="T3" fmla="*/ 680 h 46"/>
                <a:gd name="T4" fmla="*/ 751 w 46"/>
                <a:gd name="T5" fmla="*/ 1370 h 46"/>
                <a:gd name="T6" fmla="*/ 1 w 46"/>
                <a:gd name="T7" fmla="*/ 680 h 46"/>
                <a:gd name="T8" fmla="*/ 680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36" y="0"/>
                    <a:pt x="46" y="10"/>
                    <a:pt x="46" y="23"/>
                  </a:cubicBezTo>
                  <a:cubicBezTo>
                    <a:pt x="46" y="35"/>
                    <a:pt x="36" y="46"/>
                    <a:pt x="24" y="46"/>
                  </a:cubicBezTo>
                  <a:cubicBezTo>
                    <a:pt x="11" y="46"/>
                    <a:pt x="1" y="36"/>
                    <a:pt x="1" y="23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0" name="Freeform 427"/>
            <p:cNvSpPr>
              <a:spLocks noChangeAspect="1"/>
            </p:cNvSpPr>
            <p:nvPr/>
          </p:nvSpPr>
          <p:spPr bwMode="gray">
            <a:xfrm rot="-2700000">
              <a:off x="5516" y="72"/>
              <a:ext cx="58" cy="58"/>
            </a:xfrm>
            <a:custGeom>
              <a:avLst/>
              <a:gdLst>
                <a:gd name="T0" fmla="*/ 1085 w 50"/>
                <a:gd name="T1" fmla="*/ 2 h 50"/>
                <a:gd name="T2" fmla="*/ 1694 w 50"/>
                <a:gd name="T3" fmla="*/ 1001 h 50"/>
                <a:gd name="T4" fmla="*/ 713 w 50"/>
                <a:gd name="T5" fmla="*/ 1684 h 50"/>
                <a:gd name="T6" fmla="*/ 3 w 50"/>
                <a:gd name="T7" fmla="*/ 710 h 50"/>
                <a:gd name="T8" fmla="*/ 1085 w 50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30" y="2"/>
                  </a:moveTo>
                  <a:cubicBezTo>
                    <a:pt x="42" y="5"/>
                    <a:pt x="50" y="17"/>
                    <a:pt x="48" y="29"/>
                  </a:cubicBezTo>
                  <a:cubicBezTo>
                    <a:pt x="45" y="42"/>
                    <a:pt x="33" y="50"/>
                    <a:pt x="21" y="47"/>
                  </a:cubicBezTo>
                  <a:cubicBezTo>
                    <a:pt x="9" y="45"/>
                    <a:pt x="0" y="33"/>
                    <a:pt x="3" y="20"/>
                  </a:cubicBezTo>
                  <a:cubicBezTo>
                    <a:pt x="5" y="8"/>
                    <a:pt x="17" y="0"/>
                    <a:pt x="3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1" name="Freeform 428"/>
            <p:cNvSpPr>
              <a:spLocks noChangeAspect="1"/>
            </p:cNvSpPr>
            <p:nvPr/>
          </p:nvSpPr>
          <p:spPr bwMode="gray">
            <a:xfrm rot="-2700000">
              <a:off x="5482" y="10"/>
              <a:ext cx="59" cy="60"/>
            </a:xfrm>
            <a:custGeom>
              <a:avLst/>
              <a:gdLst>
                <a:gd name="T0" fmla="*/ 735 w 52"/>
                <a:gd name="T1" fmla="*/ 158 h 52"/>
                <a:gd name="T2" fmla="*/ 987 w 52"/>
                <a:gd name="T3" fmla="*/ 1058 h 52"/>
                <a:gd name="T4" fmla="*/ 382 w 52"/>
                <a:gd name="T5" fmla="*/ 1465 h 52"/>
                <a:gd name="T6" fmla="*/ 108 w 52"/>
                <a:gd name="T7" fmla="*/ 571 h 52"/>
                <a:gd name="T8" fmla="*/ 735 w 52"/>
                <a:gd name="T9" fmla="*/ 15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35" y="5"/>
                  </a:moveTo>
                  <a:cubicBezTo>
                    <a:pt x="46" y="10"/>
                    <a:pt x="52" y="23"/>
                    <a:pt x="48" y="35"/>
                  </a:cubicBezTo>
                  <a:cubicBezTo>
                    <a:pt x="43" y="46"/>
                    <a:pt x="30" y="52"/>
                    <a:pt x="18" y="48"/>
                  </a:cubicBezTo>
                  <a:cubicBezTo>
                    <a:pt x="6" y="43"/>
                    <a:pt x="0" y="30"/>
                    <a:pt x="5" y="18"/>
                  </a:cubicBezTo>
                  <a:cubicBezTo>
                    <a:pt x="10" y="6"/>
                    <a:pt x="23" y="0"/>
                    <a:pt x="3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2" name="Freeform 429"/>
            <p:cNvSpPr>
              <a:spLocks noChangeAspect="1"/>
            </p:cNvSpPr>
            <p:nvPr/>
          </p:nvSpPr>
          <p:spPr bwMode="gray">
            <a:xfrm rot="-2700000">
              <a:off x="5687" y="208"/>
              <a:ext cx="60" cy="60"/>
            </a:xfrm>
            <a:custGeom>
              <a:avLst/>
              <a:gdLst>
                <a:gd name="T0" fmla="*/ 538 w 52"/>
                <a:gd name="T1" fmla="*/ 158 h 52"/>
                <a:gd name="T2" fmla="*/ 1456 w 52"/>
                <a:gd name="T3" fmla="*/ 538 h 52"/>
                <a:gd name="T4" fmla="*/ 1058 w 52"/>
                <a:gd name="T5" fmla="*/ 1456 h 52"/>
                <a:gd name="T6" fmla="*/ 158 w 52"/>
                <a:gd name="T7" fmla="*/ 1058 h 52"/>
                <a:gd name="T8" fmla="*/ 538 w 52"/>
                <a:gd name="T9" fmla="*/ 15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17" y="5"/>
                  </a:moveTo>
                  <a:cubicBezTo>
                    <a:pt x="29" y="0"/>
                    <a:pt x="42" y="5"/>
                    <a:pt x="47" y="17"/>
                  </a:cubicBezTo>
                  <a:cubicBezTo>
                    <a:pt x="52" y="28"/>
                    <a:pt x="47" y="42"/>
                    <a:pt x="35" y="47"/>
                  </a:cubicBezTo>
                  <a:cubicBezTo>
                    <a:pt x="24" y="52"/>
                    <a:pt x="10" y="47"/>
                    <a:pt x="5" y="35"/>
                  </a:cubicBezTo>
                  <a:cubicBezTo>
                    <a:pt x="0" y="23"/>
                    <a:pt x="5" y="10"/>
                    <a:pt x="1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3" name="Freeform 430"/>
            <p:cNvSpPr>
              <a:spLocks noChangeAspect="1"/>
            </p:cNvSpPr>
            <p:nvPr/>
          </p:nvSpPr>
          <p:spPr bwMode="gray">
            <a:xfrm rot="-2700000">
              <a:off x="5623" y="174"/>
              <a:ext cx="58" cy="58"/>
            </a:xfrm>
            <a:custGeom>
              <a:avLst/>
              <a:gdLst>
                <a:gd name="T0" fmla="*/ 710 w 50"/>
                <a:gd name="T1" fmla="*/ 3 h 51"/>
                <a:gd name="T2" fmla="*/ 1684 w 50"/>
                <a:gd name="T3" fmla="*/ 447 h 51"/>
                <a:gd name="T4" fmla="*/ 1085 w 50"/>
                <a:gd name="T5" fmla="*/ 1085 h 51"/>
                <a:gd name="T6" fmla="*/ 3 w 50"/>
                <a:gd name="T7" fmla="*/ 663 h 51"/>
                <a:gd name="T8" fmla="*/ 710 w 50"/>
                <a:gd name="T9" fmla="*/ 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1">
                  <a:moveTo>
                    <a:pt x="20" y="3"/>
                  </a:moveTo>
                  <a:cubicBezTo>
                    <a:pt x="32" y="0"/>
                    <a:pt x="44" y="8"/>
                    <a:pt x="47" y="20"/>
                  </a:cubicBezTo>
                  <a:cubicBezTo>
                    <a:pt x="50" y="33"/>
                    <a:pt x="43" y="45"/>
                    <a:pt x="30" y="48"/>
                  </a:cubicBezTo>
                  <a:cubicBezTo>
                    <a:pt x="18" y="51"/>
                    <a:pt x="6" y="43"/>
                    <a:pt x="3" y="31"/>
                  </a:cubicBezTo>
                  <a:cubicBezTo>
                    <a:pt x="0" y="19"/>
                    <a:pt x="7" y="6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4" name="Freeform 431"/>
            <p:cNvSpPr>
              <a:spLocks noChangeAspect="1"/>
            </p:cNvSpPr>
            <p:nvPr/>
          </p:nvSpPr>
          <p:spPr bwMode="gray">
            <a:xfrm rot="-2700000">
              <a:off x="5705" y="288"/>
              <a:ext cx="51" cy="50"/>
            </a:xfrm>
            <a:custGeom>
              <a:avLst/>
              <a:gdLst>
                <a:gd name="T0" fmla="*/ 515 w 44"/>
                <a:gd name="T1" fmla="*/ 100 h 44"/>
                <a:gd name="T2" fmla="*/ 1358 w 44"/>
                <a:gd name="T3" fmla="*/ 302 h 44"/>
                <a:gd name="T4" fmla="*/ 1078 w 44"/>
                <a:gd name="T5" fmla="*/ 849 h 44"/>
                <a:gd name="T6" fmla="*/ 158 w 44"/>
                <a:gd name="T7" fmla="*/ 650 h 44"/>
                <a:gd name="T8" fmla="*/ 515 w 44"/>
                <a:gd name="T9" fmla="*/ 10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14" y="4"/>
                  </a:moveTo>
                  <a:cubicBezTo>
                    <a:pt x="24" y="0"/>
                    <a:pt x="36" y="4"/>
                    <a:pt x="40" y="14"/>
                  </a:cubicBezTo>
                  <a:cubicBezTo>
                    <a:pt x="44" y="24"/>
                    <a:pt x="39" y="36"/>
                    <a:pt x="30" y="40"/>
                  </a:cubicBezTo>
                  <a:cubicBezTo>
                    <a:pt x="20" y="44"/>
                    <a:pt x="8" y="40"/>
                    <a:pt x="4" y="30"/>
                  </a:cubicBezTo>
                  <a:cubicBezTo>
                    <a:pt x="0" y="20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5" name="Freeform 432"/>
            <p:cNvSpPr>
              <a:spLocks noChangeAspect="1"/>
            </p:cNvSpPr>
            <p:nvPr/>
          </p:nvSpPr>
          <p:spPr bwMode="gray">
            <a:xfrm rot="-2700000">
              <a:off x="5637" y="262"/>
              <a:ext cx="50" cy="50"/>
            </a:xfrm>
            <a:custGeom>
              <a:avLst/>
              <a:gdLst>
                <a:gd name="T0" fmla="*/ 640 w 43"/>
                <a:gd name="T1" fmla="*/ 2 h 43"/>
                <a:gd name="T2" fmla="*/ 1515 w 43"/>
                <a:gd name="T3" fmla="*/ 640 h 43"/>
                <a:gd name="T4" fmla="*/ 977 w 43"/>
                <a:gd name="T5" fmla="*/ 1515 h 43"/>
                <a:gd name="T6" fmla="*/ 2 w 43"/>
                <a:gd name="T7" fmla="*/ 977 h 43"/>
                <a:gd name="T8" fmla="*/ 64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17" y="2"/>
                  </a:moveTo>
                  <a:cubicBezTo>
                    <a:pt x="28" y="0"/>
                    <a:pt x="38" y="6"/>
                    <a:pt x="40" y="17"/>
                  </a:cubicBezTo>
                  <a:cubicBezTo>
                    <a:pt x="43" y="27"/>
                    <a:pt x="36" y="38"/>
                    <a:pt x="26" y="40"/>
                  </a:cubicBezTo>
                  <a:cubicBezTo>
                    <a:pt x="15" y="43"/>
                    <a:pt x="5" y="36"/>
                    <a:pt x="2" y="26"/>
                  </a:cubicBezTo>
                  <a:cubicBezTo>
                    <a:pt x="0" y="15"/>
                    <a:pt x="7" y="5"/>
                    <a:pt x="1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6" name="Freeform 433"/>
            <p:cNvSpPr>
              <a:spLocks noChangeAspect="1"/>
            </p:cNvSpPr>
            <p:nvPr/>
          </p:nvSpPr>
          <p:spPr bwMode="gray">
            <a:xfrm rot="-2700000">
              <a:off x="5558" y="212"/>
              <a:ext cx="46" cy="47"/>
            </a:xfrm>
            <a:custGeom>
              <a:avLst/>
              <a:gdLst>
                <a:gd name="T0" fmla="*/ 569 w 40"/>
                <a:gd name="T1" fmla="*/ 0 h 40"/>
                <a:gd name="T2" fmla="*/ 1137 w 40"/>
                <a:gd name="T3" fmla="*/ 976 h 40"/>
                <a:gd name="T4" fmla="*/ 569 w 40"/>
                <a:gd name="T5" fmla="*/ 1861 h 40"/>
                <a:gd name="T6" fmla="*/ 0 w 40"/>
                <a:gd name="T7" fmla="*/ 976 h 40"/>
                <a:gd name="T8" fmla="*/ 569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30" y="0"/>
                    <a:pt x="39" y="9"/>
                    <a:pt x="39" y="20"/>
                  </a:cubicBezTo>
                  <a:cubicBezTo>
                    <a:pt x="40" y="31"/>
                    <a:pt x="31" y="39"/>
                    <a:pt x="20" y="39"/>
                  </a:cubicBezTo>
                  <a:cubicBezTo>
                    <a:pt x="9" y="40"/>
                    <a:pt x="1" y="31"/>
                    <a:pt x="0" y="20"/>
                  </a:cubicBezTo>
                  <a:cubicBezTo>
                    <a:pt x="0" y="9"/>
                    <a:pt x="9" y="1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7" name="Freeform 434"/>
            <p:cNvSpPr>
              <a:spLocks noChangeAspect="1"/>
            </p:cNvSpPr>
            <p:nvPr/>
          </p:nvSpPr>
          <p:spPr bwMode="gray">
            <a:xfrm rot="-2700000">
              <a:off x="5493" y="148"/>
              <a:ext cx="48" cy="49"/>
            </a:xfrm>
            <a:custGeom>
              <a:avLst/>
              <a:gdLst>
                <a:gd name="T0" fmla="*/ 619 w 42"/>
                <a:gd name="T1" fmla="*/ 2 h 42"/>
                <a:gd name="T2" fmla="*/ 1002 w 42"/>
                <a:gd name="T3" fmla="*/ 1037 h 42"/>
                <a:gd name="T4" fmla="*/ 415 w 42"/>
                <a:gd name="T5" fmla="*/ 1647 h 42"/>
                <a:gd name="T6" fmla="*/ 2 w 42"/>
                <a:gd name="T7" fmla="*/ 683 h 42"/>
                <a:gd name="T8" fmla="*/ 619 w 42"/>
                <a:gd name="T9" fmla="*/ 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5" y="2"/>
                  </a:moveTo>
                  <a:cubicBezTo>
                    <a:pt x="35" y="4"/>
                    <a:pt x="42" y="14"/>
                    <a:pt x="40" y="25"/>
                  </a:cubicBezTo>
                  <a:cubicBezTo>
                    <a:pt x="38" y="35"/>
                    <a:pt x="28" y="42"/>
                    <a:pt x="17" y="40"/>
                  </a:cubicBezTo>
                  <a:cubicBezTo>
                    <a:pt x="6" y="38"/>
                    <a:pt x="0" y="28"/>
                    <a:pt x="2" y="17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8" name="Freeform 435"/>
            <p:cNvSpPr>
              <a:spLocks noChangeAspect="1"/>
            </p:cNvSpPr>
            <p:nvPr/>
          </p:nvSpPr>
          <p:spPr bwMode="gray">
            <a:xfrm rot="-2700000">
              <a:off x="5443" y="77"/>
              <a:ext cx="50" cy="50"/>
            </a:xfrm>
            <a:custGeom>
              <a:avLst/>
              <a:gdLst>
                <a:gd name="T0" fmla="*/ 650 w 44"/>
                <a:gd name="T1" fmla="*/ 100 h 44"/>
                <a:gd name="T2" fmla="*/ 849 w 44"/>
                <a:gd name="T3" fmla="*/ 648 h 44"/>
                <a:gd name="T4" fmla="*/ 319 w 44"/>
                <a:gd name="T5" fmla="*/ 849 h 44"/>
                <a:gd name="T6" fmla="*/ 100 w 44"/>
                <a:gd name="T7" fmla="*/ 302 h 44"/>
                <a:gd name="T8" fmla="*/ 650 w 44"/>
                <a:gd name="T9" fmla="*/ 10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30" y="4"/>
                  </a:moveTo>
                  <a:cubicBezTo>
                    <a:pt x="40" y="8"/>
                    <a:pt x="44" y="19"/>
                    <a:pt x="40" y="29"/>
                  </a:cubicBezTo>
                  <a:cubicBezTo>
                    <a:pt x="36" y="39"/>
                    <a:pt x="25" y="44"/>
                    <a:pt x="15" y="40"/>
                  </a:cubicBezTo>
                  <a:cubicBezTo>
                    <a:pt x="5" y="36"/>
                    <a:pt x="0" y="24"/>
                    <a:pt x="4" y="14"/>
                  </a:cubicBezTo>
                  <a:cubicBezTo>
                    <a:pt x="8" y="4"/>
                    <a:pt x="20" y="0"/>
                    <a:pt x="3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19" name="Freeform 436"/>
            <p:cNvSpPr>
              <a:spLocks noChangeAspect="1"/>
            </p:cNvSpPr>
            <p:nvPr/>
          </p:nvSpPr>
          <p:spPr bwMode="gray">
            <a:xfrm rot="-2700000">
              <a:off x="5408" y="-5"/>
              <a:ext cx="51" cy="50"/>
            </a:xfrm>
            <a:custGeom>
              <a:avLst/>
              <a:gdLst>
                <a:gd name="T0" fmla="*/ 652 w 45"/>
                <a:gd name="T1" fmla="*/ 130 h 44"/>
                <a:gd name="T2" fmla="*/ 796 w 45"/>
                <a:gd name="T3" fmla="*/ 736 h 44"/>
                <a:gd name="T4" fmla="*/ 211 w 45"/>
                <a:gd name="T5" fmla="*/ 836 h 44"/>
                <a:gd name="T6" fmla="*/ 113 w 45"/>
                <a:gd name="T7" fmla="*/ 247 h 44"/>
                <a:gd name="T8" fmla="*/ 652 w 45"/>
                <a:gd name="T9" fmla="*/ 13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4">
                  <a:moveTo>
                    <a:pt x="33" y="6"/>
                  </a:moveTo>
                  <a:cubicBezTo>
                    <a:pt x="42" y="12"/>
                    <a:pt x="45" y="24"/>
                    <a:pt x="39" y="33"/>
                  </a:cubicBezTo>
                  <a:cubicBezTo>
                    <a:pt x="32" y="42"/>
                    <a:pt x="20" y="44"/>
                    <a:pt x="11" y="38"/>
                  </a:cubicBezTo>
                  <a:cubicBezTo>
                    <a:pt x="3" y="32"/>
                    <a:pt x="0" y="20"/>
                    <a:pt x="6" y="11"/>
                  </a:cubicBezTo>
                  <a:cubicBezTo>
                    <a:pt x="12" y="2"/>
                    <a:pt x="25" y="0"/>
                    <a:pt x="3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0" name="Freeform 437"/>
            <p:cNvSpPr>
              <a:spLocks noChangeAspect="1"/>
            </p:cNvSpPr>
            <p:nvPr/>
          </p:nvSpPr>
          <p:spPr bwMode="gray">
            <a:xfrm rot="-2700000">
              <a:off x="5726" y="362"/>
              <a:ext cx="49" cy="48"/>
            </a:xfrm>
            <a:custGeom>
              <a:avLst/>
              <a:gdLst>
                <a:gd name="T0" fmla="*/ 480 w 42"/>
                <a:gd name="T1" fmla="*/ 143 h 42"/>
                <a:gd name="T2" fmla="*/ 1464 w 42"/>
                <a:gd name="T3" fmla="*/ 278 h 42"/>
                <a:gd name="T4" fmla="*/ 1255 w 42"/>
                <a:gd name="T5" fmla="*/ 905 h 42"/>
                <a:gd name="T6" fmla="*/ 222 w 42"/>
                <a:gd name="T7" fmla="*/ 767 h 42"/>
                <a:gd name="T8" fmla="*/ 480 w 42"/>
                <a:gd name="T9" fmla="*/ 14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1" y="6"/>
                  </a:moveTo>
                  <a:cubicBezTo>
                    <a:pt x="19" y="0"/>
                    <a:pt x="31" y="2"/>
                    <a:pt x="36" y="11"/>
                  </a:cubicBezTo>
                  <a:cubicBezTo>
                    <a:pt x="42" y="20"/>
                    <a:pt x="40" y="31"/>
                    <a:pt x="31" y="37"/>
                  </a:cubicBezTo>
                  <a:cubicBezTo>
                    <a:pt x="22" y="42"/>
                    <a:pt x="11" y="40"/>
                    <a:pt x="5" y="31"/>
                  </a:cubicBezTo>
                  <a:cubicBezTo>
                    <a:pt x="0" y="23"/>
                    <a:pt x="2" y="11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1" name="Freeform 438"/>
            <p:cNvSpPr>
              <a:spLocks noChangeAspect="1"/>
            </p:cNvSpPr>
            <p:nvPr/>
          </p:nvSpPr>
          <p:spPr bwMode="gray">
            <a:xfrm rot="-2700000">
              <a:off x="5646" y="339"/>
              <a:ext cx="49" cy="48"/>
            </a:xfrm>
            <a:custGeom>
              <a:avLst/>
              <a:gdLst>
                <a:gd name="T0" fmla="*/ 569 w 42"/>
                <a:gd name="T1" fmla="*/ 109 h 42"/>
                <a:gd name="T2" fmla="*/ 1559 w 42"/>
                <a:gd name="T3" fmla="*/ 345 h 42"/>
                <a:gd name="T4" fmla="*/ 1210 w 42"/>
                <a:gd name="T5" fmla="*/ 923 h 42"/>
                <a:gd name="T6" fmla="*/ 190 w 42"/>
                <a:gd name="T7" fmla="*/ 707 h 42"/>
                <a:gd name="T8" fmla="*/ 569 w 42"/>
                <a:gd name="T9" fmla="*/ 10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4" y="4"/>
                  </a:moveTo>
                  <a:cubicBezTo>
                    <a:pt x="23" y="0"/>
                    <a:pt x="34" y="4"/>
                    <a:pt x="38" y="14"/>
                  </a:cubicBezTo>
                  <a:cubicBezTo>
                    <a:pt x="42" y="23"/>
                    <a:pt x="38" y="34"/>
                    <a:pt x="29" y="38"/>
                  </a:cubicBezTo>
                  <a:cubicBezTo>
                    <a:pt x="19" y="42"/>
                    <a:pt x="8" y="38"/>
                    <a:pt x="4" y="29"/>
                  </a:cubicBezTo>
                  <a:cubicBezTo>
                    <a:pt x="0" y="19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2" name="Freeform 439"/>
            <p:cNvSpPr>
              <a:spLocks noChangeAspect="1"/>
            </p:cNvSpPr>
            <p:nvPr/>
          </p:nvSpPr>
          <p:spPr bwMode="gray">
            <a:xfrm rot="-2700000">
              <a:off x="5559" y="294"/>
              <a:ext cx="46" cy="47"/>
            </a:xfrm>
            <a:custGeom>
              <a:avLst/>
              <a:gdLst>
                <a:gd name="T0" fmla="*/ 459 w 40"/>
                <a:gd name="T1" fmla="*/ 2 h 41"/>
                <a:gd name="T2" fmla="*/ 1125 w 40"/>
                <a:gd name="T3" fmla="*/ 429 h 41"/>
                <a:gd name="T4" fmla="*/ 698 w 40"/>
                <a:gd name="T5" fmla="*/ 1052 h 41"/>
                <a:gd name="T6" fmla="*/ 2 w 40"/>
                <a:gd name="T7" fmla="*/ 647 h 41"/>
                <a:gd name="T8" fmla="*/ 459 w 4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16" y="2"/>
                  </a:moveTo>
                  <a:cubicBezTo>
                    <a:pt x="26" y="0"/>
                    <a:pt x="36" y="6"/>
                    <a:pt x="38" y="16"/>
                  </a:cubicBezTo>
                  <a:cubicBezTo>
                    <a:pt x="40" y="26"/>
                    <a:pt x="34" y="36"/>
                    <a:pt x="24" y="39"/>
                  </a:cubicBezTo>
                  <a:cubicBezTo>
                    <a:pt x="14" y="41"/>
                    <a:pt x="4" y="34"/>
                    <a:pt x="2" y="24"/>
                  </a:cubicBezTo>
                  <a:cubicBezTo>
                    <a:pt x="0" y="14"/>
                    <a:pt x="6" y="5"/>
                    <a:pt x="1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3" name="Freeform 440"/>
            <p:cNvSpPr>
              <a:spLocks noChangeAspect="1"/>
            </p:cNvSpPr>
            <p:nvPr/>
          </p:nvSpPr>
          <p:spPr bwMode="gray">
            <a:xfrm rot="-2700000">
              <a:off x="5479" y="231"/>
              <a:ext cx="42" cy="43"/>
            </a:xfrm>
            <a:custGeom>
              <a:avLst/>
              <a:gdLst>
                <a:gd name="T0" fmla="*/ 385 w 37"/>
                <a:gd name="T1" fmla="*/ 0 h 38"/>
                <a:gd name="T2" fmla="*/ 772 w 37"/>
                <a:gd name="T3" fmla="*/ 377 h 38"/>
                <a:gd name="T4" fmla="*/ 394 w 37"/>
                <a:gd name="T5" fmla="*/ 733 h 38"/>
                <a:gd name="T6" fmla="*/ 0 w 37"/>
                <a:gd name="T7" fmla="*/ 377 h 38"/>
                <a:gd name="T8" fmla="*/ 385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29" y="0"/>
                    <a:pt x="37" y="9"/>
                    <a:pt x="37" y="19"/>
                  </a:cubicBezTo>
                  <a:cubicBezTo>
                    <a:pt x="37" y="29"/>
                    <a:pt x="29" y="37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9"/>
                    <a:pt x="8" y="1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4" name="Freeform 441"/>
            <p:cNvSpPr>
              <a:spLocks noChangeAspect="1"/>
            </p:cNvSpPr>
            <p:nvPr/>
          </p:nvSpPr>
          <p:spPr bwMode="gray">
            <a:xfrm rot="-2700000">
              <a:off x="5411" y="151"/>
              <a:ext cx="46" cy="46"/>
            </a:xfrm>
            <a:custGeom>
              <a:avLst/>
              <a:gdLst>
                <a:gd name="T0" fmla="*/ 654 w 40"/>
                <a:gd name="T1" fmla="*/ 2 h 40"/>
                <a:gd name="T2" fmla="*/ 1125 w 40"/>
                <a:gd name="T3" fmla="*/ 698 h 40"/>
                <a:gd name="T4" fmla="*/ 459 w 40"/>
                <a:gd name="T5" fmla="*/ 1125 h 40"/>
                <a:gd name="T6" fmla="*/ 2 w 40"/>
                <a:gd name="T7" fmla="*/ 459 h 40"/>
                <a:gd name="T8" fmla="*/ 654 w 40"/>
                <a:gd name="T9" fmla="*/ 2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3" y="2"/>
                  </a:moveTo>
                  <a:cubicBezTo>
                    <a:pt x="33" y="4"/>
                    <a:pt x="40" y="14"/>
                    <a:pt x="38" y="24"/>
                  </a:cubicBezTo>
                  <a:cubicBezTo>
                    <a:pt x="36" y="34"/>
                    <a:pt x="26" y="40"/>
                    <a:pt x="16" y="38"/>
                  </a:cubicBezTo>
                  <a:cubicBezTo>
                    <a:pt x="6" y="36"/>
                    <a:pt x="0" y="26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5" name="Freeform 442"/>
            <p:cNvSpPr>
              <a:spLocks noChangeAspect="1"/>
            </p:cNvSpPr>
            <p:nvPr/>
          </p:nvSpPr>
          <p:spPr bwMode="gray">
            <a:xfrm rot="-2700000">
              <a:off x="5364" y="63"/>
              <a:ext cx="48" cy="49"/>
            </a:xfrm>
            <a:custGeom>
              <a:avLst/>
              <a:gdLst>
                <a:gd name="T0" fmla="*/ 693 w 42"/>
                <a:gd name="T1" fmla="*/ 190 h 42"/>
                <a:gd name="T2" fmla="*/ 923 w 42"/>
                <a:gd name="T3" fmla="*/ 1184 h 42"/>
                <a:gd name="T4" fmla="*/ 345 w 42"/>
                <a:gd name="T5" fmla="*/ 1559 h 42"/>
                <a:gd name="T6" fmla="*/ 109 w 42"/>
                <a:gd name="T7" fmla="*/ 569 h 42"/>
                <a:gd name="T8" fmla="*/ 693 w 42"/>
                <a:gd name="T9" fmla="*/ 19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8" y="4"/>
                  </a:moveTo>
                  <a:cubicBezTo>
                    <a:pt x="37" y="8"/>
                    <a:pt x="42" y="19"/>
                    <a:pt x="38" y="28"/>
                  </a:cubicBezTo>
                  <a:cubicBezTo>
                    <a:pt x="34" y="38"/>
                    <a:pt x="23" y="42"/>
                    <a:pt x="14" y="38"/>
                  </a:cubicBezTo>
                  <a:cubicBezTo>
                    <a:pt x="4" y="34"/>
                    <a:pt x="0" y="24"/>
                    <a:pt x="4" y="14"/>
                  </a:cubicBezTo>
                  <a:cubicBezTo>
                    <a:pt x="8" y="5"/>
                    <a:pt x="18" y="0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6" name="Freeform 443"/>
            <p:cNvSpPr>
              <a:spLocks noChangeAspect="1"/>
            </p:cNvSpPr>
            <p:nvPr/>
          </p:nvSpPr>
          <p:spPr bwMode="gray">
            <a:xfrm rot="-2700000">
              <a:off x="5712" y="487"/>
              <a:ext cx="24" cy="24"/>
            </a:xfrm>
            <a:custGeom>
              <a:avLst/>
              <a:gdLst>
                <a:gd name="T0" fmla="*/ 125 w 21"/>
                <a:gd name="T1" fmla="*/ 3 h 21"/>
                <a:gd name="T2" fmla="*/ 474 w 21"/>
                <a:gd name="T3" fmla="*/ 125 h 21"/>
                <a:gd name="T4" fmla="*/ 394 w 21"/>
                <a:gd name="T5" fmla="*/ 474 h 21"/>
                <a:gd name="T6" fmla="*/ 3 w 21"/>
                <a:gd name="T7" fmla="*/ 394 h 21"/>
                <a:gd name="T8" fmla="*/ 125 w 21"/>
                <a:gd name="T9" fmla="*/ 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5" y="3"/>
                  </a:moveTo>
                  <a:cubicBezTo>
                    <a:pt x="10" y="0"/>
                    <a:pt x="16" y="1"/>
                    <a:pt x="19" y="5"/>
                  </a:cubicBezTo>
                  <a:cubicBezTo>
                    <a:pt x="21" y="10"/>
                    <a:pt x="20" y="16"/>
                    <a:pt x="16" y="19"/>
                  </a:cubicBezTo>
                  <a:cubicBezTo>
                    <a:pt x="11" y="21"/>
                    <a:pt x="5" y="20"/>
                    <a:pt x="3" y="16"/>
                  </a:cubicBezTo>
                  <a:cubicBezTo>
                    <a:pt x="0" y="11"/>
                    <a:pt x="1" y="6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7" name="Freeform 444"/>
            <p:cNvSpPr>
              <a:spLocks noChangeAspect="1"/>
            </p:cNvSpPr>
            <p:nvPr/>
          </p:nvSpPr>
          <p:spPr bwMode="gray">
            <a:xfrm rot="-2700000">
              <a:off x="5620" y="458"/>
              <a:ext cx="24" cy="25"/>
            </a:xfrm>
            <a:custGeom>
              <a:avLst/>
              <a:gdLst>
                <a:gd name="T0" fmla="*/ 163 w 21"/>
                <a:gd name="T1" fmla="*/ 3 h 22"/>
                <a:gd name="T2" fmla="*/ 474 w 21"/>
                <a:gd name="T3" fmla="*/ 148 h 22"/>
                <a:gd name="T4" fmla="*/ 345 w 21"/>
                <a:gd name="T5" fmla="*/ 443 h 22"/>
                <a:gd name="T6" fmla="*/ 2 w 21"/>
                <a:gd name="T7" fmla="*/ 319 h 22"/>
                <a:gd name="T8" fmla="*/ 163 w 21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7" y="3"/>
                  </a:moveTo>
                  <a:cubicBezTo>
                    <a:pt x="11" y="0"/>
                    <a:pt x="17" y="3"/>
                    <a:pt x="19" y="7"/>
                  </a:cubicBezTo>
                  <a:cubicBezTo>
                    <a:pt x="21" y="12"/>
                    <a:pt x="19" y="18"/>
                    <a:pt x="14" y="20"/>
                  </a:cubicBezTo>
                  <a:cubicBezTo>
                    <a:pt x="10" y="22"/>
                    <a:pt x="4" y="20"/>
                    <a:pt x="2" y="15"/>
                  </a:cubicBezTo>
                  <a:cubicBezTo>
                    <a:pt x="0" y="10"/>
                    <a:pt x="2" y="5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8" name="Freeform 445"/>
            <p:cNvSpPr>
              <a:spLocks noChangeAspect="1"/>
            </p:cNvSpPr>
            <p:nvPr/>
          </p:nvSpPr>
          <p:spPr bwMode="gray">
            <a:xfrm rot="-2700000">
              <a:off x="5516" y="409"/>
              <a:ext cx="23" cy="24"/>
            </a:xfrm>
            <a:custGeom>
              <a:avLst/>
              <a:gdLst>
                <a:gd name="T0" fmla="*/ 78 w 21"/>
                <a:gd name="T1" fmla="*/ 1 h 21"/>
                <a:gd name="T2" fmla="*/ 177 w 21"/>
                <a:gd name="T3" fmla="*/ 186 h 21"/>
                <a:gd name="T4" fmla="*/ 112 w 21"/>
                <a:gd name="T5" fmla="*/ 487 h 21"/>
                <a:gd name="T6" fmla="*/ 2 w 21"/>
                <a:gd name="T7" fmla="*/ 318 h 21"/>
                <a:gd name="T8" fmla="*/ 78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14" y="0"/>
                    <a:pt x="19" y="3"/>
                    <a:pt x="20" y="8"/>
                  </a:cubicBezTo>
                  <a:cubicBezTo>
                    <a:pt x="21" y="14"/>
                    <a:pt x="18" y="19"/>
                    <a:pt x="13" y="20"/>
                  </a:cubicBezTo>
                  <a:cubicBezTo>
                    <a:pt x="8" y="21"/>
                    <a:pt x="3" y="18"/>
                    <a:pt x="2" y="13"/>
                  </a:cubicBezTo>
                  <a:cubicBezTo>
                    <a:pt x="0" y="8"/>
                    <a:pt x="3" y="3"/>
                    <a:pt x="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29" name="Freeform 446"/>
            <p:cNvSpPr>
              <a:spLocks noChangeAspect="1"/>
            </p:cNvSpPr>
            <p:nvPr/>
          </p:nvSpPr>
          <p:spPr bwMode="gray">
            <a:xfrm rot="-2700000">
              <a:off x="5409" y="325"/>
              <a:ext cx="23" cy="21"/>
            </a:xfrm>
            <a:custGeom>
              <a:avLst/>
              <a:gdLst>
                <a:gd name="T0" fmla="*/ 302 w 20"/>
                <a:gd name="T1" fmla="*/ 0 h 19"/>
                <a:gd name="T2" fmla="*/ 569 w 20"/>
                <a:gd name="T3" fmla="*/ 93 h 19"/>
                <a:gd name="T4" fmla="*/ 302 w 20"/>
                <a:gd name="T5" fmla="*/ 208 h 19"/>
                <a:gd name="T6" fmla="*/ 1 w 20"/>
                <a:gd name="T7" fmla="*/ 93 h 19"/>
                <a:gd name="T8" fmla="*/ 302 w 2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cubicBezTo>
                    <a:pt x="15" y="0"/>
                    <a:pt x="19" y="4"/>
                    <a:pt x="20" y="9"/>
                  </a:cubicBezTo>
                  <a:cubicBezTo>
                    <a:pt x="20" y="14"/>
                    <a:pt x="15" y="19"/>
                    <a:pt x="10" y="19"/>
                  </a:cubicBezTo>
                  <a:cubicBezTo>
                    <a:pt x="5" y="19"/>
                    <a:pt x="1" y="15"/>
                    <a:pt x="1" y="9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0" name="Freeform 447"/>
            <p:cNvSpPr>
              <a:spLocks noChangeAspect="1"/>
            </p:cNvSpPr>
            <p:nvPr/>
          </p:nvSpPr>
          <p:spPr bwMode="gray">
            <a:xfrm rot="-2700000">
              <a:off x="5335" y="236"/>
              <a:ext cx="23" cy="22"/>
            </a:xfrm>
            <a:custGeom>
              <a:avLst/>
              <a:gdLst>
                <a:gd name="T0" fmla="*/ 347 w 20"/>
                <a:gd name="T1" fmla="*/ 1 h 20"/>
                <a:gd name="T2" fmla="*/ 559 w 20"/>
                <a:gd name="T3" fmla="*/ 119 h 20"/>
                <a:gd name="T4" fmla="*/ 229 w 20"/>
                <a:gd name="T5" fmla="*/ 191 h 20"/>
                <a:gd name="T6" fmla="*/ 1 w 20"/>
                <a:gd name="T7" fmla="*/ 81 h 20"/>
                <a:gd name="T8" fmla="*/ 347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2" y="1"/>
                  </a:moveTo>
                  <a:cubicBezTo>
                    <a:pt x="17" y="1"/>
                    <a:pt x="20" y="6"/>
                    <a:pt x="19" y="12"/>
                  </a:cubicBezTo>
                  <a:cubicBezTo>
                    <a:pt x="19" y="17"/>
                    <a:pt x="14" y="20"/>
                    <a:pt x="8" y="19"/>
                  </a:cubicBezTo>
                  <a:cubicBezTo>
                    <a:pt x="3" y="18"/>
                    <a:pt x="0" y="13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1" name="Freeform 448"/>
            <p:cNvSpPr>
              <a:spLocks noChangeAspect="1"/>
            </p:cNvSpPr>
            <p:nvPr/>
          </p:nvSpPr>
          <p:spPr bwMode="gray">
            <a:xfrm rot="-2700000">
              <a:off x="5270" y="123"/>
              <a:ext cx="26" cy="24"/>
            </a:xfrm>
            <a:custGeom>
              <a:avLst/>
              <a:gdLst>
                <a:gd name="T0" fmla="*/ 819 w 22"/>
                <a:gd name="T1" fmla="*/ 2 h 22"/>
                <a:gd name="T2" fmla="*/ 1105 w 22"/>
                <a:gd name="T3" fmla="*/ 106 h 22"/>
                <a:gd name="T4" fmla="*/ 355 w 22"/>
                <a:gd name="T5" fmla="*/ 161 h 22"/>
                <a:gd name="T6" fmla="*/ 2 w 22"/>
                <a:gd name="T7" fmla="*/ 58 h 22"/>
                <a:gd name="T8" fmla="*/ 819 w 22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5" y="2"/>
                  </a:moveTo>
                  <a:cubicBezTo>
                    <a:pt x="20" y="4"/>
                    <a:pt x="22" y="10"/>
                    <a:pt x="20" y="14"/>
                  </a:cubicBezTo>
                  <a:cubicBezTo>
                    <a:pt x="18" y="19"/>
                    <a:pt x="12" y="22"/>
                    <a:pt x="7" y="20"/>
                  </a:cubicBezTo>
                  <a:cubicBezTo>
                    <a:pt x="3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2" name="Freeform 449"/>
            <p:cNvSpPr>
              <a:spLocks noChangeAspect="1"/>
            </p:cNvSpPr>
            <p:nvPr/>
          </p:nvSpPr>
          <p:spPr bwMode="gray">
            <a:xfrm rot="-2700000">
              <a:off x="5232" y="1"/>
              <a:ext cx="25" cy="25"/>
            </a:xfrm>
            <a:custGeom>
              <a:avLst/>
              <a:gdLst>
                <a:gd name="T0" fmla="*/ 343 w 22"/>
                <a:gd name="T1" fmla="*/ 3 h 22"/>
                <a:gd name="T2" fmla="*/ 413 w 22"/>
                <a:gd name="T3" fmla="*/ 343 h 22"/>
                <a:gd name="T4" fmla="*/ 114 w 22"/>
                <a:gd name="T5" fmla="*/ 413 h 22"/>
                <a:gd name="T6" fmla="*/ 3 w 22"/>
                <a:gd name="T7" fmla="*/ 130 h 22"/>
                <a:gd name="T8" fmla="*/ 343 w 22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6" y="3"/>
                  </a:moveTo>
                  <a:cubicBezTo>
                    <a:pt x="20" y="6"/>
                    <a:pt x="22" y="12"/>
                    <a:pt x="19" y="16"/>
                  </a:cubicBezTo>
                  <a:cubicBezTo>
                    <a:pt x="16" y="21"/>
                    <a:pt x="10" y="22"/>
                    <a:pt x="5" y="19"/>
                  </a:cubicBezTo>
                  <a:cubicBezTo>
                    <a:pt x="1" y="16"/>
                    <a:pt x="0" y="10"/>
                    <a:pt x="3" y="6"/>
                  </a:cubicBezTo>
                  <a:cubicBezTo>
                    <a:pt x="6" y="1"/>
                    <a:pt x="12" y="0"/>
                    <a:pt x="1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3" name="Freeform 450"/>
            <p:cNvSpPr>
              <a:spLocks noChangeAspect="1"/>
            </p:cNvSpPr>
            <p:nvPr/>
          </p:nvSpPr>
          <p:spPr bwMode="gray">
            <a:xfrm rot="-2700000">
              <a:off x="5680" y="416"/>
              <a:ext cx="31" cy="31"/>
            </a:xfrm>
            <a:custGeom>
              <a:avLst/>
              <a:gdLst>
                <a:gd name="T0" fmla="*/ 238 w 27"/>
                <a:gd name="T1" fmla="*/ 3 h 27"/>
                <a:gd name="T2" fmla="*/ 708 w 27"/>
                <a:gd name="T3" fmla="*/ 238 h 27"/>
                <a:gd name="T4" fmla="*/ 497 w 27"/>
                <a:gd name="T5" fmla="*/ 708 h 27"/>
                <a:gd name="T6" fmla="*/ 3 w 27"/>
                <a:gd name="T7" fmla="*/ 497 h 27"/>
                <a:gd name="T8" fmla="*/ 238 w 27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9" y="3"/>
                  </a:move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4" name="Freeform 451"/>
            <p:cNvSpPr>
              <a:spLocks noChangeAspect="1"/>
            </p:cNvSpPr>
            <p:nvPr/>
          </p:nvSpPr>
          <p:spPr bwMode="gray">
            <a:xfrm rot="-2700000">
              <a:off x="5585" y="380"/>
              <a:ext cx="30" cy="30"/>
            </a:xfrm>
            <a:custGeom>
              <a:avLst/>
              <a:gdLst>
                <a:gd name="T0" fmla="*/ 322 w 26"/>
                <a:gd name="T1" fmla="*/ 1 h 26"/>
                <a:gd name="T2" fmla="*/ 762 w 26"/>
                <a:gd name="T3" fmla="*/ 322 h 26"/>
                <a:gd name="T4" fmla="*/ 466 w 26"/>
                <a:gd name="T5" fmla="*/ 760 h 26"/>
                <a:gd name="T6" fmla="*/ 1 w 26"/>
                <a:gd name="T7" fmla="*/ 466 h 26"/>
                <a:gd name="T8" fmla="*/ 322 w 26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0" y="1"/>
                  </a:moveTo>
                  <a:cubicBezTo>
                    <a:pt x="17" y="0"/>
                    <a:pt x="23" y="4"/>
                    <a:pt x="25" y="10"/>
                  </a:cubicBezTo>
                  <a:cubicBezTo>
                    <a:pt x="26" y="17"/>
                    <a:pt x="22" y="23"/>
                    <a:pt x="15" y="24"/>
                  </a:cubicBezTo>
                  <a:cubicBezTo>
                    <a:pt x="9" y="26"/>
                    <a:pt x="3" y="22"/>
                    <a:pt x="1" y="15"/>
                  </a:cubicBezTo>
                  <a:cubicBezTo>
                    <a:pt x="0" y="9"/>
                    <a:pt x="4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5" name="Oval 452"/>
            <p:cNvSpPr>
              <a:spLocks noChangeAspect="1" noChangeArrowheads="1"/>
            </p:cNvSpPr>
            <p:nvPr/>
          </p:nvSpPr>
          <p:spPr bwMode="gray">
            <a:xfrm rot="-2700000">
              <a:off x="5484" y="314"/>
              <a:ext cx="27" cy="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fr-FR" sz="1800" b="0" dirty="0">
                <a:solidFill>
                  <a:srgbClr val="4B413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6" name="Freeform 453"/>
            <p:cNvSpPr>
              <a:spLocks noChangeAspect="1"/>
            </p:cNvSpPr>
            <p:nvPr/>
          </p:nvSpPr>
          <p:spPr bwMode="gray">
            <a:xfrm rot="-2700000">
              <a:off x="5406" y="238"/>
              <a:ext cx="30" cy="29"/>
            </a:xfrm>
            <a:custGeom>
              <a:avLst/>
              <a:gdLst>
                <a:gd name="T0" fmla="*/ 466 w 26"/>
                <a:gd name="T1" fmla="*/ 2 h 26"/>
                <a:gd name="T2" fmla="*/ 762 w 26"/>
                <a:gd name="T3" fmla="*/ 228 h 26"/>
                <a:gd name="T4" fmla="*/ 350 w 26"/>
                <a:gd name="T5" fmla="*/ 352 h 26"/>
                <a:gd name="T6" fmla="*/ 1 w 26"/>
                <a:gd name="T7" fmla="*/ 148 h 26"/>
                <a:gd name="T8" fmla="*/ 466 w 26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5" y="2"/>
                  </a:moveTo>
                  <a:cubicBezTo>
                    <a:pt x="22" y="3"/>
                    <a:pt x="26" y="9"/>
                    <a:pt x="25" y="16"/>
                  </a:cubicBezTo>
                  <a:cubicBezTo>
                    <a:pt x="23" y="22"/>
                    <a:pt x="17" y="26"/>
                    <a:pt x="11" y="25"/>
                  </a:cubicBezTo>
                  <a:cubicBezTo>
                    <a:pt x="4" y="24"/>
                    <a:pt x="0" y="18"/>
                    <a:pt x="1" y="11"/>
                  </a:cubicBezTo>
                  <a:cubicBezTo>
                    <a:pt x="3" y="5"/>
                    <a:pt x="9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7" name="Freeform 454"/>
            <p:cNvSpPr>
              <a:spLocks noChangeAspect="1"/>
            </p:cNvSpPr>
            <p:nvPr/>
          </p:nvSpPr>
          <p:spPr bwMode="gray">
            <a:xfrm rot="-2700000">
              <a:off x="5343" y="144"/>
              <a:ext cx="31" cy="31"/>
            </a:xfrm>
            <a:custGeom>
              <a:avLst/>
              <a:gdLst>
                <a:gd name="T0" fmla="*/ 497 w 27"/>
                <a:gd name="T1" fmla="*/ 2 h 27"/>
                <a:gd name="T2" fmla="*/ 656 w 27"/>
                <a:gd name="T3" fmla="*/ 497 h 27"/>
                <a:gd name="T4" fmla="*/ 238 w 27"/>
                <a:gd name="T5" fmla="*/ 656 h 27"/>
                <a:gd name="T6" fmla="*/ 2 w 27"/>
                <a:gd name="T7" fmla="*/ 238 h 27"/>
                <a:gd name="T8" fmla="*/ 497 w 27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  <p:sp>
          <p:nvSpPr>
            <p:cNvPr id="38" name="Freeform 455"/>
            <p:cNvSpPr>
              <a:spLocks noChangeAspect="1"/>
            </p:cNvSpPr>
            <p:nvPr/>
          </p:nvSpPr>
          <p:spPr bwMode="gray">
            <a:xfrm rot="-2700000">
              <a:off x="5301" y="41"/>
              <a:ext cx="31" cy="30"/>
            </a:xfrm>
            <a:custGeom>
              <a:avLst/>
              <a:gdLst>
                <a:gd name="T0" fmla="*/ 543 w 27"/>
                <a:gd name="T1" fmla="*/ 3 h 27"/>
                <a:gd name="T2" fmla="*/ 623 w 27"/>
                <a:gd name="T3" fmla="*/ 249 h 27"/>
                <a:gd name="T4" fmla="*/ 180 w 27"/>
                <a:gd name="T5" fmla="*/ 288 h 27"/>
                <a:gd name="T6" fmla="*/ 3 w 27"/>
                <a:gd name="T7" fmla="*/ 87 h 27"/>
                <a:gd name="T8" fmla="*/ 543 w 27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20" y="3"/>
                  </a:moveTo>
                  <a:cubicBezTo>
                    <a:pt x="25" y="7"/>
                    <a:pt x="27" y="14"/>
                    <a:pt x="23" y="20"/>
                  </a:cubicBezTo>
                  <a:cubicBezTo>
                    <a:pt x="19" y="25"/>
                    <a:pt x="12" y="27"/>
                    <a:pt x="7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1"/>
                    <a:pt x="14" y="0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GB" sz="1800" dirty="0">
                <a:solidFill>
                  <a:srgbClr val="4B413C"/>
                </a:solidFill>
                <a:latin typeface="Arial" pitchFamily="34" charset="0"/>
              </a:endParaRPr>
            </a:p>
          </p:txBody>
        </p:sp>
      </p:grpSp>
      <p:sp>
        <p:nvSpPr>
          <p:cNvPr id="39" name="Rectangle 461"/>
          <p:cNvSpPr>
            <a:spLocks noChangeArrowheads="1"/>
          </p:cNvSpPr>
          <p:nvPr/>
        </p:nvSpPr>
        <p:spPr bwMode="gray">
          <a:xfrm>
            <a:off x="36513" y="1584325"/>
            <a:ext cx="2286000" cy="90488"/>
          </a:xfrm>
          <a:prstGeom prst="rect">
            <a:avLst/>
          </a:prstGeom>
          <a:solidFill>
            <a:srgbClr val="126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" name="Rectangle 462"/>
          <p:cNvSpPr>
            <a:spLocks noChangeArrowheads="1"/>
          </p:cNvSpPr>
          <p:nvPr/>
        </p:nvSpPr>
        <p:spPr bwMode="gray">
          <a:xfrm>
            <a:off x="2286000" y="1584325"/>
            <a:ext cx="2286000" cy="90488"/>
          </a:xfrm>
          <a:prstGeom prst="rect">
            <a:avLst/>
          </a:prstGeom>
          <a:solidFill>
            <a:srgbClr val="9406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" name="Rectangle 463"/>
          <p:cNvSpPr>
            <a:spLocks noChangeArrowheads="1"/>
          </p:cNvSpPr>
          <p:nvPr/>
        </p:nvSpPr>
        <p:spPr bwMode="gray">
          <a:xfrm>
            <a:off x="4572000" y="1584325"/>
            <a:ext cx="2286000" cy="90488"/>
          </a:xfrm>
          <a:prstGeom prst="rect">
            <a:avLst/>
          </a:prstGeom>
          <a:solidFill>
            <a:srgbClr val="2FD1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2" name="Rectangle 464"/>
          <p:cNvSpPr>
            <a:spLocks noChangeArrowheads="1"/>
          </p:cNvSpPr>
          <p:nvPr/>
        </p:nvSpPr>
        <p:spPr bwMode="ltGray">
          <a:xfrm>
            <a:off x="6821488" y="1584325"/>
            <a:ext cx="2286000" cy="90488"/>
          </a:xfrm>
          <a:prstGeom prst="rect">
            <a:avLst/>
          </a:prstGeom>
          <a:solidFill>
            <a:srgbClr val="FB51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7925"/>
            <a:ext cx="2797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7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50275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BAE8FD78-EE7D-46F7-A56F-C71BFD2E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9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55B6249-53E7-41D6-B589-F01546B32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3C8D6C88-6966-46B5-A474-F4E677090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31AB217-D073-4F24-95BB-867E597B6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64C0686-957A-4A28-9B59-4CDCD4134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4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E2ADC617-4555-4E25-AF6F-9E9C8057A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4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1137EB3D-8347-4C4B-92BE-0BBB95B1A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9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CD0DDBDC-A825-40AE-88D0-60B854F7D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8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32ADDB59-5D4C-447C-9373-6B29FD199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7156-0218-4203-BB46-D95E3523BD93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CAF9-A419-4904-99FF-7E878A656297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4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33363"/>
            <a:ext cx="2136775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863" y="233363"/>
            <a:ext cx="6261100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EBB3EE5-C2DC-4196-A652-51621F62D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33363"/>
            <a:ext cx="7458075" cy="904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8DE4593-3EB4-4B7F-886E-EA054D593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0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A704A82A-7CEB-4F43-9931-BBC304BE0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5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5C36-8B27-4467-BD68-AE2BDE2D0B17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BE0B-3AEB-4C66-A57E-F5FDF27F057B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4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2448-5D24-44A2-B7FE-02CED97B0771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D32E-A5DD-444F-A3FA-F4B30E8A555F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4685"/>
            <a:ext cx="952500" cy="7191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658"/>
            <a:ext cx="2426208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1AAA-16E1-4E04-95E5-F3D975A25D3F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197D-6556-4892-947C-21196F57B7A0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4685"/>
            <a:ext cx="952500" cy="71913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658"/>
            <a:ext cx="2426208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880E-4F00-4236-85CF-5E84C9B929D5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56CE-1409-4BCF-B2C6-E69FB51D08EC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4685"/>
            <a:ext cx="952500" cy="71913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658"/>
            <a:ext cx="2426208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F3B1-52EC-4725-B070-D5749FC57A49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CDAA-E2FA-417F-A32D-41D1F54B500D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4685"/>
            <a:ext cx="952500" cy="71913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658"/>
            <a:ext cx="2426208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2393-0464-4952-9FFA-57D748CD1F7C}" type="datetime1">
              <a:rPr lang="sl-SI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7867-0ACC-41F1-98F4-954217DA1247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:\kozmusd\Documents\MVZT\Horizon 2020\Launching Event\Ozadje obzorje 2020 prazn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A1E6-0D7D-419C-AD45-700A95CC6090}" type="datetime1">
              <a:rPr lang="sl-SI" smtClean="0"/>
              <a:t>29.3.2018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2F1A-2875-441D-8EDA-89A49577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E967D56-CDB7-415C-A948-13FDB60CBFD3}" type="datetime1">
              <a:rPr lang="sl-SI" b="0" smtClean="0">
                <a:solidFill>
                  <a:srgbClr val="999999">
                    <a:tint val="75000"/>
                  </a:srgbClr>
                </a:solidFill>
              </a:rPr>
              <a:t>29.3.2018</a:t>
            </a:fld>
            <a:endParaRPr lang="sl-SI" b="0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sl-SI" b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1C68ED33-8D17-4653-BD50-160CE2103C4D}" type="slidenum">
              <a:rPr lang="sl-SI" b="0">
                <a:solidFill>
                  <a:srgbClr val="999999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sl-SI" b="0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2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9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9563" y="233363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 b="0">
                <a:solidFill>
                  <a:srgbClr val="4B413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DB251F8-B109-4593-9282-1A2D562A2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3" y="1808163"/>
            <a:ext cx="85502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4" name="Rectangle 94"/>
          <p:cNvSpPr>
            <a:spLocks noChangeArrowheads="1"/>
          </p:cNvSpPr>
          <p:nvPr/>
        </p:nvSpPr>
        <p:spPr bwMode="gray">
          <a:xfrm>
            <a:off x="0" y="1584325"/>
            <a:ext cx="2286000" cy="90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5" name="Rectangle 95"/>
          <p:cNvSpPr>
            <a:spLocks noChangeArrowheads="1"/>
          </p:cNvSpPr>
          <p:nvPr/>
        </p:nvSpPr>
        <p:spPr bwMode="gray">
          <a:xfrm>
            <a:off x="2286000" y="1584325"/>
            <a:ext cx="22860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6" name="Rectangle 96"/>
          <p:cNvSpPr>
            <a:spLocks noChangeArrowheads="1"/>
          </p:cNvSpPr>
          <p:nvPr/>
        </p:nvSpPr>
        <p:spPr bwMode="gray">
          <a:xfrm>
            <a:off x="4572000" y="1584325"/>
            <a:ext cx="2286000" cy="904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7" name="Rectangle 97"/>
          <p:cNvSpPr>
            <a:spLocks noChangeArrowheads="1"/>
          </p:cNvSpPr>
          <p:nvPr/>
        </p:nvSpPr>
        <p:spPr bwMode="ltGray">
          <a:xfrm>
            <a:off x="6858000" y="1584325"/>
            <a:ext cx="2286000" cy="904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800" b="0" dirty="0">
              <a:solidFill>
                <a:srgbClr val="4B41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058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7925"/>
            <a:ext cx="2797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8" descr="NEW-Logo-ERCEA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27000"/>
            <a:ext cx="14065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1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Char char="•"/>
        <a:defRPr sz="2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309688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717675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Arial" pitchFamily="34" charset="0"/>
        <a:buChar char="–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2125663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000">
          <a:solidFill>
            <a:schemeClr val="tx2"/>
          </a:solidFill>
          <a:latin typeface="+mn-lt"/>
          <a:ea typeface="ＭＳ Ｐゴシック" charset="0"/>
        </a:defRPr>
      </a:lvl5pPr>
      <a:lvl6pPr marL="25828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erc.europa.e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hyperlink" Target="https://www.arrs.gov.si/sl/medn/" TargetMode="Externa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ERC-2018-AdG-APPLICANTS@ec.europa.eu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38.jpeg"/><Relationship Id="rId7" Type="http://schemas.openxmlformats.org/officeDocument/2006/relationships/hyperlink" Target="http://www.mizs.gov.si/si/obzorje2020" TargetMode="External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meo.com/94179654" TargetMode="External"/><Relationship Id="rId11" Type="http://schemas.openxmlformats.org/officeDocument/2006/relationships/image" Target="../media/image42.jpg"/><Relationship Id="rId5" Type="http://schemas.openxmlformats.org/officeDocument/2006/relationships/hyperlink" Target="http://erc.europa.eu/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9.jpg"/><Relationship Id="rId9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projects-figures/erc-funded-project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projects-figures/erc-funded-project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rc.europa.e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>
                <a:latin typeface="Arial" charset="0"/>
                <a:cs typeface="Arial" charset="0"/>
              </a:rPr>
              <a:t> 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>
                <a:latin typeface="Republika" pitchFamily="2" charset="-18"/>
              </a:rPr>
              <a:t>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/>
              <a:t>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/>
              <a:t></a:t>
            </a:r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2950368" y="687179"/>
            <a:ext cx="590465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indent="-762000" algn="r" eaLnBrk="1" hangingPunct="1"/>
            <a:r>
              <a:rPr lang="sl-SI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UL, </a:t>
            </a:r>
            <a:r>
              <a:rPr lang="sl-SI" sz="2000" b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Ljubljana</a:t>
            </a:r>
            <a:br>
              <a:rPr lang="sl-SI" sz="2000" b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30. marec 2018</a:t>
            </a:r>
            <a:endParaRPr lang="sl-SI" sz="2000" b="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7384" y="1281113"/>
            <a:ext cx="8496944" cy="22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indent="-762000" algn="r" eaLnBrk="1" hangingPunct="1"/>
            <a:r>
              <a:rPr lang="sl-SI" sz="540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ERC 2018</a:t>
            </a:r>
            <a:r>
              <a:rPr lang="sl-SI" sz="4000" b="0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sl-SI" sz="2000" b="0" dirty="0">
              <a:solidFill>
                <a:srgbClr val="FFFF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3131840" y="4581128"/>
            <a:ext cx="5760640" cy="9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indent="-762000" algn="r" eaLnBrk="1" hangingPunct="1"/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</a:t>
            </a:r>
            <a:r>
              <a:rPr lang="sl-SI" sz="20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r. Andreja Umek Venturini, ERC NCP</a:t>
            </a:r>
            <a:br>
              <a:rPr lang="sl-SI" sz="20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sl-SI" sz="1400" b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Ministrstvo za izobraževanje, znanost in šport</a:t>
            </a:r>
            <a:br>
              <a:rPr lang="sl-SI" sz="1400" b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sl-SI" sz="1400" b="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Direktorat za znanost</a:t>
            </a:r>
          </a:p>
        </p:txBody>
      </p:sp>
    </p:spTree>
    <p:extLst>
      <p:ext uri="{BB962C8B-B14F-4D97-AF65-F5344CB8AC3E}">
        <p14:creationId xmlns:p14="http://schemas.microsoft.com/office/powerpoint/2010/main" val="20875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6541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ERC </a:t>
            </a:r>
            <a:r>
              <a:rPr lang="sl-SI" sz="3600" b="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Consolidator</a:t>
            </a:r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Grant (7-12 let po doktoratu)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107504" y="1603963"/>
            <a:ext cx="9036496" cy="504056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0000"/>
                </a:solidFill>
              </a:rPr>
              <a:t>c</a:t>
            </a:r>
            <a:r>
              <a:rPr lang="sl-SI" sz="2800" dirty="0" smtClean="0">
                <a:solidFill>
                  <a:srgbClr val="000000"/>
                </a:solidFill>
              </a:rPr>
              <a:t>ilj: podpora odličnim raziskovalcem na stopnji, ko </a:t>
            </a:r>
            <a:r>
              <a:rPr lang="sl-SI" sz="2800" dirty="0" smtClean="0">
                <a:solidFill>
                  <a:srgbClr val="FF0000"/>
                </a:solidFill>
              </a:rPr>
              <a:t>lahko še vedno utrjujejo</a:t>
            </a:r>
            <a:r>
              <a:rPr lang="sl-SI" sz="2800" dirty="0" smtClean="0">
                <a:solidFill>
                  <a:srgbClr val="000000"/>
                </a:solidFill>
              </a:rPr>
              <a:t> svojo lastno neodvisno raziskovalno pot, skupino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 smtClean="0">
                <a:solidFill>
                  <a:srgbClr val="000000"/>
                </a:solidFill>
              </a:rPr>
              <a:t>profil prijavitelja/prijaviteljice:</a:t>
            </a:r>
            <a:endParaRPr lang="sl-SI" sz="2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d</a:t>
            </a:r>
            <a:r>
              <a:rPr lang="sl-SI" sz="2400" dirty="0" smtClean="0">
                <a:solidFill>
                  <a:srgbClr val="000000"/>
                </a:solidFill>
              </a:rPr>
              <a:t>osežen določen nivo raziskovalne samostojnosti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000000"/>
                </a:solidFill>
              </a:rPr>
              <a:t>več objav kot glavni avtor ali brez mentorja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v</a:t>
            </a:r>
            <a:r>
              <a:rPr lang="sl-SI" sz="2400" dirty="0" smtClean="0">
                <a:solidFill>
                  <a:srgbClr val="000000"/>
                </a:solidFill>
              </a:rPr>
              <a:t>abljena predavanja na konferencah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f</a:t>
            </a:r>
            <a:r>
              <a:rPr lang="sl-SI" sz="2400" dirty="0" smtClean="0">
                <a:solidFill>
                  <a:schemeClr val="tx2"/>
                </a:solidFill>
              </a:rPr>
              <a:t>inanciranje, patenti, nagrade, priznanja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4</a:t>
            </a:r>
            <a:r>
              <a:rPr lang="sl-SI" sz="2400" dirty="0" smtClean="0">
                <a:solidFill>
                  <a:schemeClr val="tx2"/>
                </a:solidFill>
              </a:rPr>
              <a:t>0% delovnega časa na projektu + 50% časa v EU ali pridruženi državi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l-SI" sz="1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rgbClr val="4F81BD"/>
                </a:solidFill>
                <a:latin typeface="Calibri" panose="020F0502020204030204" pitchFamily="34" charset="0"/>
              </a:rPr>
              <a:t>Podaljšanje veljavnega obdobja</a:t>
            </a: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481756" y="1603963"/>
            <a:ext cx="840703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rgbClr val="000000"/>
                </a:solidFill>
              </a:rPr>
              <a:t>Za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StG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sl-SI" sz="2800" dirty="0">
                <a:solidFill>
                  <a:srgbClr val="000000"/>
                </a:solidFill>
              </a:rPr>
              <a:t>i</a:t>
            </a:r>
            <a:r>
              <a:rPr lang="en-GB" sz="2800" dirty="0">
                <a:solidFill>
                  <a:srgbClr val="000000"/>
                </a:solidFill>
              </a:rPr>
              <a:t>n </a:t>
            </a:r>
            <a:r>
              <a:rPr lang="en-GB" sz="2800" dirty="0" err="1">
                <a:solidFill>
                  <a:srgbClr val="000000"/>
                </a:solidFill>
              </a:rPr>
              <a:t>CoG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sl-SI" sz="2800" dirty="0">
                <a:solidFill>
                  <a:srgbClr val="000000"/>
                </a:solidFill>
              </a:rPr>
              <a:t>v posebnih dokumentiranih primerih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err="1">
                <a:solidFill>
                  <a:srgbClr val="000000"/>
                </a:solidFill>
              </a:rPr>
              <a:t>materi</a:t>
            </a:r>
            <a:r>
              <a:rPr lang="sl-SI" sz="2800" dirty="0" err="1">
                <a:solidFill>
                  <a:srgbClr val="000000"/>
                </a:solidFill>
              </a:rPr>
              <a:t>nstvo</a:t>
            </a:r>
            <a:r>
              <a:rPr lang="en-GB" sz="2800" dirty="0">
                <a:solidFill>
                  <a:srgbClr val="000000"/>
                </a:solidFill>
              </a:rPr>
              <a:t> – 18 m</a:t>
            </a:r>
            <a:r>
              <a:rPr lang="sl-SI" sz="2800" dirty="0" err="1">
                <a:solidFill>
                  <a:srgbClr val="000000"/>
                </a:solidFill>
              </a:rPr>
              <a:t>esecev</a:t>
            </a:r>
            <a:r>
              <a:rPr lang="sl-SI" sz="2800" dirty="0">
                <a:solidFill>
                  <a:srgbClr val="000000"/>
                </a:solidFill>
              </a:rPr>
              <a:t> za vsakega otroka</a:t>
            </a:r>
            <a:r>
              <a:rPr lang="en-GB" sz="2800" dirty="0">
                <a:solidFill>
                  <a:srgbClr val="000000"/>
                </a:solidFill>
              </a:rPr>
              <a:t> (</a:t>
            </a:r>
            <a:r>
              <a:rPr lang="sl-SI" sz="2800" dirty="0">
                <a:solidFill>
                  <a:srgbClr val="000000"/>
                </a:solidFill>
              </a:rPr>
              <a:t>pred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sl-SI" sz="2800" dirty="0">
                <a:solidFill>
                  <a:srgbClr val="000000"/>
                </a:solidFill>
              </a:rPr>
              <a:t>ali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sl-SI" sz="2800" dirty="0">
                <a:solidFill>
                  <a:srgbClr val="000000"/>
                </a:solidFill>
              </a:rPr>
              <a:t>po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sl-SI" sz="2800" dirty="0">
                <a:solidFill>
                  <a:srgbClr val="000000"/>
                </a:solidFill>
              </a:rPr>
              <a:t>doktoratu)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>
                <a:solidFill>
                  <a:srgbClr val="000000"/>
                </a:solidFill>
              </a:rPr>
              <a:t>očetovstvo</a:t>
            </a:r>
            <a:r>
              <a:rPr lang="en-GB" sz="2800" dirty="0">
                <a:solidFill>
                  <a:srgbClr val="000000"/>
                </a:solidFill>
              </a:rPr>
              <a:t> – </a:t>
            </a:r>
            <a:r>
              <a:rPr lang="sl-SI" sz="2800" dirty="0">
                <a:solidFill>
                  <a:srgbClr val="000000"/>
                </a:solidFill>
              </a:rPr>
              <a:t>dejanska izraba </a:t>
            </a:r>
            <a:r>
              <a:rPr lang="sl-SI" sz="2800" dirty="0" smtClean="0">
                <a:solidFill>
                  <a:srgbClr val="000000"/>
                </a:solidFill>
              </a:rPr>
              <a:t>dopusta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>
                <a:solidFill>
                  <a:srgbClr val="000000"/>
                </a:solidFill>
              </a:rPr>
              <a:t>v</a:t>
            </a:r>
            <a:r>
              <a:rPr lang="sl-SI" sz="2800" dirty="0" smtClean="0">
                <a:solidFill>
                  <a:srgbClr val="000000"/>
                </a:solidFill>
              </a:rPr>
              <a:t>ojaška obveznost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>
                <a:solidFill>
                  <a:srgbClr val="000000"/>
                </a:solidFill>
              </a:rPr>
              <a:t>klinično </a:t>
            </a:r>
            <a:r>
              <a:rPr lang="sl-SI" sz="2800" dirty="0" smtClean="0">
                <a:solidFill>
                  <a:srgbClr val="000000"/>
                </a:solidFill>
              </a:rPr>
              <a:t>izobraževanje (medicina)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>
                <a:solidFill>
                  <a:srgbClr val="000000"/>
                </a:solidFill>
              </a:rPr>
              <a:t>daljša bolezen</a:t>
            </a:r>
            <a:r>
              <a:rPr lang="en-GB" sz="2800" dirty="0">
                <a:solidFill>
                  <a:srgbClr val="000000"/>
                </a:solidFill>
              </a:rPr>
              <a:t> (</a:t>
            </a:r>
            <a:r>
              <a:rPr lang="sl-SI" sz="2800" dirty="0">
                <a:solidFill>
                  <a:srgbClr val="000000"/>
                </a:solidFill>
              </a:rPr>
              <a:t>več kot</a:t>
            </a:r>
            <a:r>
              <a:rPr lang="en-GB" sz="2800" dirty="0">
                <a:solidFill>
                  <a:srgbClr val="000000"/>
                </a:solidFill>
              </a:rPr>
              <a:t> 90 d</a:t>
            </a:r>
            <a:r>
              <a:rPr lang="sl-SI" sz="2800" dirty="0">
                <a:solidFill>
                  <a:srgbClr val="000000"/>
                </a:solidFill>
              </a:rPr>
              <a:t>ni</a:t>
            </a:r>
            <a:r>
              <a:rPr lang="en-GB" sz="2800" dirty="0">
                <a:solidFill>
                  <a:srgbClr val="000000"/>
                </a:solidFill>
              </a:rPr>
              <a:t>) </a:t>
            </a:r>
            <a:r>
              <a:rPr lang="sl-SI" sz="2800" dirty="0">
                <a:solidFill>
                  <a:srgbClr val="000000"/>
                </a:solidFill>
              </a:rPr>
              <a:t>prijavitelja ali ožjih družinskih članov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800" u="sng" dirty="0" smtClean="0">
                <a:solidFill>
                  <a:srgbClr val="000000"/>
                </a:solidFill>
              </a:rPr>
              <a:t>celotno </a:t>
            </a:r>
            <a:r>
              <a:rPr lang="sl-SI" sz="2800" u="sng" dirty="0">
                <a:solidFill>
                  <a:srgbClr val="000000"/>
                </a:solidFill>
              </a:rPr>
              <a:t>podaljšanje ni omejeno</a:t>
            </a:r>
          </a:p>
          <a:p>
            <a:pPr>
              <a:buFont typeface="Arial" pitchFamily="34" charset="0"/>
              <a:buChar char="•"/>
            </a:pPr>
            <a:endParaRPr lang="sl-SI" sz="1200" u="sng" dirty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ERC </a:t>
            </a:r>
            <a:r>
              <a:rPr lang="sl-SI" sz="3600" b="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Advanced</a:t>
            </a:r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Grant 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107504" y="1603963"/>
            <a:ext cx="9036496" cy="504056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0000"/>
                </a:solidFill>
              </a:rPr>
              <a:t>c</a:t>
            </a:r>
            <a:r>
              <a:rPr lang="sl-SI" sz="2800" dirty="0" smtClean="0">
                <a:solidFill>
                  <a:srgbClr val="000000"/>
                </a:solidFill>
              </a:rPr>
              <a:t>ilj: podpora uveljavljenim raziskovalcem s </a:t>
            </a:r>
            <a:r>
              <a:rPr lang="sl-SI" sz="2800" dirty="0" smtClean="0">
                <a:solidFill>
                  <a:srgbClr val="FF0000"/>
                </a:solidFill>
              </a:rPr>
              <a:t>priznanimi raziskovalnimi dosežki</a:t>
            </a:r>
            <a:r>
              <a:rPr lang="sl-SI" sz="2800" dirty="0" smtClean="0">
                <a:solidFill>
                  <a:srgbClr val="000000"/>
                </a:solidFill>
              </a:rPr>
              <a:t> v zadnjih 10-ih letih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 smtClean="0">
                <a:solidFill>
                  <a:srgbClr val="000000"/>
                </a:solidFill>
              </a:rPr>
              <a:t>profil prijavitelja/prijaviteljice:</a:t>
            </a:r>
            <a:endParaRPr lang="sl-SI" sz="2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a</a:t>
            </a:r>
            <a:r>
              <a:rPr lang="sl-SI" sz="2400" dirty="0" smtClean="0">
                <a:solidFill>
                  <a:srgbClr val="000000"/>
                </a:solidFill>
              </a:rPr>
              <a:t>ktiven raziskovalec s pomembnimi dosežki </a:t>
            </a:r>
            <a:r>
              <a:rPr lang="sl-SI" sz="2400" u="sng" dirty="0" smtClean="0">
                <a:solidFill>
                  <a:srgbClr val="000000"/>
                </a:solidFill>
              </a:rPr>
              <a:t>v zadnjih 10-ih letih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000000"/>
                </a:solidFill>
              </a:rPr>
              <a:t>10 vrhunskih objav / 3 raziskovalne monografije kot glavni avtor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v</a:t>
            </a:r>
            <a:r>
              <a:rPr lang="sl-SI" sz="2400" dirty="0" smtClean="0">
                <a:solidFill>
                  <a:srgbClr val="000000"/>
                </a:solidFill>
              </a:rPr>
              <a:t>abljena predavanja, organizacija pomembnih konferenc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f</a:t>
            </a:r>
            <a:r>
              <a:rPr lang="sl-SI" sz="2400" dirty="0" smtClean="0">
                <a:solidFill>
                  <a:schemeClr val="tx2"/>
                </a:solidFill>
              </a:rPr>
              <a:t>inanciranje, patenti, nagrade, priznanja, mentorstvo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3</a:t>
            </a:r>
            <a:r>
              <a:rPr lang="sl-SI" sz="2400" dirty="0" smtClean="0">
                <a:solidFill>
                  <a:schemeClr val="tx2"/>
                </a:solidFill>
              </a:rPr>
              <a:t>0% delovnega časa na projektu + 50% časa v EU ali pridruženi državi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l-SI" sz="1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837653"/>
            <a:ext cx="3465436" cy="553998"/>
          </a:xfrm>
        </p:spPr>
        <p:txBody>
          <a:bodyPr/>
          <a:lstStyle/>
          <a:p>
            <a:r>
              <a:rPr lang="sl-SI" sz="3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Mladi so prioriteta</a:t>
            </a:r>
            <a:endParaRPr lang="sl-SI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25" y="3789040"/>
            <a:ext cx="4873335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1673805"/>
            <a:ext cx="522849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505683" y="4738026"/>
            <a:ext cx="3285365" cy="83099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1652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0" kern="0" dirty="0">
                <a:solidFill>
                  <a:srgbClr val="FB5105"/>
                </a:solidFill>
                <a:latin typeface="Calibri" pitchFamily="34" charset="0"/>
                <a:ea typeface="Geneva" pitchFamily="124" charset="-128"/>
              </a:rPr>
              <a:t>d</a:t>
            </a: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105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ve tretjini vodij</a:t>
            </a:r>
            <a:r>
              <a:rPr kumimoji="0" lang="sl-SI" sz="2400" b="0" i="0" u="none" strike="noStrike" kern="0" cap="none" spc="0" normalizeH="0" noProof="0" dirty="0" smtClean="0">
                <a:ln>
                  <a:noFill/>
                </a:ln>
                <a:solidFill>
                  <a:srgbClr val="FB5105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ERC projektov so mlajši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B5105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517106" y="2033845"/>
            <a:ext cx="3335778" cy="156966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1652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105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&gt; 40 000 </a:t>
            </a: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105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doktorskih in podoktorskih raziskovalcev dela v ERC skupini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B5105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79512" y="658100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</a:rPr>
              <a:t>vir: ERCEA</a:t>
            </a:r>
          </a:p>
        </p:txBody>
      </p:sp>
    </p:spTree>
    <p:extLst>
      <p:ext uri="{BB962C8B-B14F-4D97-AF65-F5344CB8AC3E}">
        <p14:creationId xmlns:p14="http://schemas.microsoft.com/office/powerpoint/2010/main" val="9345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760516" cy="439248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ERC prinaša neodvisnost, priznanje in prepoznavnost</a:t>
            </a:r>
          </a:p>
          <a:p>
            <a:pPr marL="0" indent="0">
              <a:buNone/>
            </a:pPr>
            <a:endParaRPr lang="sl-SI" sz="2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elo na tematiki po </a:t>
            </a:r>
            <a:r>
              <a:rPr lang="sl-SI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lastni izbiri z lastno skupino</a:t>
            </a:r>
            <a:endParaRPr lang="sl-SI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finančno neodvisnost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za 5 let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ogovor z gostiteljsko institucijo za </a:t>
            </a:r>
            <a:r>
              <a:rPr lang="sl-SI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boljše delovne pogoje</a:t>
            </a:r>
            <a:endParaRPr lang="sl-SI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s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odelovanje </a:t>
            </a:r>
            <a:r>
              <a:rPr lang="sl-SI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z odličnimi člani skupine in sodelavci</a:t>
            </a:r>
            <a:endParaRPr lang="sl-SI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renos projekta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kamor koli v Evropi (če je to potrebno)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l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ažje pridobivanje </a:t>
            </a:r>
            <a:r>
              <a:rPr lang="sl-SI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drugih finančnih sredstev in priznanj</a:t>
            </a:r>
            <a:endParaRPr lang="sl-SI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383484" y="839898"/>
            <a:ext cx="9036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Kaj ponuja ERC ? 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383484" y="1772816"/>
            <a:ext cx="8760516" cy="439248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Odlični raziskovalec/raziskovalka:</a:t>
            </a:r>
          </a:p>
          <a:p>
            <a:pPr marL="0" indent="0">
              <a:buNone/>
            </a:pP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atere koli narodnosti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atere koli starosti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renutno zaposlen kjerkoli na svetu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s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katerega koli področja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e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dina zahteva – podporno pismo gostiteljske institucije v EU ali pridruženi državi</a:t>
            </a:r>
            <a:endParaRPr lang="sl-SI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107504" y="992384"/>
            <a:ext cx="9036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Kdo se lahko prijavi?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358534" y="1556792"/>
            <a:ext cx="8760516" cy="4392488"/>
          </a:xfrm>
          <a:noFill/>
          <a:ln/>
        </p:spPr>
        <p:txBody>
          <a:bodyPr/>
          <a:lstStyle/>
          <a:p>
            <a:r>
              <a:rPr lang="sl-SI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originalna in vznemirljiva ideja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načrt raziskovalnega projekta za izvedbo te ideje</a:t>
            </a:r>
          </a:p>
          <a:p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pridobitev pisma podpore gostiteljske institucije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v Evropi </a:t>
            </a:r>
          </a:p>
          <a:p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napisan </a:t>
            </a: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raziskovalen projekt v skladu z razpisno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dokumentacijo in oddan do roka (ure!)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popolnoma elektronska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prijava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</a:t>
            </a:r>
            <a:r>
              <a:rPr lang="sl-SI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vostopenjsko evalvacija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C00000"/>
                </a:solidFill>
                <a:latin typeface="Calibri" panose="020F0502020204030204" pitchFamily="34" charset="0"/>
              </a:rPr>
              <a:t>pisne izjave vseh raziskovalcev navedenih v projektnem predlogu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C00000"/>
                </a:solidFill>
                <a:latin typeface="Calibri" panose="020F0502020204030204" pitchFamily="34" charset="0"/>
              </a:rPr>
              <a:t>vidneje označeno pravilo: prepovedani stiki z </a:t>
            </a:r>
            <a:r>
              <a:rPr lang="sl-SI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ocenjevalci</a:t>
            </a:r>
            <a:endParaRPr lang="sl-SI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107504" y="886770"/>
            <a:ext cx="90364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200" b="0" dirty="0">
                <a:solidFill>
                  <a:schemeClr val="accent1"/>
                </a:solidFill>
                <a:latin typeface="Calibri" panose="020F0502020204030204" pitchFamily="34" charset="0"/>
              </a:rPr>
              <a:t>Kako pripraviti in oddati ERC raziskovalni predlog?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6" name="Puščica dol 5"/>
          <p:cNvSpPr/>
          <p:nvPr/>
        </p:nvSpPr>
        <p:spPr>
          <a:xfrm>
            <a:off x="0" y="4869160"/>
            <a:ext cx="484632" cy="18722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rgbClr val="C00000"/>
                </a:solidFill>
              </a:rPr>
              <a:t>N O V </a:t>
            </a:r>
            <a:r>
              <a:rPr lang="sl-SI" sz="1200" dirty="0" smtClean="0">
                <a:solidFill>
                  <a:srgbClr val="C00000"/>
                </a:solidFill>
              </a:rPr>
              <a:t> O     </a:t>
            </a:r>
          </a:p>
          <a:p>
            <a:pPr algn="ctr"/>
            <a:endParaRPr lang="sl-SI" sz="1200" dirty="0">
              <a:solidFill>
                <a:srgbClr val="C00000"/>
              </a:solidFill>
            </a:endParaRPr>
          </a:p>
          <a:p>
            <a:pPr algn="ctr"/>
            <a:r>
              <a:rPr lang="sl-SI" sz="1200" dirty="0" smtClean="0">
                <a:solidFill>
                  <a:srgbClr val="C00000"/>
                </a:solidFill>
              </a:rPr>
              <a:t>2018 </a:t>
            </a:r>
            <a:endParaRPr lang="sl-SI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0" y="880844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Struktura predloga – „</a:t>
            </a:r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Information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for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Applicants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“</a:t>
            </a: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95536" y="1556792"/>
            <a:ext cx="4032448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dirty="0">
                <a:solidFill>
                  <a:schemeClr val="tx2"/>
                </a:solidFill>
              </a:rPr>
              <a:t>PART A – spletni obrazci</a:t>
            </a:r>
          </a:p>
          <a:p>
            <a:endParaRPr lang="sl-SI" sz="1200" dirty="0">
              <a:solidFill>
                <a:schemeClr val="tx2"/>
              </a:solidFill>
            </a:endParaRPr>
          </a:p>
          <a:p>
            <a:r>
              <a:rPr lang="sl-SI" sz="1800" dirty="0">
                <a:solidFill>
                  <a:schemeClr val="tx2"/>
                </a:solidFill>
              </a:rPr>
              <a:t>A1	</a:t>
            </a:r>
            <a:r>
              <a:rPr lang="sl-SI" sz="1800" b="0" dirty="0" err="1" smtClean="0">
                <a:solidFill>
                  <a:schemeClr val="tx2"/>
                </a:solidFill>
              </a:rPr>
              <a:t>info</a:t>
            </a:r>
            <a:r>
              <a:rPr lang="sl-SI" sz="1800" b="0" dirty="0" smtClean="0">
                <a:solidFill>
                  <a:schemeClr val="tx2"/>
                </a:solidFill>
              </a:rPr>
              <a:t> o predlogu</a:t>
            </a:r>
            <a:endParaRPr lang="sl-SI" sz="1800" b="0" dirty="0">
              <a:solidFill>
                <a:schemeClr val="tx2"/>
              </a:solidFill>
            </a:endParaRPr>
          </a:p>
          <a:p>
            <a:r>
              <a:rPr lang="sl-SI" sz="1800" dirty="0">
                <a:solidFill>
                  <a:schemeClr val="tx2"/>
                </a:solidFill>
              </a:rPr>
              <a:t>A2</a:t>
            </a:r>
            <a:r>
              <a:rPr lang="sl-SI" sz="1800" b="0" dirty="0">
                <a:solidFill>
                  <a:schemeClr val="tx2"/>
                </a:solidFill>
              </a:rPr>
              <a:t>	</a:t>
            </a:r>
            <a:r>
              <a:rPr lang="sl-SI" sz="1800" b="0" dirty="0" smtClean="0">
                <a:solidFill>
                  <a:schemeClr val="tx2"/>
                </a:solidFill>
              </a:rPr>
              <a:t>gostitelj + raziskovalec</a:t>
            </a:r>
            <a:endParaRPr lang="sl-SI" sz="1800" b="0" dirty="0">
              <a:solidFill>
                <a:schemeClr val="tx2"/>
              </a:solidFill>
            </a:endParaRPr>
          </a:p>
          <a:p>
            <a:r>
              <a:rPr lang="sl-SI" sz="1800" dirty="0">
                <a:solidFill>
                  <a:schemeClr val="tx2"/>
                </a:solidFill>
              </a:rPr>
              <a:t>A3</a:t>
            </a:r>
            <a:r>
              <a:rPr lang="sl-SI" sz="1800" b="0" dirty="0">
                <a:solidFill>
                  <a:schemeClr val="tx2"/>
                </a:solidFill>
              </a:rPr>
              <a:t>	finance</a:t>
            </a:r>
          </a:p>
          <a:p>
            <a:r>
              <a:rPr lang="sl-SI" sz="1800" dirty="0">
                <a:solidFill>
                  <a:schemeClr val="tx2"/>
                </a:solidFill>
              </a:rPr>
              <a:t>A4</a:t>
            </a:r>
            <a:r>
              <a:rPr lang="sl-SI" sz="1800" b="0" dirty="0">
                <a:solidFill>
                  <a:schemeClr val="tx2"/>
                </a:solidFill>
              </a:rPr>
              <a:t>	tabela etičnih vprašanj</a:t>
            </a:r>
          </a:p>
          <a:p>
            <a:r>
              <a:rPr lang="sl-SI" sz="1800" dirty="0">
                <a:solidFill>
                  <a:schemeClr val="tx2"/>
                </a:solidFill>
              </a:rPr>
              <a:t>A5	</a:t>
            </a:r>
            <a:r>
              <a:rPr lang="sl-SI" sz="1800" b="0" dirty="0" smtClean="0">
                <a:solidFill>
                  <a:schemeClr val="tx2"/>
                </a:solidFill>
              </a:rPr>
              <a:t>dodatne </a:t>
            </a:r>
            <a:r>
              <a:rPr lang="sl-SI" sz="1800" b="0" dirty="0" err="1" smtClean="0">
                <a:solidFill>
                  <a:schemeClr val="tx2"/>
                </a:solidFill>
              </a:rPr>
              <a:t>info</a:t>
            </a:r>
            <a:r>
              <a:rPr lang="sl-SI" sz="1800" b="0" dirty="0" smtClean="0">
                <a:solidFill>
                  <a:schemeClr val="tx2"/>
                </a:solidFill>
              </a:rPr>
              <a:t> </a:t>
            </a:r>
            <a:r>
              <a:rPr lang="sl-SI" sz="1600" b="0" dirty="0" smtClean="0">
                <a:solidFill>
                  <a:schemeClr val="tx2"/>
                </a:solidFill>
              </a:rPr>
              <a:t>(</a:t>
            </a:r>
            <a:r>
              <a:rPr lang="sl-SI" sz="1600" b="0" dirty="0" err="1" smtClean="0">
                <a:solidFill>
                  <a:schemeClr val="tx2"/>
                </a:solidFill>
              </a:rPr>
              <a:t>podaljašanje</a:t>
            </a:r>
            <a:r>
              <a:rPr lang="sl-SI" sz="1600" b="0" dirty="0" smtClean="0">
                <a:solidFill>
                  <a:schemeClr val="tx2"/>
                </a:solidFill>
              </a:rPr>
              <a:t>, </a:t>
            </a:r>
            <a:r>
              <a:rPr lang="sl-SI" sz="1600" b="0" dirty="0" err="1" smtClean="0">
                <a:solidFill>
                  <a:schemeClr val="tx2"/>
                </a:solidFill>
              </a:rPr>
              <a:t>izklučitev</a:t>
            </a:r>
            <a:r>
              <a:rPr lang="sl-SI" sz="1600" b="0" dirty="0" smtClean="0">
                <a:solidFill>
                  <a:schemeClr val="tx2"/>
                </a:solidFill>
              </a:rPr>
              <a:t> </a:t>
            </a:r>
            <a:r>
              <a:rPr lang="sl-SI" sz="1600" b="0" dirty="0" err="1" smtClean="0">
                <a:solidFill>
                  <a:schemeClr val="tx2"/>
                </a:solidFill>
              </a:rPr>
              <a:t>evalvatorjev</a:t>
            </a:r>
            <a:r>
              <a:rPr lang="sl-SI" sz="1600" b="0" dirty="0" smtClean="0">
                <a:solidFill>
                  <a:schemeClr val="tx2"/>
                </a:solidFill>
              </a:rPr>
              <a:t>,….) 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595374" y="1556792"/>
            <a:ext cx="4032448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dirty="0">
                <a:solidFill>
                  <a:schemeClr val="tx2"/>
                </a:solidFill>
              </a:rPr>
              <a:t>PART B1 – oddano kot .</a:t>
            </a:r>
            <a:r>
              <a:rPr lang="sl-SI" sz="2000" dirty="0" err="1">
                <a:solidFill>
                  <a:schemeClr val="tx2"/>
                </a:solidFill>
              </a:rPr>
              <a:t>pdf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</a:p>
          <a:p>
            <a:endParaRPr lang="sl-SI" sz="1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razširjen povzetek	 </a:t>
            </a:r>
            <a:r>
              <a:rPr lang="sl-SI" sz="1800" b="0" dirty="0" smtClean="0">
                <a:solidFill>
                  <a:schemeClr val="tx2"/>
                </a:solidFill>
              </a:rPr>
              <a:t>        5 </a:t>
            </a:r>
            <a:r>
              <a:rPr lang="sl-SI" sz="1800" b="0" dirty="0">
                <a:solidFill>
                  <a:schemeClr val="tx2"/>
                </a:solidFill>
              </a:rPr>
              <a:t>str.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CV			</a:t>
            </a:r>
            <a:r>
              <a:rPr lang="sl-SI" sz="1800" b="0" dirty="0" smtClean="0">
                <a:solidFill>
                  <a:schemeClr val="tx2"/>
                </a:solidFill>
              </a:rPr>
              <a:t>         2 </a:t>
            </a:r>
            <a:r>
              <a:rPr lang="sl-SI" sz="1800" b="0" dirty="0">
                <a:solidFill>
                  <a:schemeClr val="tx2"/>
                </a:solidFill>
              </a:rPr>
              <a:t>str.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zgodnji dosežki (</a:t>
            </a:r>
            <a:r>
              <a:rPr lang="sl-SI" sz="1800" b="0" dirty="0" err="1">
                <a:solidFill>
                  <a:schemeClr val="tx2"/>
                </a:solidFill>
              </a:rPr>
              <a:t>StG</a:t>
            </a:r>
            <a:r>
              <a:rPr lang="sl-SI" sz="1800" b="0" dirty="0">
                <a:solidFill>
                  <a:schemeClr val="tx2"/>
                </a:solidFill>
              </a:rPr>
              <a:t>, </a:t>
            </a:r>
            <a:r>
              <a:rPr lang="sl-SI" sz="1800" b="0" dirty="0" err="1">
                <a:solidFill>
                  <a:schemeClr val="tx2"/>
                </a:solidFill>
              </a:rPr>
              <a:t>CoG</a:t>
            </a:r>
            <a:r>
              <a:rPr lang="sl-SI" sz="1800" b="0" dirty="0">
                <a:solidFill>
                  <a:schemeClr val="tx2"/>
                </a:solidFill>
              </a:rPr>
              <a:t>)   </a:t>
            </a:r>
            <a:r>
              <a:rPr lang="sl-SI" sz="1800" b="0" dirty="0" smtClean="0">
                <a:solidFill>
                  <a:schemeClr val="tx2"/>
                </a:solidFill>
              </a:rPr>
              <a:t>2 str.     </a:t>
            </a:r>
            <a:r>
              <a:rPr lang="sl-SI" sz="1800" b="0" dirty="0">
                <a:solidFill>
                  <a:schemeClr val="tx2"/>
                </a:solidFill>
              </a:rPr>
              <a:t>ali 10 letni seznam </a:t>
            </a:r>
            <a:r>
              <a:rPr lang="sl-SI" sz="1800" b="0" dirty="0" smtClean="0">
                <a:solidFill>
                  <a:schemeClr val="tx2"/>
                </a:solidFill>
              </a:rPr>
              <a:t>dosežkov (</a:t>
            </a:r>
            <a:r>
              <a:rPr lang="sl-SI" sz="1800" b="0" dirty="0" err="1" smtClean="0">
                <a:solidFill>
                  <a:schemeClr val="tx2"/>
                </a:solidFill>
              </a:rPr>
              <a:t>AdG</a:t>
            </a:r>
            <a:r>
              <a:rPr lang="sl-SI" sz="1800" b="0" dirty="0" smtClean="0">
                <a:solidFill>
                  <a:schemeClr val="tx2"/>
                </a:solidFill>
              </a:rPr>
              <a:t>) </a:t>
            </a:r>
            <a:r>
              <a:rPr lang="sl-SI" sz="1800" b="0" dirty="0">
                <a:solidFill>
                  <a:schemeClr val="tx2"/>
                </a:solidFill>
              </a:rPr>
              <a:t>		</a:t>
            </a:r>
            <a:r>
              <a:rPr lang="sl-SI" sz="1800" b="0" dirty="0" smtClean="0">
                <a:solidFill>
                  <a:schemeClr val="tx2"/>
                </a:solidFill>
              </a:rPr>
              <a:t>	</a:t>
            </a:r>
            <a:r>
              <a:rPr lang="sl-SI" sz="1800" b="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94544" y="3982998"/>
            <a:ext cx="4033440" cy="2182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dirty="0">
                <a:solidFill>
                  <a:schemeClr val="tx2"/>
                </a:solidFill>
              </a:rPr>
              <a:t>aneksi – oddano kot .</a:t>
            </a:r>
            <a:r>
              <a:rPr lang="sl-SI" sz="2000" dirty="0" err="1">
                <a:solidFill>
                  <a:schemeClr val="tx2"/>
                </a:solidFill>
              </a:rPr>
              <a:t>pdf</a:t>
            </a:r>
            <a:endParaRPr lang="sl-SI" sz="2000" dirty="0">
              <a:solidFill>
                <a:schemeClr val="tx2"/>
              </a:solidFill>
            </a:endParaRPr>
          </a:p>
          <a:p>
            <a:endParaRPr lang="sl-SI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podporno pismo gostitelja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kopija doktorske listine (</a:t>
            </a:r>
            <a:r>
              <a:rPr lang="sl-SI" sz="1800" b="0" dirty="0" err="1">
                <a:solidFill>
                  <a:schemeClr val="tx2"/>
                </a:solidFill>
              </a:rPr>
              <a:t>StG</a:t>
            </a:r>
            <a:r>
              <a:rPr lang="sl-SI" sz="1800" b="0" dirty="0">
                <a:solidFill>
                  <a:schemeClr val="tx2"/>
                </a:solidFill>
              </a:rPr>
              <a:t>, </a:t>
            </a:r>
            <a:r>
              <a:rPr lang="sl-SI" sz="1800" b="0" dirty="0" err="1">
                <a:solidFill>
                  <a:schemeClr val="tx2"/>
                </a:solidFill>
              </a:rPr>
              <a:t>CoG</a:t>
            </a:r>
            <a:r>
              <a:rPr lang="sl-SI" sz="1800" b="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dokumentacija za podaljšanje veljavnega obdobja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etična </a:t>
            </a:r>
            <a:r>
              <a:rPr lang="sl-SI" sz="1800" b="0" dirty="0" smtClean="0">
                <a:solidFill>
                  <a:schemeClr val="tx2"/>
                </a:solidFill>
              </a:rPr>
              <a:t>samo-ocena (če je potrebno)</a:t>
            </a:r>
            <a:endParaRPr lang="sl-SI" sz="1800" b="0" dirty="0">
              <a:solidFill>
                <a:schemeClr val="tx2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566805" y="3982998"/>
            <a:ext cx="4032448" cy="2168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dirty="0">
                <a:solidFill>
                  <a:schemeClr val="tx2"/>
                </a:solidFill>
              </a:rPr>
              <a:t>PART B2 – oddano kot .</a:t>
            </a:r>
            <a:r>
              <a:rPr lang="sl-SI" sz="2000" dirty="0" err="1">
                <a:solidFill>
                  <a:schemeClr val="tx2"/>
                </a:solidFill>
              </a:rPr>
              <a:t>pdf</a:t>
            </a:r>
            <a:endParaRPr lang="sl-SI" sz="2000" dirty="0">
              <a:solidFill>
                <a:schemeClr val="tx2"/>
              </a:solidFill>
            </a:endParaRPr>
          </a:p>
          <a:p>
            <a:endParaRPr lang="sl-SI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znanstveni predlog	 </a:t>
            </a:r>
            <a:r>
              <a:rPr lang="sl-SI" sz="1800" b="0" dirty="0" smtClean="0">
                <a:solidFill>
                  <a:schemeClr val="tx2"/>
                </a:solidFill>
              </a:rPr>
              <a:t>      15 </a:t>
            </a:r>
            <a:r>
              <a:rPr lang="sl-SI" sz="1800" b="0" dirty="0">
                <a:solidFill>
                  <a:schemeClr val="tx2"/>
                </a:solidFill>
              </a:rPr>
              <a:t>str</a:t>
            </a:r>
            <a:r>
              <a:rPr lang="sl-SI" sz="1800" b="0" dirty="0" smtClean="0">
                <a:solidFill>
                  <a:schemeClr val="tx2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s</a:t>
            </a:r>
            <a:r>
              <a:rPr lang="sl-SI" sz="1800" b="0" dirty="0" smtClean="0">
                <a:solidFill>
                  <a:schemeClr val="tx2"/>
                </a:solidFill>
              </a:rPr>
              <a:t>tanje na področju + cilji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m</a:t>
            </a:r>
            <a:r>
              <a:rPr lang="sl-SI" sz="1800" b="0" dirty="0" smtClean="0">
                <a:solidFill>
                  <a:schemeClr val="tx2"/>
                </a:solidFill>
              </a:rPr>
              <a:t>etodologija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800" b="0" dirty="0">
                <a:solidFill>
                  <a:schemeClr val="tx2"/>
                </a:solidFill>
              </a:rPr>
              <a:t>v</a:t>
            </a:r>
            <a:r>
              <a:rPr lang="sl-SI" sz="1800" b="0" dirty="0" smtClean="0">
                <a:solidFill>
                  <a:schemeClr val="tx2"/>
                </a:solidFill>
              </a:rPr>
              <a:t>iri za izvedbo projekta</a:t>
            </a:r>
            <a:endParaRPr lang="sl-SI" sz="1800" b="0" dirty="0">
              <a:solidFill>
                <a:schemeClr val="tx2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143508" y="1572517"/>
            <a:ext cx="8928992" cy="5191360"/>
          </a:xfrm>
          <a:noFill/>
          <a:ln/>
        </p:spPr>
        <p:txBody>
          <a:bodyPr numCol="2"/>
          <a:lstStyle/>
          <a:p>
            <a:pPr marL="0" indent="0">
              <a:buNone/>
            </a:pPr>
            <a:r>
              <a:rPr lang="sl-SI" sz="1800" b="1" dirty="0" err="1">
                <a:solidFill>
                  <a:srgbClr val="92D050"/>
                </a:solidFill>
                <a:latin typeface="Calibri" panose="020F0502020204030204" pitchFamily="34" charset="0"/>
              </a:rPr>
              <a:t>Life</a:t>
            </a:r>
            <a:r>
              <a:rPr lang="sl-SI" sz="1800" b="1" dirty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sl-SI" sz="1800" b="1" dirty="0" err="1">
                <a:solidFill>
                  <a:srgbClr val="92D050"/>
                </a:solidFill>
                <a:latin typeface="Calibri" panose="020F0502020204030204" pitchFamily="34" charset="0"/>
              </a:rPr>
              <a:t>sciences</a:t>
            </a:r>
            <a:r>
              <a:rPr lang="sl-SI" sz="1800" b="1" dirty="0">
                <a:solidFill>
                  <a:srgbClr val="92D050"/>
                </a:solidFill>
                <a:latin typeface="Calibri" panose="020F0502020204030204" pitchFamily="34" charset="0"/>
              </a:rPr>
              <a:t> (LS)   9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LS1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Molecular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Biology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Biochemistry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Structural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Biology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Molecular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Biophysics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LS2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Genetics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„</a:t>
            </a:r>
            <a:r>
              <a:rPr lang="sl-SI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Omics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“,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Bioinformatics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Systems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Biology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LS3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Cellular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Developmental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Biology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LS4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Physiology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Pathophysiology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Endocrinology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LS5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Neurosciences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Neural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disorders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LS6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Immunity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Infection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LS7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Applied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Medical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Technologies,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Diagnostics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Therapies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Public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health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LS8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Ecology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Evolution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Environemntal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Biology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LS9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Applied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Life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Sciences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Biotechnology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Molecular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Biosystems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Engineering</a:t>
            </a:r>
          </a:p>
          <a:p>
            <a:pPr marL="0" indent="0">
              <a:buNone/>
            </a:pP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Physical</a:t>
            </a:r>
            <a:r>
              <a:rPr lang="sl-SI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l-SI" sz="1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Sciences</a:t>
            </a:r>
            <a:r>
              <a:rPr lang="sl-SI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&amp; Engineering (PE)   10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PE1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Mathematics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PE2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Fundamental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Constituents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of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Matter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PE3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Condensed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Matter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of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Physics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PE4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Physical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Analytical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Chemical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Sciences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PE5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Synthetic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Chemistry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Materials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PE6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Computer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Science </a:t>
            </a:r>
            <a:r>
              <a:rPr lang="sl-SI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Informatics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PE7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System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Communication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Engineering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PE8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Products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Process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Engineering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PE9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Universe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Sciences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PE10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Earth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System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Science</a:t>
            </a:r>
          </a:p>
          <a:p>
            <a:pPr marL="0" indent="0">
              <a:buNone/>
            </a:pPr>
            <a:r>
              <a:rPr lang="sl-SI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Social </a:t>
            </a:r>
            <a:r>
              <a:rPr lang="sl-SI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Sciences</a:t>
            </a:r>
            <a:r>
              <a:rPr lang="sl-SI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sl-SI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and</a:t>
            </a:r>
            <a:r>
              <a:rPr lang="sl-SI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sl-SI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Humanities</a:t>
            </a:r>
            <a:r>
              <a:rPr lang="sl-SI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(SH)   6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SH1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Individuals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Markets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&amp;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Organisations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SH2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Institutions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Values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Environment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&amp;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Space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SH3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The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Social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World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Diversity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Population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SH4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The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Human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Mind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its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Complexity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SH5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Cultures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sl-SI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Cultural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Production</a:t>
            </a:r>
            <a:endParaRPr lang="sl-SI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SH6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The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Study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of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the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</a:rPr>
              <a:t> Human Past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143508" y="710743"/>
            <a:ext cx="85689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2800" b="0" dirty="0">
                <a:solidFill>
                  <a:schemeClr val="accent1"/>
                </a:solidFill>
                <a:latin typeface="Calibri" panose="020F0502020204030204" pitchFamily="34" charset="0"/>
              </a:rPr>
              <a:t>3 domene → 25 panelov</a:t>
            </a:r>
          </a:p>
          <a:p>
            <a:r>
              <a:rPr lang="sl-SI" sz="28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evalvacijski</a:t>
            </a:r>
            <a:r>
              <a:rPr lang="sl-SI" sz="2800" b="0" dirty="0">
                <a:solidFill>
                  <a:schemeClr val="accent1"/>
                </a:solidFill>
                <a:latin typeface="Calibri" panose="020F0502020204030204" pitchFamily="34" charset="0"/>
              </a:rPr>
              <a:t> paneli ERC 2018: delna prenova ključnih besed </a:t>
            </a:r>
          </a:p>
          <a:p>
            <a:endParaRPr lang="sl-SI" sz="28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43508" y="5440438"/>
            <a:ext cx="4284476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0" dirty="0">
                <a:solidFill>
                  <a:schemeClr val="tx2"/>
                </a:solidFill>
              </a:rPr>
              <a:t>vsak panel sestavljajo predsedujoči in 10-16 članov</a:t>
            </a:r>
          </a:p>
          <a:p>
            <a:r>
              <a:rPr lang="sl-SI" sz="2000" b="0" dirty="0">
                <a:solidFill>
                  <a:schemeClr val="tx2"/>
                </a:solidFill>
                <a:hlinkClick r:id="rId4"/>
              </a:rPr>
              <a:t>https://erc.europa.eu/</a:t>
            </a:r>
            <a:r>
              <a:rPr lang="sl-SI" sz="2000" b="0" dirty="0">
                <a:solidFill>
                  <a:schemeClr val="tx2"/>
                </a:solidFill>
              </a:rPr>
              <a:t> -&gt; </a:t>
            </a:r>
            <a:r>
              <a:rPr lang="sl-SI" sz="2000" b="0" dirty="0" err="1">
                <a:solidFill>
                  <a:schemeClr val="tx2"/>
                </a:solidFill>
              </a:rPr>
              <a:t>Funding</a:t>
            </a:r>
            <a:r>
              <a:rPr lang="sl-SI" sz="2000" b="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32420" y="8862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200" b="0" dirty="0">
                <a:solidFill>
                  <a:schemeClr val="accent1"/>
                </a:solidFill>
                <a:latin typeface="Calibri" panose="020F0502020204030204" pitchFamily="34" charset="0"/>
              </a:rPr>
              <a:t>Ocenjevanje raziskovalnih predlogov </a:t>
            </a:r>
            <a:r>
              <a:rPr lang="sl-SI" sz="32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StG</a:t>
            </a:r>
            <a:r>
              <a:rPr lang="sl-SI" sz="3200" b="0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sl-SI" sz="32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CoG</a:t>
            </a:r>
            <a:r>
              <a:rPr lang="sl-SI" sz="3200" b="0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sl-SI" sz="32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AdG</a:t>
            </a:r>
            <a:endParaRPr lang="sl-SI" sz="32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AutoShape 67"/>
          <p:cNvCxnSpPr>
            <a:cxnSpLocks noChangeShapeType="1"/>
          </p:cNvCxnSpPr>
          <p:nvPr/>
        </p:nvCxnSpPr>
        <p:spPr bwMode="auto">
          <a:xfrm flipH="1">
            <a:off x="2471341" y="2528673"/>
            <a:ext cx="126" cy="575681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68"/>
          <p:cNvSpPr>
            <a:spLocks noChangeArrowheads="1"/>
          </p:cNvSpPr>
          <p:nvPr/>
        </p:nvSpPr>
        <p:spPr bwMode="auto">
          <a:xfrm>
            <a:off x="28307" y="1976349"/>
            <a:ext cx="4439580" cy="65966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26000" tIns="82800" rIns="126000" bIns="82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 err="1">
                <a:solidFill>
                  <a:schemeClr val="tx2"/>
                </a:solidFill>
              </a:rPr>
              <a:t>panelisti</a:t>
            </a:r>
            <a:r>
              <a:rPr lang="sl-SI" altLang="en-US" sz="1600" dirty="0">
                <a:solidFill>
                  <a:schemeClr val="tx2"/>
                </a:solidFill>
              </a:rPr>
              <a:t> oddaljeno ocenijo kratke predloge: </a:t>
            </a:r>
            <a:r>
              <a:rPr lang="sl-SI" altLang="en-US" sz="1600" dirty="0" smtClean="0">
                <a:solidFill>
                  <a:schemeClr val="tx2"/>
                </a:solidFill>
              </a:rPr>
              <a:t>CV </a:t>
            </a:r>
            <a:r>
              <a:rPr lang="sl-SI" altLang="en-US" sz="1600" dirty="0">
                <a:solidFill>
                  <a:schemeClr val="tx2"/>
                </a:solidFill>
              </a:rPr>
              <a:t>in B1</a:t>
            </a:r>
            <a:endParaRPr lang="en-GB" altLang="en-US" sz="1600" b="1" dirty="0">
              <a:solidFill>
                <a:schemeClr val="tx2"/>
              </a:solidFill>
            </a:endParaRPr>
          </a:p>
        </p:txBody>
      </p:sp>
      <p:sp>
        <p:nvSpPr>
          <p:cNvPr id="18" name="AutoShape 69"/>
          <p:cNvSpPr>
            <a:spLocks noChangeArrowheads="1"/>
          </p:cNvSpPr>
          <p:nvPr/>
        </p:nvSpPr>
        <p:spPr bwMode="auto">
          <a:xfrm>
            <a:off x="1019899" y="3128806"/>
            <a:ext cx="2773308" cy="4134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26000" tIns="82800" rIns="126000" bIns="82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srečanje panela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sp>
        <p:nvSpPr>
          <p:cNvPr id="19" name="AutoShape 70"/>
          <p:cNvSpPr>
            <a:spLocks noChangeArrowheads="1"/>
          </p:cNvSpPr>
          <p:nvPr/>
        </p:nvSpPr>
        <p:spPr bwMode="auto">
          <a:xfrm>
            <a:off x="2510122" y="3957730"/>
            <a:ext cx="1831370" cy="1038701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predlogi sprejeti v 2. </a:t>
            </a:r>
            <a:r>
              <a:rPr lang="sl-SI" altLang="en-US" sz="1600" dirty="0" smtClean="0">
                <a:solidFill>
                  <a:schemeClr val="tx2"/>
                </a:solidFill>
              </a:rPr>
              <a:t>stopnjo </a:t>
            </a:r>
          </a:p>
          <a:p>
            <a:pPr algn="ctr" eaLnBrk="1" hangingPunct="1"/>
            <a:r>
              <a:rPr lang="sl-SI" altLang="en-US" sz="1600" dirty="0" smtClean="0">
                <a:solidFill>
                  <a:schemeClr val="tx2"/>
                </a:solidFill>
              </a:rPr>
              <a:t>(</a:t>
            </a:r>
            <a:r>
              <a:rPr lang="sl-SI" altLang="en-US" sz="1600" dirty="0">
                <a:solidFill>
                  <a:schemeClr val="tx2"/>
                </a:solidFill>
              </a:rPr>
              <a:t>ocena A)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sp>
        <p:nvSpPr>
          <p:cNvPr id="20" name="AutoShape 71"/>
          <p:cNvSpPr>
            <a:spLocks noChangeArrowheads="1"/>
          </p:cNvSpPr>
          <p:nvPr/>
        </p:nvSpPr>
        <p:spPr bwMode="auto">
          <a:xfrm>
            <a:off x="859345" y="1587988"/>
            <a:ext cx="3043957" cy="346234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b="1" dirty="0">
                <a:solidFill>
                  <a:schemeClr val="tx2"/>
                </a:solidFill>
              </a:rPr>
              <a:t>1. </a:t>
            </a:r>
            <a:r>
              <a:rPr lang="sl-SI" altLang="en-US" sz="1600" b="1" dirty="0" smtClean="0">
                <a:solidFill>
                  <a:schemeClr val="tx2"/>
                </a:solidFill>
              </a:rPr>
              <a:t>stopnja</a:t>
            </a:r>
            <a:endParaRPr lang="en-GB" altLang="en-US" sz="1600" b="1" dirty="0">
              <a:solidFill>
                <a:schemeClr val="tx2"/>
              </a:solidFill>
            </a:endParaRPr>
          </a:p>
        </p:txBody>
      </p:sp>
      <p:sp>
        <p:nvSpPr>
          <p:cNvPr id="23" name="AutoShape 74"/>
          <p:cNvSpPr>
            <a:spLocks noChangeArrowheads="1"/>
          </p:cNvSpPr>
          <p:nvPr/>
        </p:nvSpPr>
        <p:spPr bwMode="auto">
          <a:xfrm>
            <a:off x="4704420" y="1976350"/>
            <a:ext cx="4212207" cy="905881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26000" tIns="82800" rIns="126000" bIns="82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 err="1">
                <a:solidFill>
                  <a:schemeClr val="tx2"/>
                </a:solidFill>
              </a:rPr>
              <a:t>p</a:t>
            </a:r>
            <a:r>
              <a:rPr lang="sl-SI" altLang="en-US" sz="1600" dirty="0" err="1" smtClean="0">
                <a:solidFill>
                  <a:schemeClr val="tx2"/>
                </a:solidFill>
              </a:rPr>
              <a:t>anelisti</a:t>
            </a:r>
            <a:r>
              <a:rPr lang="sl-SI" altLang="en-US" sz="1600" dirty="0" smtClean="0">
                <a:solidFill>
                  <a:schemeClr val="tx2"/>
                </a:solidFill>
              </a:rPr>
              <a:t> </a:t>
            </a:r>
            <a:r>
              <a:rPr lang="sl-SI" altLang="en-US" sz="1600" dirty="0">
                <a:solidFill>
                  <a:schemeClr val="tx2"/>
                </a:solidFill>
              </a:rPr>
              <a:t>in specializirani ocenjevalci oddaljeno ocenijo celotne predloge:     </a:t>
            </a:r>
            <a:r>
              <a:rPr lang="sl-SI" altLang="en-US" sz="1600" dirty="0" smtClean="0">
                <a:solidFill>
                  <a:schemeClr val="tx2"/>
                </a:solidFill>
              </a:rPr>
              <a:t>B1 </a:t>
            </a:r>
            <a:r>
              <a:rPr lang="sl-SI" altLang="en-US" sz="1600" dirty="0">
                <a:solidFill>
                  <a:schemeClr val="tx2"/>
                </a:solidFill>
              </a:rPr>
              <a:t>in B2</a:t>
            </a:r>
            <a:endParaRPr lang="en-GB" altLang="en-US" sz="1600" b="1" dirty="0">
              <a:solidFill>
                <a:schemeClr val="tx2"/>
              </a:solidFill>
            </a:endParaRPr>
          </a:p>
        </p:txBody>
      </p:sp>
      <p:sp>
        <p:nvSpPr>
          <p:cNvPr id="26" name="AutoShape 77"/>
          <p:cNvSpPr>
            <a:spLocks noChangeArrowheads="1"/>
          </p:cNvSpPr>
          <p:nvPr/>
        </p:nvSpPr>
        <p:spPr bwMode="auto">
          <a:xfrm>
            <a:off x="5278945" y="1587988"/>
            <a:ext cx="3043957" cy="346234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>
                <a:solidFill>
                  <a:schemeClr val="tx2"/>
                </a:solidFill>
              </a:rPr>
              <a:t>2</a:t>
            </a:r>
            <a:r>
              <a:rPr lang="sl-SI" altLang="en-US" sz="1600" b="1" dirty="0">
                <a:solidFill>
                  <a:schemeClr val="tx2"/>
                </a:solidFill>
              </a:rPr>
              <a:t>. </a:t>
            </a:r>
            <a:r>
              <a:rPr lang="sl-SI" altLang="en-US" sz="1600" b="1" dirty="0" smtClean="0">
                <a:solidFill>
                  <a:schemeClr val="tx2"/>
                </a:solidFill>
              </a:rPr>
              <a:t>stopnja</a:t>
            </a:r>
            <a:endParaRPr lang="en-GB" alt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Oval 81"/>
          <p:cNvSpPr>
            <a:spLocks noChangeArrowheads="1"/>
          </p:cNvSpPr>
          <p:nvPr/>
        </p:nvSpPr>
        <p:spPr bwMode="auto">
          <a:xfrm>
            <a:off x="3224695" y="5072965"/>
            <a:ext cx="2486384" cy="10633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povratna informacija</a:t>
            </a:r>
          </a:p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prijaviteljem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sp>
        <p:nvSpPr>
          <p:cNvPr id="21" name="AutoShape 70"/>
          <p:cNvSpPr>
            <a:spLocks noChangeArrowheads="1"/>
          </p:cNvSpPr>
          <p:nvPr/>
        </p:nvSpPr>
        <p:spPr bwMode="auto">
          <a:xfrm>
            <a:off x="396084" y="3989540"/>
            <a:ext cx="1800523" cy="1038701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zavrnjeni </a:t>
            </a:r>
            <a:r>
              <a:rPr lang="sl-SI" altLang="en-US" sz="1600" dirty="0" smtClean="0">
                <a:solidFill>
                  <a:schemeClr val="tx2"/>
                </a:solidFill>
              </a:rPr>
              <a:t>predlogi</a:t>
            </a:r>
          </a:p>
          <a:p>
            <a:pPr algn="ctr" eaLnBrk="1" hangingPunct="1"/>
            <a:r>
              <a:rPr lang="sl-SI" altLang="en-US" sz="1600" dirty="0" smtClean="0">
                <a:solidFill>
                  <a:schemeClr val="tx2"/>
                </a:solidFill>
              </a:rPr>
              <a:t>(</a:t>
            </a:r>
            <a:r>
              <a:rPr lang="sl-SI" altLang="en-US" sz="1600" dirty="0">
                <a:solidFill>
                  <a:schemeClr val="tx2"/>
                </a:solidFill>
              </a:rPr>
              <a:t>ocena B in C)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sp>
        <p:nvSpPr>
          <p:cNvPr id="33" name="Oval 81"/>
          <p:cNvSpPr>
            <a:spLocks noChangeArrowheads="1"/>
          </p:cNvSpPr>
          <p:nvPr/>
        </p:nvSpPr>
        <p:spPr bwMode="auto">
          <a:xfrm>
            <a:off x="5931152" y="5494969"/>
            <a:ext cx="1937402" cy="6715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pritožba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29" name="AutoShape 68"/>
          <p:cNvSpPr>
            <a:spLocks noChangeArrowheads="1"/>
          </p:cNvSpPr>
          <p:nvPr/>
        </p:nvSpPr>
        <p:spPr bwMode="auto">
          <a:xfrm>
            <a:off x="26172" y="6154624"/>
            <a:ext cx="5904980" cy="65966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26000" tIns="82800" rIns="126000" bIns="82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en-US" sz="1600" b="0" dirty="0">
                <a:solidFill>
                  <a:schemeClr val="tx2"/>
                </a:solidFill>
              </a:rPr>
              <a:t>ravnotežje med generalisti in specializiranimi ocenjevalci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en-US" sz="1600" b="0" dirty="0">
                <a:solidFill>
                  <a:schemeClr val="tx2"/>
                </a:solidFill>
              </a:rPr>
              <a:t>ustrezna obravnava interdisciplinarnih predlogov</a:t>
            </a:r>
            <a:endParaRPr lang="en-GB" altLang="en-US" sz="1600" b="0" dirty="0">
              <a:solidFill>
                <a:schemeClr val="tx2"/>
              </a:solidFill>
            </a:endParaRPr>
          </a:p>
        </p:txBody>
      </p:sp>
      <p:sp>
        <p:nvSpPr>
          <p:cNvPr id="24" name="AutoShape 75"/>
          <p:cNvSpPr>
            <a:spLocks noChangeArrowheads="1"/>
          </p:cNvSpPr>
          <p:nvPr/>
        </p:nvSpPr>
        <p:spPr bwMode="auto">
          <a:xfrm>
            <a:off x="4704420" y="3229105"/>
            <a:ext cx="4212207" cy="4134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26000" tIns="82800" rIns="126000" bIns="82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srečanje panela + </a:t>
            </a:r>
            <a:r>
              <a:rPr lang="sl-SI" altLang="en-US" sz="1600" u="sng" dirty="0">
                <a:solidFill>
                  <a:schemeClr val="tx2"/>
                </a:solidFill>
              </a:rPr>
              <a:t>intervju</a:t>
            </a:r>
            <a:r>
              <a:rPr lang="sl-SI" altLang="en-US" sz="1600" dirty="0">
                <a:solidFill>
                  <a:schemeClr val="tx2"/>
                </a:solidFill>
              </a:rPr>
              <a:t> (</a:t>
            </a:r>
            <a:r>
              <a:rPr lang="sl-SI" altLang="en-US" sz="1600" dirty="0" err="1">
                <a:solidFill>
                  <a:schemeClr val="tx2"/>
                </a:solidFill>
              </a:rPr>
              <a:t>StG</a:t>
            </a:r>
            <a:r>
              <a:rPr lang="sl-SI" altLang="en-US" sz="1600" dirty="0">
                <a:solidFill>
                  <a:schemeClr val="tx2"/>
                </a:solidFill>
              </a:rPr>
              <a:t>, </a:t>
            </a:r>
            <a:r>
              <a:rPr lang="sl-SI" altLang="en-US" sz="1600" dirty="0" err="1">
                <a:solidFill>
                  <a:schemeClr val="tx2"/>
                </a:solidFill>
              </a:rPr>
              <a:t>CoG</a:t>
            </a:r>
            <a:r>
              <a:rPr lang="sl-SI" altLang="en-US" sz="1600" dirty="0">
                <a:solidFill>
                  <a:schemeClr val="tx2"/>
                </a:solidFill>
              </a:rPr>
              <a:t>)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cxnSp>
        <p:nvCxnSpPr>
          <p:cNvPr id="3" name="Raven puščični povezovalnik 2"/>
          <p:cNvCxnSpPr>
            <a:stCxn id="23" idx="2"/>
            <a:endCxn id="24" idx="0"/>
          </p:cNvCxnSpPr>
          <p:nvPr/>
        </p:nvCxnSpPr>
        <p:spPr>
          <a:xfrm>
            <a:off x="6810524" y="2882231"/>
            <a:ext cx="0" cy="34687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70"/>
          <p:cNvSpPr>
            <a:spLocks noChangeArrowheads="1"/>
          </p:cNvSpPr>
          <p:nvPr/>
        </p:nvSpPr>
        <p:spPr bwMode="auto">
          <a:xfrm>
            <a:off x="4932174" y="3957567"/>
            <a:ext cx="1800523" cy="1038701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zavrnjeni </a:t>
            </a:r>
            <a:r>
              <a:rPr lang="sl-SI" altLang="en-US" sz="1600" dirty="0" smtClean="0">
                <a:solidFill>
                  <a:schemeClr val="tx2"/>
                </a:solidFill>
              </a:rPr>
              <a:t>predlogi</a:t>
            </a:r>
          </a:p>
          <a:p>
            <a:pPr algn="ctr" eaLnBrk="1" hangingPunct="1"/>
            <a:r>
              <a:rPr lang="sl-SI" altLang="en-US" sz="1600" dirty="0" smtClean="0">
                <a:solidFill>
                  <a:schemeClr val="tx2"/>
                </a:solidFill>
              </a:rPr>
              <a:t>(</a:t>
            </a:r>
            <a:r>
              <a:rPr lang="sl-SI" altLang="en-US" sz="1600" dirty="0">
                <a:solidFill>
                  <a:schemeClr val="tx2"/>
                </a:solidFill>
              </a:rPr>
              <a:t>ocena </a:t>
            </a:r>
            <a:r>
              <a:rPr lang="sl-SI" altLang="en-US" sz="1600" dirty="0" smtClean="0">
                <a:solidFill>
                  <a:schemeClr val="tx2"/>
                </a:solidFill>
              </a:rPr>
              <a:t>B)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sp>
        <p:nvSpPr>
          <p:cNvPr id="34" name="AutoShape 70"/>
          <p:cNvSpPr>
            <a:spLocks noChangeArrowheads="1"/>
          </p:cNvSpPr>
          <p:nvPr/>
        </p:nvSpPr>
        <p:spPr bwMode="auto">
          <a:xfrm>
            <a:off x="7085257" y="3957567"/>
            <a:ext cx="1831370" cy="1038701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l-SI" altLang="en-US" sz="1600" dirty="0">
                <a:solidFill>
                  <a:schemeClr val="tx2"/>
                </a:solidFill>
              </a:rPr>
              <a:t>r</a:t>
            </a:r>
            <a:r>
              <a:rPr lang="sl-SI" altLang="en-US" sz="1600" dirty="0" smtClean="0">
                <a:solidFill>
                  <a:schemeClr val="tx2"/>
                </a:solidFill>
              </a:rPr>
              <a:t>azvrščeni predlogi </a:t>
            </a:r>
          </a:p>
          <a:p>
            <a:pPr algn="ctr" eaLnBrk="1" hangingPunct="1"/>
            <a:r>
              <a:rPr lang="sl-SI" altLang="en-US" sz="1600" dirty="0" smtClean="0">
                <a:solidFill>
                  <a:schemeClr val="tx2"/>
                </a:solidFill>
              </a:rPr>
              <a:t>(</a:t>
            </a:r>
            <a:r>
              <a:rPr lang="sl-SI" altLang="en-US" sz="1600" dirty="0">
                <a:solidFill>
                  <a:schemeClr val="tx2"/>
                </a:solidFill>
              </a:rPr>
              <a:t>ocena A)</a:t>
            </a:r>
            <a:endParaRPr lang="en-GB" altLang="en-US" sz="1600" dirty="0">
              <a:solidFill>
                <a:schemeClr val="tx2"/>
              </a:solidFill>
            </a:endParaRPr>
          </a:p>
        </p:txBody>
      </p:sp>
      <p:cxnSp>
        <p:nvCxnSpPr>
          <p:cNvPr id="8" name="Kolenski povezovalnik 7"/>
          <p:cNvCxnSpPr>
            <a:stCxn id="19" idx="3"/>
            <a:endCxn id="23" idx="1"/>
          </p:cNvCxnSpPr>
          <p:nvPr/>
        </p:nvCxnSpPr>
        <p:spPr>
          <a:xfrm flipV="1">
            <a:off x="4341492" y="2429291"/>
            <a:ext cx="362928" cy="2047790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>
            <a:endCxn id="21" idx="0"/>
          </p:cNvCxnSpPr>
          <p:nvPr/>
        </p:nvCxnSpPr>
        <p:spPr>
          <a:xfrm>
            <a:off x="1296345" y="3542244"/>
            <a:ext cx="1" cy="4472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uščični povezovalnik 35"/>
          <p:cNvCxnSpPr>
            <a:endCxn id="19" idx="0"/>
          </p:cNvCxnSpPr>
          <p:nvPr/>
        </p:nvCxnSpPr>
        <p:spPr>
          <a:xfrm>
            <a:off x="3425807" y="3559173"/>
            <a:ext cx="0" cy="3985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uščični povezovalnik 37"/>
          <p:cNvCxnSpPr>
            <a:endCxn id="30" idx="0"/>
          </p:cNvCxnSpPr>
          <p:nvPr/>
        </p:nvCxnSpPr>
        <p:spPr>
          <a:xfrm>
            <a:off x="5832435" y="3642543"/>
            <a:ext cx="1" cy="31502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uščični povezovalnik 43"/>
          <p:cNvCxnSpPr>
            <a:endCxn id="34" idx="0"/>
          </p:cNvCxnSpPr>
          <p:nvPr/>
        </p:nvCxnSpPr>
        <p:spPr>
          <a:xfrm>
            <a:off x="8000942" y="3642543"/>
            <a:ext cx="0" cy="31502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568952" cy="4392488"/>
          </a:xfrm>
          <a:noFill/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uvod v ERC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priprava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predloga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ocenjevanje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predlogov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asveti za boljšo pripravo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podpora v Sloveniji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statistika 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Pregled</a:t>
            </a:r>
            <a:r>
              <a:rPr lang="sl-SI" sz="3600" b="0" dirty="0">
                <a:solidFill>
                  <a:schemeClr val="accent1"/>
                </a:solidFill>
              </a:rPr>
              <a:t> 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predstavitve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7258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rgbClr val="4F81BD"/>
                </a:solidFill>
                <a:latin typeface="Calibri" panose="020F0502020204030204" pitchFamily="34" charset="0"/>
              </a:rPr>
              <a:t>Odličnost je edini </a:t>
            </a:r>
            <a:r>
              <a:rPr lang="sl-SI" sz="3600" b="0" dirty="0" err="1">
                <a:solidFill>
                  <a:srgbClr val="4F81BD"/>
                </a:solidFill>
                <a:latin typeface="Calibri" panose="020F0502020204030204" pitchFamily="34" charset="0"/>
              </a:rPr>
              <a:t>evalvacijski</a:t>
            </a:r>
            <a:r>
              <a:rPr lang="sl-SI" sz="3600" b="0" dirty="0">
                <a:solidFill>
                  <a:srgbClr val="4F81BD"/>
                </a:solidFill>
                <a:latin typeface="Calibri" panose="020F0502020204030204" pitchFamily="34" charset="0"/>
              </a:rPr>
              <a:t> kriterij</a:t>
            </a: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489886" y="1610714"/>
            <a:ext cx="8407034" cy="5058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Evalvacija </a:t>
            </a:r>
            <a:r>
              <a:rPr lang="sl-SI" i="1" dirty="0">
                <a:solidFill>
                  <a:srgbClr val="FF0000"/>
                </a:solidFill>
                <a:latin typeface="Calibri" panose="020F0502020204030204" pitchFamily="34" charset="0"/>
              </a:rPr>
              <a:t>odličnosti</a:t>
            </a:r>
            <a:r>
              <a:rPr lang="sl-SI" i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poteka na dva načina:</a:t>
            </a:r>
          </a:p>
          <a:p>
            <a:pPr marL="0" indent="0">
              <a:buNone/>
            </a:pPr>
            <a:endParaRPr lang="sl-SI" sz="19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Odličnost raziskovalnega predloga</a:t>
            </a:r>
          </a:p>
          <a:p>
            <a:pPr lvl="1"/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prelomnost</a:t>
            </a:r>
          </a:p>
          <a:p>
            <a:pPr lvl="1"/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potencialni vpliv (znanstven)</a:t>
            </a:r>
          </a:p>
          <a:p>
            <a:pPr lvl="1"/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znanstven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pristop / metodologija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/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Odličnost prijavitelja/ice</a:t>
            </a:r>
          </a:p>
          <a:p>
            <a:pPr lvl="1"/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prelomnost preteklih raziskav</a:t>
            </a:r>
          </a:p>
          <a:p>
            <a:pPr lvl="1"/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kreativnost in neodvisnost razmišljanja</a:t>
            </a:r>
          </a:p>
          <a:p>
            <a:pPr lvl="1"/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zavezanost projektu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282671" y="1412776"/>
            <a:ext cx="8748972" cy="4392488"/>
          </a:xfrm>
          <a:noFill/>
          <a:ln/>
        </p:spPr>
        <p:txBody>
          <a:bodyPr/>
          <a:lstStyle/>
          <a:p>
            <a:r>
              <a:rPr lang="sl-SI" sz="2800" u="sng" dirty="0">
                <a:solidFill>
                  <a:schemeClr val="tx2"/>
                </a:solidFill>
                <a:latin typeface="Calibri" panose="020F0502020204030204" pitchFamily="34" charset="0"/>
              </a:rPr>
              <a:t>odprti dostop </a:t>
            </a: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do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recenziranih znanstvenih </a:t>
            </a: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objav kot rezultatov ERC projekta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v </a:t>
            </a:r>
            <a:r>
              <a:rPr lang="sl-SI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repozitoriju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načelna podpora odprtemu dostopu do raziskovalnih podatkov in povezanih izdelkov </a:t>
            </a:r>
            <a:r>
              <a:rPr lang="sl-SI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(računalniški programi</a:t>
            </a: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u="sng" dirty="0">
                <a:solidFill>
                  <a:schemeClr val="tx2"/>
                </a:solidFill>
                <a:latin typeface="Calibri" panose="020F0502020204030204" pitchFamily="34" charset="0"/>
              </a:rPr>
              <a:t>etika v raziskavah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87524" y="764458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Vodila 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ERC projektov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3774092"/>
              </p:ext>
            </p:extLst>
          </p:nvPr>
        </p:nvGraphicFramePr>
        <p:xfrm>
          <a:off x="282671" y="3609020"/>
          <a:ext cx="8586954" cy="352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58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254008" y="1700808"/>
            <a:ext cx="8748972" cy="4392488"/>
          </a:xfrm>
          <a:noFill/>
          <a:ln/>
        </p:spPr>
        <p:txBody>
          <a:bodyPr/>
          <a:lstStyle/>
          <a:p>
            <a:r>
              <a:rPr lang="sl-SI" sz="2800" u="sng" dirty="0">
                <a:solidFill>
                  <a:schemeClr val="tx2"/>
                </a:solidFill>
                <a:latin typeface="Calibri" panose="020F0502020204030204" pitchFamily="34" charset="0"/>
              </a:rPr>
              <a:t>Tabela etičnih vprašanj</a:t>
            </a: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u="sng" dirty="0">
                <a:solidFill>
                  <a:schemeClr val="tx2"/>
                </a:solidFill>
                <a:latin typeface="Calibri" panose="020F0502020204030204" pitchFamily="34" charset="0"/>
              </a:rPr>
              <a:t>Etična samo-ocena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</a:rPr>
              <a:t>opis potencialnih etičnih vprašanj </a:t>
            </a:r>
            <a:r>
              <a:rPr lang="sl-SI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predloga glede na cilje, metodologijo in možne posledice rezultatov</a:t>
            </a:r>
            <a:endParaRPr lang="sl-SI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</a:rPr>
              <a:t>razlaga kako bodo etične zahteve izpolnjene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</a:rPr>
              <a:t>izjava kako predlog izpolnjuje nacionalne pravne in etične zahteve </a:t>
            </a:r>
            <a:r>
              <a:rPr lang="sl-SI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EU (ali tretje države, kjer se raziskava izvaja)</a:t>
            </a:r>
            <a:endParaRPr lang="sl-SI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</a:rPr>
              <a:t>navedba potrebnih </a:t>
            </a:r>
            <a:r>
              <a:rPr lang="sl-SI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dovoljenj, ki naj bi bila </a:t>
            </a:r>
            <a:r>
              <a:rPr lang="sl-SI" sz="2400" dirty="0">
                <a:solidFill>
                  <a:schemeClr val="tx2"/>
                </a:solidFill>
                <a:latin typeface="Calibri" panose="020F0502020204030204" pitchFamily="34" charset="0"/>
              </a:rPr>
              <a:t>potrebna med izvajanjem </a:t>
            </a:r>
            <a:r>
              <a:rPr lang="sl-SI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projekta </a:t>
            </a:r>
            <a:endParaRPr lang="sl-SI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u="sng" dirty="0">
                <a:solidFill>
                  <a:schemeClr val="tx2"/>
                </a:solidFill>
                <a:latin typeface="Calibri" panose="020F0502020204030204" pitchFamily="34" charset="0"/>
              </a:rPr>
              <a:t>Aneksi </a:t>
            </a:r>
            <a:r>
              <a:rPr lang="sl-SI" sz="28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lahko vključujejo dovoljenja</a:t>
            </a:r>
            <a:r>
              <a:rPr lang="sl-SI" sz="2800" u="sng" dirty="0">
                <a:solidFill>
                  <a:schemeClr val="tx2"/>
                </a:solidFill>
                <a:latin typeface="Calibri" panose="020F0502020204030204" pitchFamily="34" charset="0"/>
              </a:rPr>
              <a:t>, avtorizacije</a:t>
            </a:r>
            <a:r>
              <a:rPr lang="sl-SI" sz="28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,….</a:t>
            </a:r>
            <a:endParaRPr lang="sl-SI" sz="28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54008" y="952852"/>
            <a:ext cx="84224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200" b="0" dirty="0">
                <a:solidFill>
                  <a:schemeClr val="accent1"/>
                </a:solidFill>
                <a:latin typeface="Calibri" panose="020F0502020204030204" pitchFamily="34" charset="0"/>
              </a:rPr>
              <a:t>Etika v raziskavah – kaj se pričakuje od prijavitelja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333732" y="87258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Omejitve ponovnih prijav 2018 (</a:t>
            </a:r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StG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CoG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AdG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179512" y="1678649"/>
            <a:ext cx="8784976" cy="5373216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 lahko odda predlog na različne razpise ERC z isto letno oznako, vendar se upošteva le prvi veljavni predlog</a:t>
            </a:r>
          </a:p>
          <a:p>
            <a:pPr>
              <a:buFont typeface="Arial" pitchFamily="34" charset="0"/>
              <a:buChar char="•"/>
            </a:pPr>
            <a:endParaRPr lang="sl-SI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prijavitelj, ki je na razpisu 2017 prejel </a:t>
            </a:r>
            <a:r>
              <a:rPr lang="sl-SI" sz="3100" b="1" dirty="0">
                <a:solidFill>
                  <a:srgbClr val="000000"/>
                </a:solidFill>
              </a:rPr>
              <a:t>oceno B </a:t>
            </a:r>
            <a:r>
              <a:rPr lang="sl-SI" sz="3100" dirty="0">
                <a:solidFill>
                  <a:srgbClr val="000000"/>
                </a:solidFill>
              </a:rPr>
              <a:t>v 1. koraku,</a:t>
            </a:r>
            <a:r>
              <a:rPr lang="sl-SI" sz="3100" b="1" dirty="0">
                <a:solidFill>
                  <a:srgbClr val="000000"/>
                </a:solidFill>
              </a:rPr>
              <a:t> </a:t>
            </a:r>
            <a:r>
              <a:rPr lang="sl-SI" sz="3100" dirty="0">
                <a:solidFill>
                  <a:srgbClr val="000000"/>
                </a:solidFill>
              </a:rPr>
              <a:t>se </a:t>
            </a:r>
            <a:r>
              <a:rPr lang="sl-SI" sz="3100" u="sng" dirty="0">
                <a:solidFill>
                  <a:srgbClr val="000000"/>
                </a:solidFill>
              </a:rPr>
              <a:t>ne</a:t>
            </a:r>
            <a:r>
              <a:rPr lang="sl-SI" sz="3100" dirty="0">
                <a:solidFill>
                  <a:srgbClr val="000000"/>
                </a:solidFill>
              </a:rPr>
              <a:t> sme prijaviti na razpis 2018</a:t>
            </a:r>
          </a:p>
          <a:p>
            <a:pPr>
              <a:buFont typeface="Arial" pitchFamily="34" charset="0"/>
              <a:buChar char="•"/>
            </a:pPr>
            <a:endParaRPr lang="sl-SI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prijavitelj, ki je na razpisih 2016 ali 2017 prejel </a:t>
            </a:r>
            <a:r>
              <a:rPr lang="sl-SI" sz="3100" b="1" dirty="0">
                <a:solidFill>
                  <a:srgbClr val="000000"/>
                </a:solidFill>
              </a:rPr>
              <a:t>oceno C</a:t>
            </a:r>
            <a:r>
              <a:rPr lang="sl-SI" sz="3100" dirty="0">
                <a:solidFill>
                  <a:srgbClr val="000000"/>
                </a:solidFill>
              </a:rPr>
              <a:t>,</a:t>
            </a:r>
            <a:r>
              <a:rPr lang="sl-SI" sz="3100" b="1" dirty="0">
                <a:solidFill>
                  <a:srgbClr val="000000"/>
                </a:solidFill>
              </a:rPr>
              <a:t> </a:t>
            </a:r>
            <a:r>
              <a:rPr lang="sl-SI" sz="3100" dirty="0">
                <a:solidFill>
                  <a:srgbClr val="000000"/>
                </a:solidFill>
              </a:rPr>
              <a:t>se </a:t>
            </a:r>
            <a:r>
              <a:rPr lang="sl-SI" sz="3100" u="sng" dirty="0">
                <a:solidFill>
                  <a:srgbClr val="000000"/>
                </a:solidFill>
              </a:rPr>
              <a:t>ne</a:t>
            </a:r>
            <a:r>
              <a:rPr lang="sl-SI" sz="3100" dirty="0">
                <a:solidFill>
                  <a:srgbClr val="000000"/>
                </a:solidFill>
              </a:rPr>
              <a:t> sme prijavite na razpis 2018</a:t>
            </a:r>
          </a:p>
          <a:p>
            <a:pPr>
              <a:buFont typeface="Arial" pitchFamily="34" charset="0"/>
              <a:buChar char="•"/>
            </a:pPr>
            <a:endParaRPr lang="sl-SI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prijavitelj, ki je bil zavrnjen zaradi </a:t>
            </a:r>
            <a:r>
              <a:rPr lang="sl-SI" sz="3100" b="1" dirty="0">
                <a:solidFill>
                  <a:schemeClr val="tx2"/>
                </a:solidFill>
              </a:rPr>
              <a:t>zlorabe znanstvene integritete </a:t>
            </a:r>
            <a:r>
              <a:rPr lang="sl-SI" sz="3100" dirty="0">
                <a:solidFill>
                  <a:srgbClr val="000000"/>
                </a:solidFill>
              </a:rPr>
              <a:t>na razpisih 2016 ali 2017, se </a:t>
            </a:r>
            <a:r>
              <a:rPr lang="sl-SI" sz="3100" u="sng" dirty="0">
                <a:solidFill>
                  <a:srgbClr val="000000"/>
                </a:solidFill>
              </a:rPr>
              <a:t>ne</a:t>
            </a:r>
            <a:r>
              <a:rPr lang="sl-SI" sz="3100" dirty="0">
                <a:solidFill>
                  <a:srgbClr val="000000"/>
                </a:solidFill>
              </a:rPr>
              <a:t> sme prijaviti na razpis 2018</a:t>
            </a:r>
          </a:p>
          <a:p>
            <a:pPr>
              <a:buFont typeface="Arial" pitchFamily="34" charset="0"/>
              <a:buChar char="•"/>
            </a:pPr>
            <a:endParaRPr lang="sl-SI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raziskovalec lahko sodeluje kot prijavitelj le v enem ERC projektu naenkrat (možna prijava manj kot 2 leti pred iztekom tekočega)</a:t>
            </a:r>
          </a:p>
          <a:p>
            <a:pPr>
              <a:buFont typeface="Arial" pitchFamily="34" charset="0"/>
              <a:buChar char="•"/>
            </a:pPr>
            <a:endParaRPr lang="sl-SI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prijavitelj, ki deluje kot </a:t>
            </a:r>
            <a:r>
              <a:rPr lang="sl-SI" sz="3100" dirty="0" err="1">
                <a:solidFill>
                  <a:srgbClr val="000000"/>
                </a:solidFill>
              </a:rPr>
              <a:t>panelist</a:t>
            </a:r>
            <a:r>
              <a:rPr lang="sl-SI" sz="3100" dirty="0">
                <a:solidFill>
                  <a:srgbClr val="000000"/>
                </a:solidFill>
              </a:rPr>
              <a:t> za razpis ERC 2018 ali ERC 2016, se ne sme prijaviti na razpis ERC 2018 za isti tip projekta</a:t>
            </a:r>
            <a:endParaRPr lang="sl-SI" sz="3100" dirty="0"/>
          </a:p>
          <a:p>
            <a:endParaRPr lang="sl-SI" sz="1200" dirty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67544" y="9155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rgbClr val="4F81BD"/>
                </a:solidFill>
                <a:latin typeface="Calibri" panose="020F0502020204030204" pitchFamily="34" charset="0"/>
              </a:rPr>
              <a:t>Načrt razpisov za 2018 </a:t>
            </a: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graphicFrame>
        <p:nvGraphicFramePr>
          <p:cNvPr id="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0668"/>
              </p:ext>
            </p:extLst>
          </p:nvPr>
        </p:nvGraphicFramePr>
        <p:xfrm>
          <a:off x="143507" y="1479579"/>
          <a:ext cx="8856985" cy="52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56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0693"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razpisi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r>
                        <a:rPr lang="sl-SI" sz="1800" baseline="0" dirty="0">
                          <a:solidFill>
                            <a:schemeClr val="tx2"/>
                          </a:solidFill>
                        </a:rPr>
                        <a:t>objava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zaključek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sredstva v mio</a:t>
                      </a:r>
                      <a:r>
                        <a:rPr lang="fr-BE" sz="1800" baseline="0" dirty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BE" sz="18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ocena števila projektov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776">
                <a:tc>
                  <a:txBody>
                    <a:bodyPr/>
                    <a:lstStyle/>
                    <a:p>
                      <a:r>
                        <a:rPr lang="fr-BE" sz="1800" b="0" dirty="0" err="1">
                          <a:solidFill>
                            <a:schemeClr val="tx2"/>
                          </a:solidFill>
                        </a:rPr>
                        <a:t>Starting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 Grant </a:t>
                      </a:r>
                      <a:br>
                        <a:rPr lang="fr-BE" sz="1800" b="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ERC-201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8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fr-BE" sz="1800" b="0" baseline="0" dirty="0" err="1">
                          <a:solidFill>
                            <a:schemeClr val="tx2"/>
                          </a:solidFill>
                        </a:rPr>
                        <a:t>StG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18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julij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1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7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dirty="0" err="1">
                          <a:solidFill>
                            <a:schemeClr val="tx2"/>
                          </a:solidFill>
                        </a:rPr>
                        <a:t>ok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t</a:t>
                      </a:r>
                      <a:r>
                        <a:rPr lang="sl-SI" sz="1800" dirty="0" err="1">
                          <a:solidFill>
                            <a:schemeClr val="tx2"/>
                          </a:solidFill>
                        </a:rPr>
                        <a:t>ober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7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fr-BE" sz="1800" dirty="0">
                          <a:solidFill>
                            <a:schemeClr val="tx2"/>
                          </a:solidFill>
                        </a:rPr>
                      </a:b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83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fr-BE" sz="1800" dirty="0">
                          <a:solidFill>
                            <a:schemeClr val="tx2"/>
                          </a:solidFill>
                        </a:rPr>
                      </a:b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391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141">
                <a:tc>
                  <a:txBody>
                    <a:bodyPr/>
                    <a:lstStyle/>
                    <a:p>
                      <a:r>
                        <a:rPr lang="fr-BE" sz="1800" b="0" dirty="0" err="1">
                          <a:solidFill>
                            <a:schemeClr val="tx2"/>
                          </a:solidFill>
                        </a:rPr>
                        <a:t>Consolidator</a:t>
                      </a:r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 Grant ERC-201</a:t>
                      </a:r>
                      <a:r>
                        <a:rPr lang="sl-SI" sz="1800" b="0" dirty="0">
                          <a:solidFill>
                            <a:schemeClr val="tx2"/>
                          </a:solidFill>
                        </a:rPr>
                        <a:t>8</a:t>
                      </a:r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fr-BE" sz="1800" b="0" dirty="0" err="1">
                          <a:solidFill>
                            <a:schemeClr val="tx2"/>
                          </a:solidFill>
                        </a:rPr>
                        <a:t>CoG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4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dirty="0" err="1">
                          <a:solidFill>
                            <a:schemeClr val="tx2"/>
                          </a:solidFill>
                        </a:rPr>
                        <a:t>ok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t</a:t>
                      </a:r>
                      <a:r>
                        <a:rPr lang="sl-SI" sz="1800" dirty="0" err="1">
                          <a:solidFill>
                            <a:schemeClr val="tx2"/>
                          </a:solidFill>
                        </a:rPr>
                        <a:t>ober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15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f</a:t>
                      </a:r>
                      <a:r>
                        <a:rPr lang="fr-BE" sz="1800" dirty="0" err="1">
                          <a:solidFill>
                            <a:schemeClr val="tx2"/>
                          </a:solidFill>
                        </a:rPr>
                        <a:t>eb</a:t>
                      </a:r>
                      <a:r>
                        <a:rPr lang="sl-SI" sz="1800" dirty="0" err="1">
                          <a:solidFill>
                            <a:schemeClr val="tx2"/>
                          </a:solidFill>
                        </a:rPr>
                        <a:t>ruar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55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fr-BE" sz="1800" dirty="0">
                          <a:solidFill>
                            <a:schemeClr val="tx2"/>
                          </a:solidFill>
                        </a:rPr>
                      </a:b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(2</a:t>
                      </a:r>
                      <a:r>
                        <a:rPr lang="sl-SI" sz="1800" dirty="0">
                          <a:solidFill>
                            <a:schemeClr val="tx2"/>
                          </a:solidFill>
                        </a:rPr>
                        <a:t>87</a:t>
                      </a:r>
                      <a:r>
                        <a:rPr lang="fr-BE" sz="18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7888">
                <a:tc>
                  <a:txBody>
                    <a:bodyPr/>
                    <a:lstStyle/>
                    <a:p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Advanced Grant</a:t>
                      </a:r>
                    </a:p>
                    <a:p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ERC-201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8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fr-BE" sz="1800" b="0" kern="1200" dirty="0" err="1">
                          <a:solidFill>
                            <a:schemeClr val="tx2"/>
                          </a:solidFill>
                        </a:rPr>
                        <a:t>AdG</a:t>
                      </a:r>
                      <a:endParaRPr lang="en-GB"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7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j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0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av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g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ust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452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fr-BE" sz="1800" b="0" kern="1200" dirty="0">
                          <a:solidFill>
                            <a:schemeClr val="tx2"/>
                          </a:solidFill>
                        </a:rPr>
                      </a:b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sl-SI" sz="1800" b="0" kern="1200" dirty="0">
                          <a:solidFill>
                            <a:schemeClr val="tx2"/>
                          </a:solidFill>
                        </a:rPr>
                        <a:t>194</a:t>
                      </a:r>
                      <a:r>
                        <a:rPr lang="fr-BE" sz="1800" b="0" kern="12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GB"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32" marB="4573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376">
                <a:tc>
                  <a:txBody>
                    <a:bodyPr/>
                    <a:lstStyle/>
                    <a:p>
                      <a:r>
                        <a:rPr lang="sl-SI" sz="1800" b="0" dirty="0" err="1">
                          <a:solidFill>
                            <a:schemeClr val="tx2"/>
                          </a:solidFill>
                        </a:rPr>
                        <a:t>Synergy</a:t>
                      </a:r>
                      <a:r>
                        <a:rPr lang="sl-SI" sz="1800" b="0" dirty="0">
                          <a:solidFill>
                            <a:schemeClr val="tx2"/>
                          </a:solidFill>
                        </a:rPr>
                        <a:t> Grant</a:t>
                      </a:r>
                    </a:p>
                    <a:p>
                      <a:r>
                        <a:rPr lang="sl-SI" sz="1800" b="0" dirty="0">
                          <a:solidFill>
                            <a:schemeClr val="tx2"/>
                          </a:solidFill>
                        </a:rPr>
                        <a:t>ERC-2018-SyG</a:t>
                      </a:r>
                      <a:endParaRPr lang="fr-BE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r>
                        <a:rPr lang="sl-SI" b="0" dirty="0">
                          <a:solidFill>
                            <a:schemeClr val="tx2"/>
                          </a:solidFill>
                        </a:rPr>
                        <a:t>19 julij 2017</a:t>
                      </a: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r>
                        <a:rPr lang="sl-SI" b="0" dirty="0">
                          <a:solidFill>
                            <a:schemeClr val="tx2"/>
                          </a:solidFill>
                        </a:rPr>
                        <a:t>14 november 2017</a:t>
                      </a: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r>
                        <a:rPr lang="sl-SI" b="0" dirty="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  <a:p>
                      <a:r>
                        <a:rPr lang="sl-SI" b="0" dirty="0">
                          <a:solidFill>
                            <a:schemeClr val="tx2"/>
                          </a:solidFill>
                        </a:rPr>
                        <a:t>(30)</a:t>
                      </a:r>
                    </a:p>
                  </a:txBody>
                  <a:tcPr marL="91455" marR="91455" marT="45732" marB="4573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5326">
                <a:tc>
                  <a:txBody>
                    <a:bodyPr/>
                    <a:lstStyle/>
                    <a:p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Proof of Concept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ERC-201</a:t>
                      </a:r>
                      <a:r>
                        <a:rPr lang="sl-SI" sz="1800" b="0" dirty="0">
                          <a:solidFill>
                            <a:schemeClr val="tx2"/>
                          </a:solidFill>
                        </a:rPr>
                        <a:t>8</a:t>
                      </a:r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fr-BE" sz="1800" b="0" dirty="0" err="1">
                          <a:solidFill>
                            <a:schemeClr val="tx2"/>
                          </a:solidFill>
                        </a:rPr>
                        <a:t>PoC</a:t>
                      </a:r>
                      <a:endParaRPr lang="fr-BE" sz="18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l-SI" sz="1800" b="0" dirty="0">
                          <a:solidFill>
                            <a:schemeClr val="tx2"/>
                          </a:solidFill>
                        </a:rPr>
                        <a:t>18</a:t>
                      </a:r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b="0" dirty="0">
                          <a:solidFill>
                            <a:schemeClr val="tx2"/>
                          </a:solidFill>
                        </a:rPr>
                        <a:t>julij</a:t>
                      </a:r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b="0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j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an</a:t>
                      </a:r>
                      <a:r>
                        <a:rPr lang="sl-SI" sz="1800" b="0" baseline="0" dirty="0" err="1">
                          <a:solidFill>
                            <a:schemeClr val="tx2"/>
                          </a:solidFill>
                        </a:rPr>
                        <a:t>uar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fr-BE" sz="1800" b="0" baseline="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18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fr-BE" sz="1800" b="0" baseline="0" dirty="0" err="1">
                          <a:solidFill>
                            <a:schemeClr val="tx2"/>
                          </a:solidFill>
                        </a:rPr>
                        <a:t>pr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il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fr-BE" sz="1800" b="0" baseline="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11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se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sl-SI" sz="1800" b="0" baseline="0" dirty="0" err="1">
                          <a:solidFill>
                            <a:schemeClr val="tx2"/>
                          </a:solidFill>
                        </a:rPr>
                        <a:t>tember</a:t>
                      </a:r>
                      <a:r>
                        <a:rPr lang="fr-BE" sz="1800" b="0" baseline="0" dirty="0">
                          <a:solidFill>
                            <a:schemeClr val="tx2"/>
                          </a:solidFill>
                        </a:rPr>
                        <a:t> 201</a:t>
                      </a:r>
                      <a:r>
                        <a:rPr lang="sl-SI" sz="1800" b="0" baseline="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9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dirty="0">
                          <a:solidFill>
                            <a:schemeClr val="tx2"/>
                          </a:solidFill>
                        </a:rPr>
                        <a:t>20 (130)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91455" marR="91455" marT="45732" marB="4573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8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Nasvet – vprašanja za prijavitelja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489886" y="1610715"/>
            <a:ext cx="8407034" cy="4608512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Predlog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premika meje znanja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? 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Je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v pravem času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? (Zakaj še ni bilo narejeno? Je zdaj izvedljivo?)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Kakšno je tveganje? Je utemeljeno z obetavnim rezultatom? Obstoja načrt za upravljanje s tveganji?</a:t>
            </a:r>
          </a:p>
          <a:p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Zakaj je predlagani projekt pomemben?</a:t>
            </a:r>
          </a:p>
          <a:p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Zakaj sem prava/edina oseba za izvedbo?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Sem mednarodno konkurenčen raziskovalec na svoji karierni stopnji in na svojem področju?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Zmorem delati neodvisno in voditi 5-letni projekt z večjim proračunom?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Nasvet – splošno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489886" y="1610715"/>
            <a:ext cx="8407034" cy="4608512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reverite novost/odličnost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svoje ideje (predhodni ERC projekti)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</a:rPr>
              <a:t>z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godnja prijava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, preglejte obrazce in delovanje sistema – </a:t>
            </a:r>
            <a:r>
              <a:rPr lang="sl-SI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prijavo je možno popravljati do roka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!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u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porabite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pomoč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Information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for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Applicants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Work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programme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Frequently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Asked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Questions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  <a:endParaRPr lang="sl-SI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osvetujte se z gostiteljsko institucijo in drugimi prijavitelji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pred zaključkom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prijavo natisnite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in preberite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Nasvet – 1. stopnja </a:t>
            </a:r>
            <a:r>
              <a:rPr lang="sl-SI" sz="3600" b="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evalavacije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489886" y="1610715"/>
            <a:ext cx="8407034" cy="4608512"/>
          </a:xfrm>
        </p:spPr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anel (generalisti) prebere le B1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kot </a:t>
            </a: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samostojen dokument – </a:t>
            </a:r>
            <a:r>
              <a:rPr lang="sl-SI" u="sng" dirty="0">
                <a:solidFill>
                  <a:schemeClr val="tx2"/>
                </a:solidFill>
                <a:latin typeface="Calibri" panose="020F0502020204030204" pitchFamily="34" charset="0"/>
              </a:rPr>
              <a:t>napišite zgodbo</a:t>
            </a: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zpostavite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prelomnost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vaše ideje –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inkrementalne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raziskave ne zadoščajo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o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dlično poznavanje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stanja na področju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– zakaj vaša ideja izstopa</a:t>
            </a:r>
          </a:p>
          <a:p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atančna in jasna predstavitev</a:t>
            </a:r>
          </a:p>
          <a:p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riporočljivo orisati metodološki pristop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(ocena izvedljivosti)</a:t>
            </a: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okažite svojo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znanstveno neodvisnost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v svojem CV (predloga za CV je del obrazcev B1)</a:t>
            </a: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zberite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pravi panel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(sekundarni panel)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Nasvet – 2. stopnja evalvacije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321037" y="1603963"/>
            <a:ext cx="8546610" cy="5130654"/>
          </a:xfrm>
        </p:spPr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anel in strokovni sodelavci preberejo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B1 in B2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– ne ponavljajte se, ampak podrobneje razložite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redstavitev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dovolj podrobno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metodologijo, načrt dela, izbor študijskih primerov, …  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azložite hipotezo ali predstavite predhodne podatke (če obstojijo)</a:t>
            </a:r>
            <a:endParaRPr lang="sl-SI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v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ključite vse reference (ne štejejo v omejitev dolžine)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redlagajte alternativne strategije za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upravljanje s tveganji</a:t>
            </a: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reverite koherentnost številk (proračun)</a:t>
            </a: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u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temeljite načrtovane vire</a:t>
            </a:r>
          </a:p>
          <a:p>
            <a:pPr lvl="1"/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azložite vključenost članov skupine (ERC ni </a:t>
            </a:r>
            <a:r>
              <a:rPr lang="sl-SI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kolaborativni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 projekt, ne dodajajte nepotrebnih partnerjev)</a:t>
            </a:r>
          </a:p>
          <a:p>
            <a:pPr lvl="1"/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pojasnite potrebo po zunanjih sodelavcih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Nasvet – priprava proračuna v B2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489886" y="1610714"/>
            <a:ext cx="8407034" cy="4914629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naliza proračuna na sestanku panela na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 stopnji evalvacije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anel oceni, ali so načrtovani viri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primerni in ustrezno utemeljeni 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z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manjšanje proračuna je utemeljeno,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stroški brez razlage so pogosto črtani</a:t>
            </a:r>
            <a:endParaRPr lang="sl-SI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anel predlaga zgornjo mejo za proračun glede na predlagana zmanjšanja / povečanja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ključite stroške za odprti dostop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– obveznost v Obzorju 2020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1196752" cy="1196752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31752" y="1484784"/>
            <a:ext cx="9178043" cy="504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79512" y="658100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</a:rPr>
              <a:t>vir: ERCEA</a:t>
            </a:r>
          </a:p>
        </p:txBody>
      </p:sp>
    </p:spTree>
    <p:extLst>
      <p:ext uri="{BB962C8B-B14F-4D97-AF65-F5344CB8AC3E}">
        <p14:creationId xmlns:p14="http://schemas.microsoft.com/office/powerpoint/2010/main" val="38893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908720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Nasvet – intervju na 2. stopnji za </a:t>
            </a:r>
            <a:r>
              <a:rPr lang="sl-SI" sz="3600" b="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StG</a:t>
            </a:r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in </a:t>
            </a:r>
            <a:r>
              <a:rPr lang="sl-SI" sz="3600" b="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CoG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489886" y="1610714"/>
            <a:ext cx="8407034" cy="4914629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navdušite člane panela za svoj projekt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vadite, tipično 10 min predstavitve + 10-15 min vprašanj in odgovorov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anel želi preverite, ali je to 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vaša lastna ideja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, ne ideja mentorja</a:t>
            </a:r>
            <a:endParaRPr lang="sl-SI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ervoza je običajna</a:t>
            </a:r>
            <a:endParaRPr lang="sl-SI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Podpora v Sloveniji </a:t>
            </a: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sp>
        <p:nvSpPr>
          <p:cNvPr id="7" name="Ograda vsebine 18"/>
          <p:cNvSpPr txBox="1">
            <a:spLocks/>
          </p:cNvSpPr>
          <p:nvPr/>
        </p:nvSpPr>
        <p:spPr bwMode="auto">
          <a:xfrm>
            <a:off x="158263" y="1499393"/>
            <a:ext cx="8230162" cy="49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0" dirty="0">
                <a:solidFill>
                  <a:schemeClr val="tx2"/>
                </a:solidFill>
              </a:rPr>
              <a:t>institucionalna</a:t>
            </a:r>
          </a:p>
          <a:p>
            <a:r>
              <a:rPr lang="sl-SI" b="0" dirty="0">
                <a:solidFill>
                  <a:schemeClr val="tx2"/>
                </a:solidFill>
              </a:rPr>
              <a:t>nacionalna kontaktna oseba</a:t>
            </a:r>
          </a:p>
          <a:p>
            <a:pPr lvl="1"/>
            <a:r>
              <a:rPr lang="sl-SI" b="0" dirty="0">
                <a:solidFill>
                  <a:schemeClr val="tx2"/>
                </a:solidFill>
              </a:rPr>
              <a:t>Knjižnica ERC projektov </a:t>
            </a:r>
          </a:p>
          <a:p>
            <a:r>
              <a:rPr lang="sl-SI" b="0" dirty="0">
                <a:solidFill>
                  <a:schemeClr val="tx2"/>
                </a:solidFill>
              </a:rPr>
              <a:t>instrumenti ARRS: </a:t>
            </a:r>
            <a:r>
              <a:rPr lang="sl-SI" b="0" dirty="0">
                <a:solidFill>
                  <a:schemeClr val="tx2"/>
                </a:solidFill>
                <a:hlinkClick r:id="rId5"/>
              </a:rPr>
              <a:t>https://www.arrs.gov.si/sl/medn/</a:t>
            </a:r>
            <a:r>
              <a:rPr lang="sl-SI" b="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sl-SI" b="0" dirty="0">
                <a:solidFill>
                  <a:schemeClr val="tx2"/>
                </a:solidFill>
              </a:rPr>
              <a:t>Komplementarna shema: od 2010 podeljenih </a:t>
            </a:r>
            <a:r>
              <a:rPr lang="sl-SI" b="0" dirty="0" smtClean="0">
                <a:solidFill>
                  <a:schemeClr val="tx2"/>
                </a:solidFill>
              </a:rPr>
              <a:t>26 </a:t>
            </a:r>
            <a:r>
              <a:rPr lang="sl-SI" b="0" dirty="0">
                <a:solidFill>
                  <a:schemeClr val="tx2"/>
                </a:solidFill>
              </a:rPr>
              <a:t>projektov </a:t>
            </a:r>
            <a:r>
              <a:rPr lang="sl-SI" b="0" dirty="0" smtClean="0">
                <a:solidFill>
                  <a:schemeClr val="tx2"/>
                </a:solidFill>
              </a:rPr>
              <a:t>(4 </a:t>
            </a:r>
            <a:r>
              <a:rPr lang="sl-SI" b="0" dirty="0" err="1">
                <a:solidFill>
                  <a:schemeClr val="tx2"/>
                </a:solidFill>
              </a:rPr>
              <a:t>StG</a:t>
            </a:r>
            <a:r>
              <a:rPr lang="sl-SI" b="0" dirty="0">
                <a:solidFill>
                  <a:schemeClr val="tx2"/>
                </a:solidFill>
              </a:rPr>
              <a:t>, 1 </a:t>
            </a:r>
            <a:r>
              <a:rPr lang="sl-SI" b="0" dirty="0" err="1">
                <a:solidFill>
                  <a:schemeClr val="tx2"/>
                </a:solidFill>
              </a:rPr>
              <a:t>CoG</a:t>
            </a:r>
            <a:r>
              <a:rPr lang="sl-SI" b="0" dirty="0">
                <a:solidFill>
                  <a:schemeClr val="tx2"/>
                </a:solidFill>
              </a:rPr>
              <a:t>, </a:t>
            </a:r>
            <a:r>
              <a:rPr lang="sl-SI" b="0" dirty="0" smtClean="0">
                <a:solidFill>
                  <a:schemeClr val="tx2"/>
                </a:solidFill>
              </a:rPr>
              <a:t>21 </a:t>
            </a:r>
            <a:r>
              <a:rPr lang="sl-SI" b="0" dirty="0" err="1">
                <a:solidFill>
                  <a:schemeClr val="tx2"/>
                </a:solidFill>
              </a:rPr>
              <a:t>AdG</a:t>
            </a:r>
            <a:r>
              <a:rPr lang="sl-SI" b="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sl-SI" b="0" dirty="0">
                <a:solidFill>
                  <a:schemeClr val="tx2"/>
                </a:solidFill>
              </a:rPr>
              <a:t>Štipendije za obisk prejemnika sredstev ERC: </a:t>
            </a:r>
            <a:r>
              <a:rPr lang="sl-SI" b="0" dirty="0" smtClean="0">
                <a:solidFill>
                  <a:schemeClr val="tx2"/>
                </a:solidFill>
              </a:rPr>
              <a:t>v 2017 7 obiskov</a:t>
            </a:r>
            <a:endParaRPr lang="sl-SI" b="0" dirty="0">
              <a:solidFill>
                <a:schemeClr val="tx2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7042150" y="2139950"/>
          <a:ext cx="202406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lip" r:id="rId7" imgW="2024402" imgH="2997642" progId="MS_ClipArt_Gallery.2">
                  <p:embed/>
                </p:oleObj>
              </mc:Choice>
              <mc:Fallback>
                <p:oleObj name="Clip" r:id="rId7" imgW="2024402" imgH="299764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2139950"/>
                        <a:ext cx="2024063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va puščica 2"/>
          <p:cNvSpPr/>
          <p:nvPr/>
        </p:nvSpPr>
        <p:spPr>
          <a:xfrm>
            <a:off x="4953898" y="2609994"/>
            <a:ext cx="1440160" cy="63000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2"/>
                </a:solidFill>
              </a:rPr>
              <a:t>N O V O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3980786" y="5499826"/>
            <a:ext cx="4839686" cy="125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2400" b="0" dirty="0">
                <a:solidFill>
                  <a:schemeClr val="tx2"/>
                </a:solidFill>
              </a:rPr>
              <a:t>k</a:t>
            </a:r>
            <a:r>
              <a:rPr lang="sl-SI" sz="2400" b="0" dirty="0" smtClean="0">
                <a:solidFill>
                  <a:schemeClr val="tx2"/>
                </a:solidFill>
              </a:rPr>
              <a:t>omplementarna shema: 26 / 9 štipendije: 7 / 1</a:t>
            </a:r>
            <a:endParaRPr lang="sl-SI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325" y="909766"/>
            <a:ext cx="8453350" cy="567123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79512" y="658100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</a:rPr>
              <a:t>vir: ERCEA</a:t>
            </a:r>
          </a:p>
        </p:txBody>
      </p:sp>
    </p:spTree>
    <p:extLst>
      <p:ext uri="{BB962C8B-B14F-4D97-AF65-F5344CB8AC3E}">
        <p14:creationId xmlns:p14="http://schemas.microsoft.com/office/powerpoint/2010/main" val="34704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620" y="1008112"/>
            <a:ext cx="8559875" cy="562923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79512" y="658100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</a:rPr>
              <a:t>vir: ERCEA</a:t>
            </a:r>
          </a:p>
        </p:txBody>
      </p:sp>
    </p:spTree>
    <p:extLst>
      <p:ext uri="{BB962C8B-B14F-4D97-AF65-F5344CB8AC3E}">
        <p14:creationId xmlns:p14="http://schemas.microsoft.com/office/powerpoint/2010/main" val="27285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323528" y="731113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Dobitniki ERC projekta v Sloveniji </a:t>
            </a:r>
            <a:endParaRPr lang="sl-SI" sz="36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sp>
        <p:nvSpPr>
          <p:cNvPr id="7" name="Ograda vsebine 18"/>
          <p:cNvSpPr txBox="1">
            <a:spLocks/>
          </p:cNvSpPr>
          <p:nvPr/>
        </p:nvSpPr>
        <p:spPr bwMode="auto">
          <a:xfrm>
            <a:off x="158262" y="1499393"/>
            <a:ext cx="8806225" cy="49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>
                <a:solidFill>
                  <a:schemeClr val="tx2"/>
                </a:solidFill>
                <a:latin typeface="Calibri Light" panose="020F0302020204030204" pitchFamily="34" charset="0"/>
              </a:rPr>
              <a:t>Nedjeljka</a:t>
            </a:r>
            <a:r>
              <a:rPr lang="sl-SI" dirty="0">
                <a:solidFill>
                  <a:schemeClr val="tx2"/>
                </a:solidFill>
                <a:latin typeface="Calibri Light" panose="020F0302020204030204" pitchFamily="34" charset="0"/>
              </a:rPr>
              <a:t> Žagar 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FMF UL, </a:t>
            </a:r>
            <a:r>
              <a:rPr lang="sl-SI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StG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2011 PE10</a:t>
            </a:r>
          </a:p>
          <a:p>
            <a:pPr lvl="1"/>
            <a:r>
              <a:rPr lang="sl-SI" b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Modal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analysis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of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atmospheric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balance,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predictability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and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climate</a:t>
            </a:r>
            <a:endParaRPr lang="sl-SI" b="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 Light" panose="020F0302020204030204" pitchFamily="34" charset="0"/>
              </a:rPr>
              <a:t>Dragan Mihailović IJS, </a:t>
            </a:r>
            <a:r>
              <a:rPr lang="sl-SI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AdG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20121 PE3</a:t>
            </a:r>
          </a:p>
          <a:p>
            <a:pPr lvl="1"/>
            <a:r>
              <a:rPr lang="sl-SI" b="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Coherent</a:t>
            </a:r>
            <a:r>
              <a:rPr lang="sl-SI" b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trajectories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through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symmetry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breaking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transitions</a:t>
            </a:r>
            <a:endParaRPr lang="sl-SI" b="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 Light" panose="020F0302020204030204" pitchFamily="34" charset="0"/>
              </a:rPr>
              <a:t>Tomaž Prosen 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FMF UL, </a:t>
            </a:r>
            <a:r>
              <a:rPr lang="sl-SI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AdG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2015 PE3 </a:t>
            </a:r>
          </a:p>
          <a:p>
            <a:pPr lvl="1"/>
            <a:r>
              <a:rPr lang="sl-SI" b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Open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many-body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Non-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Equilibrium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Systems</a:t>
            </a:r>
            <a:endParaRPr lang="sl-SI" b="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sl-SI" dirty="0">
                <a:solidFill>
                  <a:schemeClr val="tx2"/>
                </a:solidFill>
                <a:latin typeface="Calibri Light" panose="020F0302020204030204" pitchFamily="34" charset="0"/>
              </a:rPr>
              <a:t>Marta </a:t>
            </a:r>
            <a:r>
              <a:rPr lang="sl-SI" dirty="0" err="1">
                <a:solidFill>
                  <a:schemeClr val="tx2"/>
                </a:solidFill>
                <a:latin typeface="Calibri Light" panose="020F0302020204030204" pitchFamily="34" charset="0"/>
              </a:rPr>
              <a:t>Verginella</a:t>
            </a:r>
            <a:r>
              <a:rPr lang="sl-SI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FF UL, </a:t>
            </a:r>
            <a:r>
              <a:rPr lang="sl-SI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AdG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2016 SH6 </a:t>
            </a:r>
          </a:p>
          <a:p>
            <a:pPr lvl="1"/>
            <a:r>
              <a:rPr lang="sl-SI" b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Post-</a:t>
            </a:r>
            <a:r>
              <a:rPr lang="sl-SI" b="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war</a:t>
            </a:r>
            <a:r>
              <a:rPr lang="sl-SI" b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transitions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in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gendered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perspective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: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the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case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of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the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sl-SI" b="0" dirty="0" err="1">
                <a:solidFill>
                  <a:schemeClr val="tx2"/>
                </a:solidFill>
                <a:latin typeface="Calibri Light" panose="020F0302020204030204" pitchFamily="34" charset="0"/>
              </a:rPr>
              <a:t>North-Eastern</a:t>
            </a:r>
            <a:r>
              <a:rPr lang="sl-SI" b="0" dirty="0">
                <a:solidFill>
                  <a:schemeClr val="tx2"/>
                </a:solidFill>
                <a:latin typeface="Calibri Light" panose="020F0302020204030204" pitchFamily="34" charset="0"/>
              </a:rPr>
              <a:t> Adriatic </a:t>
            </a:r>
            <a:r>
              <a:rPr lang="sl-SI" b="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region</a:t>
            </a:r>
            <a:endParaRPr lang="sl-SI" b="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Matevž Dular FS UL, </a:t>
            </a:r>
            <a:r>
              <a:rPr lang="sl-SI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CoG</a:t>
            </a:r>
            <a:r>
              <a:rPr lang="sl-SI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2017 PE8 (izbran)</a:t>
            </a:r>
          </a:p>
          <a:p>
            <a:pPr lvl="1"/>
            <a:r>
              <a:rPr lang="en-US" b="0" dirty="0">
                <a:solidFill>
                  <a:schemeClr val="tx2"/>
                </a:solidFill>
                <a:latin typeface="Calibri Light" panose="020F0302020204030204" pitchFamily="34" charset="0"/>
              </a:rPr>
              <a:t>An investigation of the mechanisms at the </a:t>
            </a:r>
            <a:r>
              <a:rPr lang="sl-SI" b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                       </a:t>
            </a:r>
            <a:r>
              <a:rPr lang="en-US" b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interaction </a:t>
            </a:r>
            <a:r>
              <a:rPr lang="en-US" b="0" dirty="0">
                <a:solidFill>
                  <a:schemeClr val="tx2"/>
                </a:solidFill>
                <a:latin typeface="Calibri Light" panose="020F0302020204030204" pitchFamily="34" charset="0"/>
              </a:rPr>
              <a:t>between cavitation bubbles and contaminants</a:t>
            </a:r>
            <a:endParaRPr lang="sl-SI" b="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49" y="4829455"/>
            <a:ext cx="2393738" cy="12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67544" y="908720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200" b="0" dirty="0">
                <a:solidFill>
                  <a:schemeClr val="accent1"/>
                </a:solidFill>
                <a:latin typeface="Calibri" panose="020F0502020204030204" pitchFamily="34" charset="0"/>
              </a:rPr>
              <a:t>Slovenija na razpisih ERC</a:t>
            </a:r>
            <a:endParaRPr lang="sl-SI" sz="28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752615583"/>
              </p:ext>
            </p:extLst>
          </p:nvPr>
        </p:nvGraphicFramePr>
        <p:xfrm>
          <a:off x="0" y="1340768"/>
          <a:ext cx="9144000" cy="55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Zaobljeni pravokotnik 2"/>
          <p:cNvSpPr/>
          <p:nvPr/>
        </p:nvSpPr>
        <p:spPr>
          <a:xfrm>
            <a:off x="4644008" y="908720"/>
            <a:ext cx="3312368" cy="125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2400" b="0" dirty="0" smtClean="0">
                <a:solidFill>
                  <a:schemeClr val="tx2"/>
                </a:solidFill>
              </a:rPr>
              <a:t>prijave: 334 / 91, 28%</a:t>
            </a:r>
          </a:p>
          <a:p>
            <a:pPr algn="just"/>
            <a:r>
              <a:rPr lang="sl-SI" sz="2400" b="0" dirty="0">
                <a:solidFill>
                  <a:schemeClr val="tx2"/>
                </a:solidFill>
              </a:rPr>
              <a:t>p</a:t>
            </a:r>
            <a:r>
              <a:rPr lang="sl-SI" sz="2400" b="0" dirty="0" smtClean="0">
                <a:solidFill>
                  <a:schemeClr val="tx2"/>
                </a:solidFill>
              </a:rPr>
              <a:t>rojekti: 5 / 4, 80%</a:t>
            </a:r>
            <a:endParaRPr lang="sl-SI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49796" y="761890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200" b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UL na razpisih ERC</a:t>
            </a:r>
            <a:endParaRPr lang="sl-SI" sz="28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graphicFrame>
        <p:nvGraphicFramePr>
          <p:cNvPr id="9" name="Grafikon 8"/>
          <p:cNvGraphicFramePr/>
          <p:nvPr>
            <p:extLst/>
          </p:nvPr>
        </p:nvGraphicFramePr>
        <p:xfrm>
          <a:off x="0" y="1254333"/>
          <a:ext cx="9108504" cy="560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56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67544" y="908720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200" b="0" dirty="0">
                <a:solidFill>
                  <a:schemeClr val="accent1"/>
                </a:solidFill>
                <a:latin typeface="Calibri" panose="020F0502020204030204" pitchFamily="34" charset="0"/>
              </a:rPr>
              <a:t>Slovenski </a:t>
            </a:r>
            <a:r>
              <a:rPr lang="sl-SI" sz="32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panelisti</a:t>
            </a:r>
            <a:endParaRPr lang="sl-SI" sz="28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907257806"/>
              </p:ext>
            </p:extLst>
          </p:nvPr>
        </p:nvGraphicFramePr>
        <p:xfrm>
          <a:off x="0" y="1616255"/>
          <a:ext cx="9143999" cy="505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aobljeni pravokotnik 7"/>
          <p:cNvSpPr/>
          <p:nvPr/>
        </p:nvSpPr>
        <p:spPr>
          <a:xfrm>
            <a:off x="2411759" y="3017590"/>
            <a:ext cx="2160240" cy="125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2400" b="0" dirty="0" smtClean="0">
                <a:solidFill>
                  <a:schemeClr val="tx2"/>
                </a:solidFill>
              </a:rPr>
              <a:t>člani: 29 / 16</a:t>
            </a:r>
          </a:p>
        </p:txBody>
      </p:sp>
    </p:spTree>
    <p:extLst>
      <p:ext uri="{BB962C8B-B14F-4D97-AF65-F5344CB8AC3E}">
        <p14:creationId xmlns:p14="http://schemas.microsoft.com/office/powerpoint/2010/main" val="36804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72464"/>
            <a:ext cx="4498848" cy="1438656"/>
          </a:xfrm>
          <a:prstGeom prst="rect">
            <a:avLst/>
          </a:prstGeom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1666251" y="2865090"/>
            <a:ext cx="5616624" cy="1761824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Naslov 1"/>
          <p:cNvSpPr txBox="1">
            <a:spLocks/>
          </p:cNvSpPr>
          <p:nvPr/>
        </p:nvSpPr>
        <p:spPr bwMode="auto">
          <a:xfrm>
            <a:off x="474683" y="692696"/>
            <a:ext cx="83529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Koristne povezave</a:t>
            </a:r>
          </a:p>
        </p:txBody>
      </p:sp>
      <p:sp>
        <p:nvSpPr>
          <p:cNvPr id="7" name="Rectangle 11"/>
          <p:cNvSpPr txBox="1">
            <a:spLocks/>
          </p:cNvSpPr>
          <p:nvPr/>
        </p:nvSpPr>
        <p:spPr bwMode="auto">
          <a:xfrm>
            <a:off x="474683" y="1277022"/>
            <a:ext cx="856895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0" dirty="0">
                <a:solidFill>
                  <a:schemeClr val="tx2"/>
                </a:solidFill>
                <a:latin typeface="Calibri" panose="020F0502020204030204" pitchFamily="34" charset="0"/>
              </a:rPr>
              <a:t>spletna stran ERC: </a:t>
            </a:r>
            <a:r>
              <a:rPr lang="sl-SI" sz="2000" b="0" dirty="0">
                <a:solidFill>
                  <a:schemeClr val="tx2"/>
                </a:solidFill>
                <a:latin typeface="Calibri" panose="020F0502020204030204" pitchFamily="34" charset="0"/>
                <a:hlinkClick r:id="rId5"/>
              </a:rPr>
              <a:t>http://erc.europa.eu/</a:t>
            </a:r>
            <a:r>
              <a:rPr lang="sl-SI" sz="2000" b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l-SI" sz="2000" b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video uvod v prijavo in nasveti za intervju: </a:t>
            </a:r>
            <a:r>
              <a:rPr lang="fr-BE" altLang="en-US" sz="2000" b="0" dirty="0">
                <a:solidFill>
                  <a:srgbClr val="FD5C03"/>
                </a:solidFill>
                <a:latin typeface="Calibri" panose="020F0502020204030204" pitchFamily="34" charset="0"/>
                <a:hlinkClick r:id="rId6"/>
              </a:rPr>
              <a:t>https://vimeo.com/94179654</a:t>
            </a:r>
            <a:r>
              <a:rPr lang="sl-SI" altLang="en-US" sz="2000" b="0" dirty="0">
                <a:solidFill>
                  <a:srgbClr val="FD5C03"/>
                </a:solidFill>
                <a:latin typeface="Calibri" panose="020F0502020204030204" pitchFamily="34" charset="0"/>
              </a:rPr>
              <a:t> </a:t>
            </a:r>
            <a:endParaRPr lang="nl-BE" sz="2000" b="0" dirty="0">
              <a:solidFill>
                <a:srgbClr val="FD5C03"/>
              </a:solidFill>
              <a:latin typeface="Calibri" panose="020F0502020204030204" pitchFamily="34" charset="0"/>
            </a:endParaRPr>
          </a:p>
          <a:p>
            <a:r>
              <a:rPr lang="sl-SI" sz="2000" b="0" dirty="0">
                <a:solidFill>
                  <a:schemeClr val="tx2"/>
                </a:solidFill>
                <a:latin typeface="Calibri" panose="020F0502020204030204" pitchFamily="34" charset="0"/>
              </a:rPr>
              <a:t>MIZŠ in Obzorje 2020: </a:t>
            </a:r>
            <a:r>
              <a:rPr lang="sl-SI" sz="2000" b="0" u="sng" dirty="0">
                <a:solidFill>
                  <a:srgbClr val="3166CF"/>
                </a:solidFill>
                <a:latin typeface="Calibri" panose="020F0502020204030204" pitchFamily="34" charset="0"/>
                <a:hlinkClick r:id="rId7"/>
              </a:rPr>
              <a:t>http://www.mizs.gov.si/si/obzorje2020</a:t>
            </a:r>
            <a:endParaRPr lang="sl-SI" sz="2000" b="0" dirty="0">
              <a:solidFill>
                <a:srgbClr val="3166CF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sl-SI" sz="2000" b="0" dirty="0">
                <a:solidFill>
                  <a:schemeClr val="tx2"/>
                </a:solidFill>
                <a:latin typeface="Calibri" panose="020F0502020204030204" pitchFamily="34" charset="0"/>
              </a:rPr>
              <a:t>podpora: </a:t>
            </a:r>
            <a:r>
              <a:rPr lang="sl-SI" sz="2000" b="0" dirty="0" smtClean="0">
                <a:solidFill>
                  <a:schemeClr val="tx2"/>
                </a:solidFill>
                <a:latin typeface="Calibri" panose="020F0502020204030204" pitchFamily="34" charset="0"/>
                <a:hlinkClick r:id="rId8"/>
              </a:rPr>
              <a:t>ERC-2018-AdG-APPLICANTS@ec.europa.eu</a:t>
            </a:r>
            <a:r>
              <a:rPr lang="sl-SI" sz="20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(primer)</a:t>
            </a:r>
            <a:endParaRPr lang="sl-SI" sz="20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 bwMode="auto">
          <a:xfrm>
            <a:off x="1666251" y="3097176"/>
            <a:ext cx="56166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l-SI" sz="3600" b="0" dirty="0">
                <a:solidFill>
                  <a:srgbClr val="FFFF00"/>
                </a:solidFill>
                <a:latin typeface="Calibri" panose="020F0502020204030204" pitchFamily="34" charset="0"/>
              </a:rPr>
              <a:t>Nacionalna kontaktna oseba </a:t>
            </a:r>
          </a:p>
        </p:txBody>
      </p:sp>
      <p:sp>
        <p:nvSpPr>
          <p:cNvPr id="9" name="Rectangle 11"/>
          <p:cNvSpPr txBox="1">
            <a:spLocks/>
          </p:cNvSpPr>
          <p:nvPr/>
        </p:nvSpPr>
        <p:spPr bwMode="auto">
          <a:xfrm>
            <a:off x="1666251" y="3746002"/>
            <a:ext cx="5616624" cy="8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800" b="0" dirty="0">
                <a:solidFill>
                  <a:srgbClr val="FFFF00"/>
                </a:solidFill>
                <a:latin typeface="Calibri" panose="020F0502020204030204" pitchFamily="34" charset="0"/>
              </a:rPr>
              <a:t>dr. Andreja Umek Venturini, </a:t>
            </a:r>
            <a:r>
              <a:rPr lang="sl-SI" sz="2800" b="0" dirty="0" err="1">
                <a:solidFill>
                  <a:srgbClr val="FFFF00"/>
                </a:solidFill>
                <a:latin typeface="Calibri" panose="020F0502020204030204" pitchFamily="34" charset="0"/>
              </a:rPr>
              <a:t>andreja.umek</a:t>
            </a:r>
            <a:r>
              <a:rPr lang="sl-SI" sz="2800" b="0" dirty="0">
                <a:solidFill>
                  <a:srgbClr val="FFFF00"/>
                </a:solidFill>
                <a:latin typeface="Calibri" panose="020F0502020204030204" pitchFamily="34" charset="0"/>
              </a:rPr>
              <a:t>-</a:t>
            </a:r>
            <a:r>
              <a:rPr lang="sl-SI" sz="2800" b="0" dirty="0" err="1">
                <a:solidFill>
                  <a:srgbClr val="FFFF00"/>
                </a:solidFill>
                <a:latin typeface="Calibri" panose="020F0502020204030204" pitchFamily="34" charset="0"/>
              </a:rPr>
              <a:t>venturini@gov.si</a:t>
            </a:r>
            <a:endParaRPr lang="sl-SI" sz="28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sz="1800" b="0" dirty="0">
              <a:solidFill>
                <a:srgbClr val="3166C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 bwMode="auto">
          <a:xfrm>
            <a:off x="474683" y="4731064"/>
            <a:ext cx="828092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NCP mrežo tvorijo predstavniki</a:t>
            </a:r>
          </a:p>
          <a:p>
            <a:endParaRPr lang="sl-SI" sz="3600" b="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sl-SI" sz="3600" b="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81" y="5445868"/>
            <a:ext cx="2426208" cy="39319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63" y="6070600"/>
            <a:ext cx="2755386" cy="36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7" y="5372464"/>
            <a:ext cx="2300400" cy="540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919919"/>
            <a:ext cx="1566657" cy="720000"/>
          </a:xfrm>
          <a:prstGeom prst="rect">
            <a:avLst/>
          </a:prstGeom>
        </p:spPr>
      </p:pic>
      <p:pic>
        <p:nvPicPr>
          <p:cNvPr id="15" name="Picture 18" descr="er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1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287524" y="1628800"/>
            <a:ext cx="8748972" cy="4392488"/>
          </a:xfrm>
          <a:noFill/>
          <a:ln/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2012-2013 dva razpisa </a:t>
            </a:r>
            <a:r>
              <a:rPr lang="sl-SI" dirty="0" err="1">
                <a:solidFill>
                  <a:schemeClr val="tx2"/>
                </a:solidFill>
                <a:latin typeface="Calibri" panose="020F0502020204030204" pitchFamily="34" charset="0"/>
              </a:rPr>
              <a:t>Synergy</a:t>
            </a: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Grant </a:t>
            </a: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→               1,5 - 3% uspešnost, 24 izbranih projektov 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hlinkClick r:id="rId3"/>
              </a:rPr>
              <a:t>https://erc.europa.eu/projects-figures/erc-funded-projects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možnost uspeha le za izjemne predloge, ki so izvedljivi samo s komplementarnimi znanji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dosežena sinergija večja od uspešnega sodelovanja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odpiranje novih znanstvenih smeri ali reševanje raziskovalnih problemov, ki so se zdeli nerešljivi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87524" y="922412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Synergy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 Grant  - ozadje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0" y="92241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Kaj ponuja ERC?</a:t>
            </a:r>
            <a:endParaRPr lang="sl-SI" sz="36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498" y="2960522"/>
            <a:ext cx="6624838" cy="161925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4715639"/>
            <a:ext cx="6624736" cy="161925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podpora individualnim raziskovalcem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–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n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mrežam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!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globalne strokovne evalvacije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ni vnaprej določenih tem (po principu spodaj navzgor)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podpora pionirski</a:t>
            </a:r>
            <a:r>
              <a:rPr kumimoji="0" lang="sl-SI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4" charset="-128"/>
              </a:rPr>
              <a:t> znanosti na vseh področjih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4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95" y="1626287"/>
            <a:ext cx="888639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	</a:t>
            </a:r>
            <a:r>
              <a:rPr lang="en-GB" sz="200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ERC </a:t>
            </a:r>
            <a:r>
              <a:rPr lang="sl-SI" sz="200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podpira odličnost v pionirski znanosti po principu od spodaj navzgor, na podlagi individualnega, vse-evropskega tekmovanja</a:t>
            </a:r>
            <a:r>
              <a:rPr lang="en-GB" sz="20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     </a:t>
            </a:r>
            <a:endParaRPr lang="en-GB" sz="2000" b="0" dirty="0">
              <a:solidFill>
                <a:prstClr val="black"/>
              </a:solidFill>
              <a:latin typeface="Calibri" pitchFamily="34" charset="0"/>
              <a:ea typeface="Geneva" pitchFamily="124" charset="-128"/>
            </a:endParaRPr>
          </a:p>
          <a:p>
            <a:pPr marL="966788" lvl="1" indent="-509588" defTabSz="4572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None/>
            </a:pP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 	</a:t>
            </a:r>
            <a:endParaRPr lang="en-GB" sz="2000" b="0" dirty="0">
              <a:solidFill>
                <a:prstClr val="black"/>
              </a:solidFill>
              <a:latin typeface="Calibri" pitchFamily="34" charset="0"/>
              <a:ea typeface="Geneva" pitchFamily="124" charset="-128"/>
            </a:endParaRPr>
          </a:p>
        </p:txBody>
      </p:sp>
      <p:sp>
        <p:nvSpPr>
          <p:cNvPr id="9" name="Foliennummernplatzhalter 3"/>
          <p:cNvSpPr txBox="1">
            <a:spLocks noGrp="1"/>
          </p:cNvSpPr>
          <p:nvPr/>
        </p:nvSpPr>
        <p:spPr bwMode="gray">
          <a:xfrm>
            <a:off x="6597598" y="5975184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Bef>
                <a:spcPct val="50000"/>
              </a:spcBef>
            </a:pPr>
            <a:endParaRPr lang="en-US" sz="1000" b="0" dirty="0">
              <a:solidFill>
                <a:prstClr val="black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6200000">
            <a:off x="-134989" y="3570092"/>
            <a:ext cx="1619250" cy="40011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/>
            <a:r>
              <a:rPr lang="sl-SI" sz="2000" dirty="0" smtClean="0">
                <a:solidFill>
                  <a:srgbClr val="FD5C03"/>
                </a:solidFill>
                <a:ea typeface="ＭＳ Ｐゴシック" charset="-128"/>
              </a:rPr>
              <a:t>ureditev</a:t>
            </a:r>
            <a:endParaRPr lang="en-GB" sz="2000" dirty="0">
              <a:solidFill>
                <a:srgbClr val="FD5C03"/>
              </a:solidFill>
              <a:ea typeface="ＭＳ Ｐゴシック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134642" y="5325210"/>
            <a:ext cx="1619250" cy="40011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/>
            <a:r>
              <a:rPr lang="sl-SI" sz="2000" dirty="0" smtClean="0">
                <a:solidFill>
                  <a:srgbClr val="FD5C03"/>
                </a:solidFill>
                <a:ea typeface="ＭＳ Ｐゴシック" charset="-128"/>
              </a:rPr>
              <a:t>strategija</a:t>
            </a:r>
            <a:endParaRPr lang="en-GB" sz="2000" dirty="0">
              <a:solidFill>
                <a:srgbClr val="FD5C03"/>
              </a:solidFill>
              <a:ea typeface="ＭＳ Ｐゴシック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71498" y="3114583"/>
            <a:ext cx="6912871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znanstveno voden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: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neodvisen Znanstveni svet z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22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člani vključno s predsednikom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;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polna avtoriteta pri oblikovanju strategije financiranja</a:t>
            </a:r>
            <a:endParaRPr lang="en-GB" sz="1800" b="0" dirty="0">
              <a:solidFill>
                <a:prstClr val="black"/>
              </a:solidFill>
              <a:latin typeface="Calibri" pitchFamily="34" charset="0"/>
              <a:ea typeface="Geneva" pitchFamily="124" charset="-128"/>
            </a:endParaRPr>
          </a:p>
          <a:p>
            <a:pPr defTabSz="457200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podprt z izvršilno agencijo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ERC Executive Agency (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a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v</a:t>
            </a:r>
            <a:r>
              <a:rPr lang="en-GB" sz="1800" b="0" dirty="0" err="1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tonom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no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)</a:t>
            </a:r>
            <a:endParaRPr lang="en-GB" sz="1800" b="0" dirty="0">
              <a:solidFill>
                <a:prstClr val="black"/>
              </a:solidFill>
              <a:latin typeface="Calibri" pitchFamily="34" charset="0"/>
              <a:ea typeface="Geneva" pitchFamily="124" charset="-128"/>
            </a:endParaRPr>
          </a:p>
          <a:p>
            <a:pPr defTabSz="457200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odličnost je edini kriterij</a:t>
            </a:r>
            <a:endParaRPr lang="en-GB" sz="1800" b="0" dirty="0">
              <a:solidFill>
                <a:prstClr val="black"/>
              </a:solidFill>
              <a:latin typeface="Calibri" pitchFamily="34" charset="0"/>
              <a:ea typeface="Geneva" pitchFamily="124" charset="-128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83568" y="2293298"/>
            <a:ext cx="5334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defTabSz="457200"/>
            <a:r>
              <a:rPr lang="sl-SI" sz="1800" dirty="0" smtClean="0">
                <a:solidFill>
                  <a:srgbClr val="800080"/>
                </a:solidFill>
                <a:latin typeface="Calibri" pitchFamily="34" charset="0"/>
                <a:ea typeface="Geneva" pitchFamily="124" charset="-128"/>
              </a:rPr>
              <a:t>Sredstva</a:t>
            </a:r>
            <a:r>
              <a:rPr lang="en-GB" sz="1800" dirty="0" smtClean="0">
                <a:solidFill>
                  <a:srgbClr val="800080"/>
                </a:solidFill>
                <a:latin typeface="Calibri" pitchFamily="34" charset="0"/>
                <a:ea typeface="Geneva" pitchFamily="124" charset="-128"/>
              </a:rPr>
              <a:t>: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13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mrd </a:t>
            </a: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€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(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2014-2020) – 1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,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9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mrd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€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/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leto</a:t>
            </a:r>
            <a:endParaRPr lang="en-GB" sz="1800" b="0" dirty="0" smtClean="0">
              <a:solidFill>
                <a:prstClr val="black"/>
              </a:solidFill>
              <a:latin typeface="Calibri" pitchFamily="34" charset="0"/>
              <a:ea typeface="Geneva" pitchFamily="124" charset="-128"/>
            </a:endParaRPr>
          </a:p>
          <a:p>
            <a:pPr lvl="1" defTabSz="457200"/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	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 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 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   7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,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5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mrd </a:t>
            </a: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€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 </a:t>
            </a:r>
            <a:r>
              <a:rPr lang="en-GB" sz="1800" b="0" dirty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(2007-2013) 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– 1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,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1 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mrd </a:t>
            </a:r>
            <a:r>
              <a:rPr lang="en-GB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€/</a:t>
            </a:r>
            <a:r>
              <a:rPr lang="sl-SI" sz="1800" b="0" dirty="0" smtClean="0">
                <a:solidFill>
                  <a:prstClr val="black"/>
                </a:solidFill>
                <a:latin typeface="Calibri" pitchFamily="34" charset="0"/>
                <a:ea typeface="Geneva" pitchFamily="124" charset="-128"/>
              </a:rPr>
              <a:t>leto</a:t>
            </a:r>
            <a:endParaRPr lang="en-GB" sz="1800" b="0" dirty="0">
              <a:solidFill>
                <a:prstClr val="black"/>
              </a:solidFill>
              <a:latin typeface="Calibri" pitchFamily="34" charset="0"/>
              <a:ea typeface="Geneva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287524" y="1628800"/>
            <a:ext cx="8748972" cy="4392488"/>
          </a:xfrm>
          <a:noFill/>
          <a:ln/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2012-2013 dva razpisa </a:t>
            </a:r>
            <a:r>
              <a:rPr lang="sl-SI" dirty="0" err="1">
                <a:solidFill>
                  <a:schemeClr val="tx2"/>
                </a:solidFill>
                <a:latin typeface="Calibri" panose="020F0502020204030204" pitchFamily="34" charset="0"/>
              </a:rPr>
              <a:t>Synergy</a:t>
            </a: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Grant </a:t>
            </a: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→               1,5 - 3% uspešnost, 24 izbranih projektov 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hlinkClick r:id="rId3"/>
              </a:rPr>
              <a:t>https://erc.europa.eu/projects-figures/erc-funded-projects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možnost uspeha le za izjemne predloge, ki so izvedljivi samo s komplementarnimi znanji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dosežena sinergija večja od uspešnega sodelovanja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odpiranje novih znanstvenih smeri ali reševanje raziskovalnih problemov, ki so se zdeli nerešljivi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87524" y="922412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err="1">
                <a:solidFill>
                  <a:srgbClr val="4F81BD"/>
                </a:solidFill>
                <a:latin typeface="Calibri" panose="020F0502020204030204" pitchFamily="34" charset="0"/>
              </a:rPr>
              <a:t>Synergy</a:t>
            </a:r>
            <a:r>
              <a:rPr lang="sl-SI" sz="3600" b="0" dirty="0">
                <a:solidFill>
                  <a:srgbClr val="4F81BD"/>
                </a:solidFill>
                <a:latin typeface="Calibri" panose="020F0502020204030204" pitchFamily="34" charset="0"/>
              </a:rPr>
              <a:t> Grant  - ozadje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ERC </a:t>
            </a:r>
            <a:r>
              <a:rPr lang="sl-SI" sz="3600" b="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Synergy</a:t>
            </a:r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Grant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107504" y="1603963"/>
            <a:ext cx="9036496" cy="504056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0000"/>
                </a:solidFill>
              </a:rPr>
              <a:t>c</a:t>
            </a:r>
            <a:r>
              <a:rPr lang="sl-SI" sz="2800" dirty="0" smtClean="0">
                <a:solidFill>
                  <a:srgbClr val="000000"/>
                </a:solidFill>
              </a:rPr>
              <a:t>ilj: preboji, ki ne bi bili mogoči le z delom enega vodilnega raziskovalca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 smtClean="0">
                <a:solidFill>
                  <a:srgbClr val="000000"/>
                </a:solidFill>
              </a:rPr>
              <a:t>okvir:</a:t>
            </a:r>
            <a:endParaRPr lang="sl-SI" sz="2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000000"/>
                </a:solidFill>
              </a:rPr>
              <a:t>2-4 vodilni raziskovalci katere koli narodnosti na kateri koli stopnji kariere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p</a:t>
            </a:r>
            <a:r>
              <a:rPr lang="sl-SI" sz="2400" dirty="0" smtClean="0">
                <a:solidFill>
                  <a:srgbClr val="000000"/>
                </a:solidFill>
              </a:rPr>
              <a:t>rofil vodilnega raziskovalca ustreza stopnji kariere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e</a:t>
            </a:r>
            <a:r>
              <a:rPr lang="sl-SI" sz="2400" dirty="0" smtClean="0">
                <a:solidFill>
                  <a:srgbClr val="000000"/>
                </a:solidFill>
              </a:rPr>
              <a:t>n vodilni raziskovalec izbran za povezavo z ERC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000000"/>
                </a:solidFill>
              </a:rPr>
              <a:t>ambiciozni raziskovalni projekti – nove metode, pristopi, tehnike, raziskave na meji med disciplinami, neobičajni pristopi,…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3</a:t>
            </a:r>
            <a:r>
              <a:rPr lang="sl-SI" sz="2400" dirty="0" smtClean="0">
                <a:solidFill>
                  <a:schemeClr val="tx2"/>
                </a:solidFill>
              </a:rPr>
              <a:t>0% delovnega časa vodilnega raziskovalca na projektu + 50% časa v EU ali pridruženi državi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l-SI" sz="1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698628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287524" y="764458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Synergy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 Grant  - ocenjevanje</a:t>
            </a:r>
          </a:p>
        </p:txBody>
      </p:sp>
    </p:spTree>
    <p:extLst>
      <p:ext uri="{BB962C8B-B14F-4D97-AF65-F5344CB8AC3E}">
        <p14:creationId xmlns:p14="http://schemas.microsoft.com/office/powerpoint/2010/main" val="23840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333732" y="872582"/>
            <a:ext cx="8054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Napovedane omejitve ponovnih </a:t>
            </a:r>
            <a:r>
              <a:rPr lang="sl-SI" sz="3600" b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prijav </a:t>
            </a:r>
            <a:r>
              <a:rPr lang="sl-SI" sz="3600" b="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SyG</a:t>
            </a:r>
            <a:endParaRPr lang="sl-SI" sz="36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179512" y="1589305"/>
            <a:ext cx="8496944" cy="5179351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prijavitelj, ki bo na razpisu </a:t>
            </a:r>
            <a:r>
              <a:rPr lang="sl-SI" sz="3100" dirty="0" err="1">
                <a:solidFill>
                  <a:srgbClr val="000000"/>
                </a:solidFill>
              </a:rPr>
              <a:t>SyG</a:t>
            </a:r>
            <a:r>
              <a:rPr lang="sl-SI" sz="3100" dirty="0">
                <a:solidFill>
                  <a:srgbClr val="000000"/>
                </a:solidFill>
              </a:rPr>
              <a:t> 2018 prejel </a:t>
            </a:r>
            <a:r>
              <a:rPr lang="sl-SI" sz="3100" b="1" dirty="0">
                <a:solidFill>
                  <a:srgbClr val="000000"/>
                </a:solidFill>
              </a:rPr>
              <a:t>oceno B </a:t>
            </a:r>
            <a:r>
              <a:rPr lang="sl-SI" sz="3100" dirty="0">
                <a:solidFill>
                  <a:srgbClr val="000000"/>
                </a:solidFill>
              </a:rPr>
              <a:t>v 1. koraku ali v 2. koraku,</a:t>
            </a:r>
            <a:r>
              <a:rPr lang="sl-SI" sz="3100" b="1" dirty="0">
                <a:solidFill>
                  <a:srgbClr val="000000"/>
                </a:solidFill>
              </a:rPr>
              <a:t> </a:t>
            </a:r>
            <a:r>
              <a:rPr lang="sl-SI" sz="3100" dirty="0">
                <a:solidFill>
                  <a:srgbClr val="000000"/>
                </a:solidFill>
              </a:rPr>
              <a:t>se </a:t>
            </a:r>
            <a:r>
              <a:rPr lang="sl-SI" sz="3100" u="sng" dirty="0">
                <a:solidFill>
                  <a:srgbClr val="000000"/>
                </a:solidFill>
              </a:rPr>
              <a:t>ne</a:t>
            </a:r>
            <a:r>
              <a:rPr lang="sl-SI" sz="3100" dirty="0">
                <a:solidFill>
                  <a:srgbClr val="000000"/>
                </a:solidFill>
              </a:rPr>
              <a:t> bo smel prijaviti na razpis </a:t>
            </a:r>
            <a:r>
              <a:rPr lang="sl-SI" sz="3100" dirty="0" err="1">
                <a:solidFill>
                  <a:srgbClr val="000000"/>
                </a:solidFill>
              </a:rPr>
              <a:t>SyG</a:t>
            </a:r>
            <a:r>
              <a:rPr lang="sl-SI" sz="3100" dirty="0">
                <a:solidFill>
                  <a:srgbClr val="000000"/>
                </a:solidFill>
              </a:rPr>
              <a:t> 2019</a:t>
            </a:r>
          </a:p>
          <a:p>
            <a:pPr>
              <a:buFont typeface="Arial" pitchFamily="34" charset="0"/>
              <a:buChar char="•"/>
            </a:pPr>
            <a:endParaRPr lang="sl-SI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prijavitelj, ki bo na razpisu </a:t>
            </a:r>
            <a:r>
              <a:rPr lang="sl-SI" sz="3100" dirty="0" err="1">
                <a:solidFill>
                  <a:srgbClr val="000000"/>
                </a:solidFill>
              </a:rPr>
              <a:t>SyG</a:t>
            </a:r>
            <a:r>
              <a:rPr lang="sl-SI" sz="3100" dirty="0">
                <a:solidFill>
                  <a:srgbClr val="000000"/>
                </a:solidFill>
              </a:rPr>
              <a:t> 2018 prejel </a:t>
            </a:r>
            <a:r>
              <a:rPr lang="sl-SI" sz="3100" b="1" dirty="0">
                <a:solidFill>
                  <a:srgbClr val="000000"/>
                </a:solidFill>
              </a:rPr>
              <a:t>oceno C </a:t>
            </a:r>
            <a:r>
              <a:rPr lang="sl-SI" sz="3100" dirty="0">
                <a:solidFill>
                  <a:srgbClr val="000000"/>
                </a:solidFill>
              </a:rPr>
              <a:t>v 1. koraku,</a:t>
            </a:r>
            <a:r>
              <a:rPr lang="sl-SI" sz="3100" b="1" dirty="0">
                <a:solidFill>
                  <a:srgbClr val="000000"/>
                </a:solidFill>
              </a:rPr>
              <a:t> </a:t>
            </a:r>
            <a:r>
              <a:rPr lang="sl-SI" sz="3100" dirty="0">
                <a:solidFill>
                  <a:srgbClr val="000000"/>
                </a:solidFill>
              </a:rPr>
              <a:t>se </a:t>
            </a:r>
            <a:r>
              <a:rPr lang="sl-SI" sz="3100" u="sng" dirty="0">
                <a:solidFill>
                  <a:srgbClr val="000000"/>
                </a:solidFill>
              </a:rPr>
              <a:t>ne</a:t>
            </a:r>
            <a:r>
              <a:rPr lang="sl-SI" sz="3100" dirty="0">
                <a:solidFill>
                  <a:srgbClr val="000000"/>
                </a:solidFill>
              </a:rPr>
              <a:t> bo sme prijaviti na noben razpis ERC 2019 ali na razpis </a:t>
            </a:r>
            <a:r>
              <a:rPr lang="sl-SI" sz="3100" dirty="0" err="1">
                <a:solidFill>
                  <a:srgbClr val="000000"/>
                </a:solidFill>
              </a:rPr>
              <a:t>SyG</a:t>
            </a:r>
            <a:r>
              <a:rPr lang="sl-SI" sz="3100" dirty="0">
                <a:solidFill>
                  <a:srgbClr val="000000"/>
                </a:solidFill>
              </a:rPr>
              <a:t> 2020</a:t>
            </a:r>
          </a:p>
          <a:p>
            <a:pPr>
              <a:buFont typeface="Arial" pitchFamily="34" charset="0"/>
              <a:buChar char="•"/>
            </a:pPr>
            <a:endParaRPr lang="sl-SI" sz="12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3100" dirty="0">
                <a:solidFill>
                  <a:srgbClr val="000000"/>
                </a:solidFill>
              </a:rPr>
              <a:t>prijavitelji, ki so bili na razpisu </a:t>
            </a:r>
            <a:r>
              <a:rPr lang="sl-SI" sz="3100" dirty="0" err="1">
                <a:solidFill>
                  <a:srgbClr val="000000"/>
                </a:solidFill>
              </a:rPr>
              <a:t>SyG</a:t>
            </a:r>
            <a:r>
              <a:rPr lang="sl-SI" sz="3100" dirty="0">
                <a:solidFill>
                  <a:srgbClr val="000000"/>
                </a:solidFill>
              </a:rPr>
              <a:t> 2018 zavrnjeni zaradi </a:t>
            </a:r>
            <a:r>
              <a:rPr lang="sl-SI" sz="3100" b="1" dirty="0">
                <a:solidFill>
                  <a:srgbClr val="000000"/>
                </a:solidFill>
              </a:rPr>
              <a:t>zlorabe znanstvene integritete</a:t>
            </a:r>
            <a:r>
              <a:rPr lang="sl-SI" sz="3100" dirty="0">
                <a:solidFill>
                  <a:srgbClr val="000000"/>
                </a:solidFill>
              </a:rPr>
              <a:t>, se ne bodo smeli prijaviti na noben ERC razpis 2019</a:t>
            </a:r>
            <a:endParaRPr lang="sl-SI" sz="3100" dirty="0"/>
          </a:p>
          <a:p>
            <a:endParaRPr lang="sl-SI" sz="1200" dirty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body" sz="half" idx="1"/>
          </p:nvPr>
        </p:nvSpPr>
        <p:spPr>
          <a:xfrm>
            <a:off x="251519" y="1762642"/>
            <a:ext cx="8730972" cy="243144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 b="1"/>
            </a:pPr>
            <a:r>
              <a:t>HELMHOLTZ – </a:t>
            </a:r>
            <a:r>
              <a:rPr b="0" i="1"/>
              <a:t>"Holistic evaluation of light and multiwave applications to high resolution imaging in ophthalmic translational research revisiting the helmholtzian synergies"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4294967295"/>
          </p:nvPr>
        </p:nvSpPr>
        <p:spPr>
          <a:xfrm>
            <a:off x="8715705" y="6469869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44</a:t>
            </a:fld>
            <a:endParaRPr/>
          </a:p>
        </p:txBody>
      </p:sp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FD5C03"/>
                </a:solidFill>
              </a:defRPr>
            </a:lvl1pPr>
          </a:lstStyle>
          <a:p>
            <a:r>
              <a:rPr dirty="0"/>
              <a:t>Example of Synergy projects</a:t>
            </a:r>
          </a:p>
        </p:txBody>
      </p:sp>
      <p:sp>
        <p:nvSpPr>
          <p:cNvPr id="443" name="Shape 443"/>
          <p:cNvSpPr/>
          <p:nvPr/>
        </p:nvSpPr>
        <p:spPr>
          <a:xfrm>
            <a:off x="132016" y="4571875"/>
            <a:ext cx="3899925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200" b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sz="2000" b="0">
                <a:solidFill>
                  <a:srgbClr val="000000"/>
                </a:solidFill>
                <a:latin typeface="Arial"/>
                <a:sym typeface="Arial"/>
              </a:rPr>
              <a:t>The eye, a 'small brain' with </a:t>
            </a:r>
            <a:r>
              <a:rPr sz="2000" b="0">
                <a:solidFill>
                  <a:srgbClr val="368ECA"/>
                </a:solidFill>
                <a:latin typeface="Arial"/>
                <a:sym typeface="Arial"/>
              </a:rPr>
              <a:t>easily accessible structures</a:t>
            </a:r>
            <a:r>
              <a:rPr sz="2000" b="0">
                <a:solidFill>
                  <a:srgbClr val="000000"/>
                </a:solidFill>
                <a:latin typeface="Arial"/>
                <a:sym typeface="Arial"/>
              </a:rPr>
              <a:t>, 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000" b="0">
                <a:solidFill>
                  <a:srgbClr val="000000"/>
                </a:solidFill>
              </a:rPr>
              <a:t>at the crossroad of human diseases"</a:t>
            </a:r>
          </a:p>
        </p:txBody>
      </p:sp>
      <p:grpSp>
        <p:nvGrpSpPr>
          <p:cNvPr id="462" name="Group 462"/>
          <p:cNvGrpSpPr/>
          <p:nvPr/>
        </p:nvGrpSpPr>
        <p:grpSpPr>
          <a:xfrm>
            <a:off x="4166954" y="3699030"/>
            <a:ext cx="4842031" cy="2906671"/>
            <a:chOff x="0" y="0"/>
            <a:chExt cx="4842030" cy="2906670"/>
          </a:xfrm>
        </p:grpSpPr>
        <p:pic>
          <p:nvPicPr>
            <p:cNvPr id="444" name="image6.png" descr="C:\Users\sduhieu\Desktop\SYNERGY\Figures\ON Vasculatur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2144" r="10653" b="8873"/>
            <a:stretch>
              <a:fillRect/>
            </a:stretch>
          </p:blipFill>
          <p:spPr>
            <a:xfrm rot="4443133">
              <a:off x="1776183" y="1539140"/>
              <a:ext cx="1111633" cy="1128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5" name="Shape 445"/>
            <p:cNvSpPr/>
            <p:nvPr/>
          </p:nvSpPr>
          <p:spPr>
            <a:xfrm flipH="1">
              <a:off x="2903536" y="493514"/>
              <a:ext cx="263530" cy="238738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200" b="0">
                <a:solidFill>
                  <a:srgbClr val="0F5494"/>
                </a:solidFill>
              </a:endParaRPr>
            </a:p>
          </p:txBody>
        </p:sp>
        <p:grpSp>
          <p:nvGrpSpPr>
            <p:cNvPr id="452" name="Group 452"/>
            <p:cNvGrpSpPr/>
            <p:nvPr/>
          </p:nvGrpSpPr>
          <p:grpSpPr>
            <a:xfrm>
              <a:off x="1634798" y="142885"/>
              <a:ext cx="1496346" cy="2311691"/>
              <a:chOff x="0" y="0"/>
              <a:chExt cx="1496344" cy="2311689"/>
            </a:xfrm>
          </p:grpSpPr>
          <p:pic>
            <p:nvPicPr>
              <p:cNvPr id="446" name="image7.png" descr="C:\Users\sduhieu\Desktop\SYNERGY\Figures\Retinal vasculatur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15954" r="23123"/>
              <a:stretch>
                <a:fillRect/>
              </a:stretch>
            </p:blipFill>
            <p:spPr>
              <a:xfrm>
                <a:off x="-1" y="0"/>
                <a:ext cx="1289783" cy="14291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7" name="Shape 447"/>
              <p:cNvSpPr/>
              <p:nvPr/>
            </p:nvSpPr>
            <p:spPr>
              <a:xfrm>
                <a:off x="1078715" y="613170"/>
                <a:ext cx="267548" cy="286347"/>
              </a:xfrm>
              <a:prstGeom prst="roundRect">
                <a:avLst>
                  <a:gd name="adj" fmla="val 16667"/>
                </a:avLst>
              </a:prstGeom>
              <a:noFill/>
              <a:ln w="444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AF5F5"/>
                    </a:solidFill>
                  </a:defRPr>
                </a:pPr>
                <a:endParaRPr sz="1200" b="0">
                  <a:solidFill>
                    <a:srgbClr val="FAF5F5"/>
                  </a:solidFill>
                </a:endParaRPr>
              </a:p>
            </p:txBody>
          </p:sp>
          <p:sp>
            <p:nvSpPr>
              <p:cNvPr id="448" name="Shape 448"/>
              <p:cNvSpPr/>
              <p:nvPr/>
            </p:nvSpPr>
            <p:spPr>
              <a:xfrm flipH="1" flipV="1">
                <a:off x="535678" y="756344"/>
                <a:ext cx="883157" cy="50556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200" b="0">
                  <a:solidFill>
                    <a:srgbClr val="0F5494"/>
                  </a:solidFill>
                </a:endParaRPr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268131" y="469997"/>
                <a:ext cx="267548" cy="286347"/>
              </a:xfrm>
              <a:prstGeom prst="roundRect">
                <a:avLst>
                  <a:gd name="adj" fmla="val 16667"/>
                </a:avLst>
              </a:prstGeom>
              <a:noFill/>
              <a:ln w="444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AF5F5"/>
                    </a:solidFill>
                  </a:defRPr>
                </a:pPr>
                <a:endParaRPr sz="1200" b="0">
                  <a:solidFill>
                    <a:srgbClr val="FAF5F5"/>
                  </a:solidFill>
                </a:endParaRPr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923841" y="1560604"/>
                <a:ext cx="267549" cy="286347"/>
              </a:xfrm>
              <a:prstGeom prst="roundRect">
                <a:avLst>
                  <a:gd name="adj" fmla="val 16667"/>
                </a:avLst>
              </a:prstGeom>
              <a:noFill/>
              <a:ln w="444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AF5F5"/>
                    </a:solidFill>
                  </a:defRPr>
                </a:pPr>
                <a:endParaRPr sz="1200" b="0">
                  <a:solidFill>
                    <a:srgbClr val="FAF5F5"/>
                  </a:solidFill>
                </a:endParaRPr>
              </a:p>
            </p:txBody>
          </p:sp>
          <p:sp>
            <p:nvSpPr>
              <p:cNvPr id="451" name="Shape 451"/>
              <p:cNvSpPr/>
              <p:nvPr/>
            </p:nvSpPr>
            <p:spPr>
              <a:xfrm flipH="1" flipV="1">
                <a:off x="1285714" y="1766270"/>
                <a:ext cx="210631" cy="54542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200" b="0">
                  <a:solidFill>
                    <a:srgbClr val="0F5494"/>
                  </a:solidFill>
                </a:endParaRPr>
              </a:p>
            </p:txBody>
          </p:sp>
        </p:grpSp>
        <p:pic>
          <p:nvPicPr>
            <p:cNvPr id="453" name="image8.png" descr="C:\Users\sduhieu\Desktop\SYNERGY\Figures\eye vasculatur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9189"/>
            <a:stretch>
              <a:fillRect/>
            </a:stretch>
          </p:blipFill>
          <p:spPr>
            <a:xfrm>
              <a:off x="99234" y="1629582"/>
              <a:ext cx="1180136" cy="10439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4" name="Shape 454"/>
            <p:cNvSpPr/>
            <p:nvPr/>
          </p:nvSpPr>
          <p:spPr>
            <a:xfrm flipV="1">
              <a:off x="410477" y="1272175"/>
              <a:ext cx="1141613" cy="81784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200" b="0">
                <a:solidFill>
                  <a:srgbClr val="0F5494"/>
                </a:solidFill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 flipV="1">
              <a:off x="397260" y="2252807"/>
              <a:ext cx="1322231" cy="464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200" b="0">
                <a:solidFill>
                  <a:srgbClr val="0F5494"/>
                </a:solidFill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3131143" y="2364678"/>
              <a:ext cx="1710888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600"/>
              </a:lvl1pPr>
            </a:lstStyle>
            <a:p>
              <a:r>
                <a:rPr b="0">
                  <a:solidFill>
                    <a:srgbClr val="0F5494"/>
                  </a:solidFill>
                </a:rPr>
                <a:t>Glaucoma: axons / blood flow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3144441" y="0"/>
              <a:ext cx="1697589" cy="1111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400"/>
                </a:spcBef>
                <a:defRPr sz="1600"/>
              </a:pPr>
              <a:r>
                <a:rPr sz="1600" b="0">
                  <a:solidFill>
                    <a:srgbClr val="0F5494"/>
                  </a:solidFill>
                </a:rPr>
                <a:t>AMD, retinal dystrophies:</a:t>
              </a:r>
              <a:r>
                <a:rPr sz="2000" b="0">
                  <a:solidFill>
                    <a:srgbClr val="0F5494"/>
                  </a:solidFill>
                </a:rPr>
                <a:t> </a:t>
              </a:r>
              <a:endParaRPr sz="3200" b="0">
                <a:solidFill>
                  <a:srgbClr val="0F5494"/>
                </a:solidFill>
              </a:endParaRPr>
            </a:p>
            <a:p>
              <a:pPr>
                <a:spcBef>
                  <a:spcPts val="300"/>
                </a:spcBef>
                <a:defRPr sz="1600"/>
              </a:pPr>
              <a:r>
                <a:rPr sz="1600" b="0">
                  <a:solidFill>
                    <a:srgbClr val="0F5494"/>
                  </a:solidFill>
                </a:rPr>
                <a:t>photoreceptor-RPE interaction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3053634" y="1437413"/>
              <a:ext cx="1499321" cy="541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600"/>
              </a:lvl1pPr>
            </a:lstStyle>
            <a:p>
              <a:r>
                <a:rPr b="0">
                  <a:solidFill>
                    <a:srgbClr val="0F5494"/>
                  </a:solidFill>
                </a:rPr>
                <a:t>Diabetes:  capillary flow</a:t>
              </a:r>
            </a:p>
          </p:txBody>
        </p:sp>
        <p:sp>
          <p:nvSpPr>
            <p:cNvPr id="459" name="Shape 459"/>
            <p:cNvSpPr/>
            <p:nvPr/>
          </p:nvSpPr>
          <p:spPr>
            <a:xfrm flipH="1" flipV="1">
              <a:off x="809550" y="967669"/>
              <a:ext cx="825249" cy="1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200" b="0">
                <a:solidFill>
                  <a:srgbClr val="0F5494"/>
                </a:solidFill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584527" y="606002"/>
              <a:ext cx="96665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OPTICS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0" y="990110"/>
              <a:ext cx="1676658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ULTRASOUND</a:t>
              </a:r>
            </a:p>
          </p:txBody>
        </p:sp>
      </p:grpSp>
      <p:graphicFrame>
        <p:nvGraphicFramePr>
          <p:cNvPr id="463" name="Table 463"/>
          <p:cNvGraphicFramePr/>
          <p:nvPr/>
        </p:nvGraphicFramePr>
        <p:xfrm>
          <a:off x="282061" y="3229680"/>
          <a:ext cx="6154616" cy="605330"/>
        </p:xfrm>
        <a:graphic>
          <a:graphicData uri="http://schemas.openxmlformats.org/drawingml/2006/table">
            <a:tbl>
              <a:tblPr/>
              <a:tblGrid>
                <a:gridCol w="1688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7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66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José-Alain SAHEL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Fondation Voir et Entendre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Mathias FINK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Fondation Pierre-Gilles de Gennes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64" name="Shape 464"/>
          <p:cNvSpPr/>
          <p:nvPr/>
        </p:nvSpPr>
        <p:spPr>
          <a:xfrm>
            <a:off x="1621885" y="6284514"/>
            <a:ext cx="982673" cy="264256"/>
          </a:xfrm>
          <a:prstGeom prst="rect">
            <a:avLst/>
          </a:prstGeom>
          <a:gradFill>
            <a:gsLst>
              <a:gs pos="0">
                <a:srgbClr val="C2BDBB"/>
              </a:gs>
              <a:gs pos="35000">
                <a:srgbClr val="D4D1D0"/>
              </a:gs>
              <a:gs pos="100000">
                <a:srgbClr val="EFEEED"/>
              </a:gs>
            </a:gsLst>
            <a:lin ang="16200000"/>
          </a:gra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200" b="0">
                <a:solidFill>
                  <a:srgbClr val="0F5494"/>
                </a:solidFill>
              </a:rPr>
              <a:t>11 861 923 €</a:t>
            </a:r>
          </a:p>
        </p:txBody>
      </p:sp>
    </p:spTree>
    <p:extLst>
      <p:ext uri="{BB962C8B-B14F-4D97-AF65-F5344CB8AC3E}">
        <p14:creationId xmlns:p14="http://schemas.microsoft.com/office/powerpoint/2010/main" val="3322063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xfrm>
            <a:off x="7984" y="1718248"/>
            <a:ext cx="9136017" cy="3150351"/>
          </a:xfrm>
          <a:prstGeom prst="rect">
            <a:avLst/>
          </a:prstGeom>
        </p:spPr>
        <p:txBody>
          <a:bodyPr/>
          <a:lstStyle/>
          <a:p>
            <a:pPr marL="342900" lvl="4" indent="-342900">
              <a:spcBef>
                <a:spcPts val="500"/>
              </a:spcBef>
              <a:buFont typeface="Arial"/>
              <a:buChar char="•"/>
              <a:defRPr sz="2400" b="1"/>
            </a:pPr>
            <a:r>
              <a:t>IMBALANCE-P – </a:t>
            </a:r>
            <a:r>
              <a:rPr b="0" i="1"/>
              <a:t>"Effects of phosphorus limitations on Life, Earth system and Society" 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4294967295"/>
          </p:nvPr>
        </p:nvSpPr>
        <p:spPr>
          <a:xfrm>
            <a:off x="8715705" y="6641269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45</a:t>
            </a:fld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FD5C03"/>
                </a:solidFill>
              </a:defRPr>
            </a:lvl1pPr>
          </a:lstStyle>
          <a:p>
            <a:r>
              <a:t>Example of Synergy projects</a:t>
            </a:r>
          </a:p>
        </p:txBody>
      </p:sp>
      <p:sp>
        <p:nvSpPr>
          <p:cNvPr id="480" name="Shape 480"/>
          <p:cNvSpPr/>
          <p:nvPr/>
        </p:nvSpPr>
        <p:spPr>
          <a:xfrm>
            <a:off x="251519" y="4463970"/>
            <a:ext cx="5015403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sz="2000" b="0">
                <a:solidFill>
                  <a:srgbClr val="000000"/>
                </a:solidFill>
              </a:rPr>
              <a:t>"Quantify the </a:t>
            </a:r>
            <a:r>
              <a:rPr sz="2000" b="0">
                <a:solidFill>
                  <a:srgbClr val="368ECA"/>
                </a:solidFill>
              </a:rPr>
              <a:t>responses of ecosystems </a:t>
            </a:r>
            <a:r>
              <a:rPr sz="2000" b="0">
                <a:solidFill>
                  <a:srgbClr val="000000"/>
                </a:solidFill>
              </a:rPr>
              <a:t>and society in a world increasingly rich in N and C but </a:t>
            </a:r>
            <a:r>
              <a:rPr sz="2000" b="0">
                <a:solidFill>
                  <a:srgbClr val="368ECA"/>
                </a:solidFill>
              </a:rPr>
              <a:t>limited in Phosphorus"</a:t>
            </a:r>
          </a:p>
        </p:txBody>
      </p:sp>
      <p:pic>
        <p:nvPicPr>
          <p:cNvPr id="481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1680" y="5756802"/>
            <a:ext cx="1375174" cy="8972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4" name="Group 484"/>
          <p:cNvGrpSpPr/>
          <p:nvPr/>
        </p:nvGrpSpPr>
        <p:grpSpPr>
          <a:xfrm>
            <a:off x="5355607" y="4103754"/>
            <a:ext cx="1502019" cy="883021"/>
            <a:chOff x="0" y="0"/>
            <a:chExt cx="1502017" cy="883020"/>
          </a:xfrm>
        </p:grpSpPr>
        <p:sp>
          <p:nvSpPr>
            <p:cNvPr id="482" name="Shape 482"/>
            <p:cNvSpPr/>
            <p:nvPr/>
          </p:nvSpPr>
          <p:spPr>
            <a:xfrm>
              <a:off x="0" y="0"/>
              <a:ext cx="1502018" cy="883021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4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044C15"/>
                  </a:solidFill>
                </a:defRPr>
              </a:pPr>
              <a:endParaRPr sz="1600">
                <a:solidFill>
                  <a:srgbClr val="044C15"/>
                </a:solidFill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43105" y="56213"/>
              <a:ext cx="1415807" cy="77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044C15"/>
                  </a:solidFill>
                </a:defRPr>
              </a:lvl1pPr>
            </a:lstStyle>
            <a:p>
              <a:r>
                <a:t>Natural ecosystems responses</a:t>
              </a:r>
            </a:p>
          </p:txBody>
        </p:sp>
      </p:grpSp>
      <p:grpSp>
        <p:nvGrpSpPr>
          <p:cNvPr id="487" name="Group 487"/>
          <p:cNvGrpSpPr/>
          <p:nvPr/>
        </p:nvGrpSpPr>
        <p:grpSpPr>
          <a:xfrm>
            <a:off x="7257826" y="4908677"/>
            <a:ext cx="1409629" cy="1001617"/>
            <a:chOff x="0" y="0"/>
            <a:chExt cx="1409628" cy="1001615"/>
          </a:xfrm>
        </p:grpSpPr>
        <p:sp>
          <p:nvSpPr>
            <p:cNvPr id="485" name="Shape 485"/>
            <p:cNvSpPr/>
            <p:nvPr/>
          </p:nvSpPr>
          <p:spPr>
            <a:xfrm>
              <a:off x="0" y="0"/>
              <a:ext cx="1409629" cy="1001616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0000"/>
                  </a:solidFill>
                </a:defRPr>
              </a:pPr>
              <a:endParaRPr sz="1600">
                <a:solidFill>
                  <a:srgbClr val="FF0000"/>
                </a:solidFill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48894" y="1211"/>
              <a:ext cx="1311840" cy="999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 b="1">
                  <a:solidFill>
                    <a:srgbClr val="FF0000"/>
                  </a:solidFill>
                </a:defRPr>
              </a:pPr>
              <a:r>
                <a:rPr sz="1600">
                  <a:solidFill>
                    <a:srgbClr val="FF0000"/>
                  </a:solidFill>
                </a:rPr>
                <a:t>Earth system &amp; climate</a:t>
              </a:r>
              <a:endParaRPr sz="1600">
                <a:solidFill>
                  <a:srgbClr val="FAF5F5"/>
                </a:solidFill>
              </a:endParaRPr>
            </a:p>
            <a:p>
              <a:pPr algn="ctr">
                <a:defRPr sz="1600" b="1">
                  <a:solidFill>
                    <a:srgbClr val="FF0000"/>
                  </a:solidFill>
                </a:defRPr>
              </a:pPr>
              <a:r>
                <a:rPr sz="1600">
                  <a:solidFill>
                    <a:srgbClr val="FF0000"/>
                  </a:solidFill>
                </a:rPr>
                <a:t>responses</a:t>
              </a:r>
            </a:p>
          </p:txBody>
        </p:sp>
      </p:grpSp>
      <p:grpSp>
        <p:nvGrpSpPr>
          <p:cNvPr id="490" name="Group 490"/>
          <p:cNvGrpSpPr/>
          <p:nvPr/>
        </p:nvGrpSpPr>
        <p:grpSpPr>
          <a:xfrm>
            <a:off x="5355609" y="5786339"/>
            <a:ext cx="1482045" cy="883021"/>
            <a:chOff x="0" y="0"/>
            <a:chExt cx="1482044" cy="883020"/>
          </a:xfrm>
        </p:grpSpPr>
        <p:sp>
          <p:nvSpPr>
            <p:cNvPr id="488" name="Shape 488"/>
            <p:cNvSpPr/>
            <p:nvPr/>
          </p:nvSpPr>
          <p:spPr>
            <a:xfrm>
              <a:off x="0" y="0"/>
              <a:ext cx="1482045" cy="883021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74163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74163E"/>
                  </a:solidFill>
                </a:defRPr>
              </a:pPr>
              <a:endParaRPr sz="1600">
                <a:solidFill>
                  <a:srgbClr val="74163E"/>
                </a:solidFill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43105" y="170513"/>
              <a:ext cx="1395834" cy="541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74163E"/>
                  </a:solidFill>
                </a:defRPr>
              </a:lvl1pPr>
            </a:lstStyle>
            <a:p>
              <a:r>
                <a:t>Societal responses</a:t>
              </a:r>
            </a:p>
          </p:txBody>
        </p:sp>
      </p:grpSp>
      <p:sp>
        <p:nvSpPr>
          <p:cNvPr id="491" name="Shape 491"/>
          <p:cNvSpPr/>
          <p:nvPr/>
        </p:nvSpPr>
        <p:spPr>
          <a:xfrm>
            <a:off x="6946782" y="4665883"/>
            <a:ext cx="310322" cy="202716"/>
          </a:xfrm>
          <a:prstGeom prst="line">
            <a:avLst/>
          </a:prstGeom>
          <a:ln w="25400">
            <a:solidFill>
              <a:srgbClr val="4B413C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 sz="1200" b="0">
              <a:solidFill>
                <a:srgbClr val="0F549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 flipV="1">
            <a:off x="6947506" y="5833619"/>
            <a:ext cx="280361" cy="153349"/>
          </a:xfrm>
          <a:prstGeom prst="line">
            <a:avLst/>
          </a:prstGeom>
          <a:ln w="25400">
            <a:solidFill>
              <a:srgbClr val="4B413C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 sz="1200" b="0">
              <a:solidFill>
                <a:srgbClr val="0F549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 rot="10800000">
            <a:off x="6837651" y="4298481"/>
            <a:ext cx="2158059" cy="72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4B413C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 sz="1200" b="0">
              <a:solidFill>
                <a:srgbClr val="0F549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 rot="10800000" flipV="1">
            <a:off x="6857628" y="5601322"/>
            <a:ext cx="2124332" cy="88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5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4B413C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 sz="1200" b="0">
              <a:solidFill>
                <a:srgbClr val="0F549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 flipV="1">
            <a:off x="6320258" y="5111791"/>
            <a:ext cx="1" cy="474037"/>
          </a:xfrm>
          <a:prstGeom prst="line">
            <a:avLst/>
          </a:prstGeom>
          <a:ln w="25400">
            <a:solidFill>
              <a:srgbClr val="4B413C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 sz="1200" b="0">
              <a:solidFill>
                <a:srgbClr val="0F549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6525435" y="5138549"/>
            <a:ext cx="1" cy="462774"/>
          </a:xfrm>
          <a:prstGeom prst="line">
            <a:avLst/>
          </a:prstGeom>
          <a:ln w="25400">
            <a:solidFill>
              <a:srgbClr val="4B413C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 sz="1200" b="0">
              <a:solidFill>
                <a:srgbClr val="0F5494"/>
              </a:solidFill>
            </a:endParaRPr>
          </a:p>
        </p:txBody>
      </p:sp>
      <p:graphicFrame>
        <p:nvGraphicFramePr>
          <p:cNvPr id="497" name="Table 497"/>
          <p:cNvGraphicFramePr/>
          <p:nvPr/>
        </p:nvGraphicFramePr>
        <p:xfrm>
          <a:off x="265541" y="2708919"/>
          <a:ext cx="8550275" cy="1299435"/>
        </p:xfrm>
        <a:graphic>
          <a:graphicData uri="http://schemas.openxmlformats.org/drawingml/2006/table">
            <a:tbl>
              <a:tblPr/>
              <a:tblGrid>
                <a:gridCol w="2143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6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0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Josep Penuelas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Centro de Investigacion Ecologica y Aplicaciones Forestales 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2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Michael Obersteiner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International Institute for Applied Systems Analysis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Ivan Janssens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Universiteit Antwerpen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399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Philippe Ciais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Université de Versailles Saint- Quentin-en-Yvelines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98" name="Shape 498"/>
          <p:cNvSpPr/>
          <p:nvPr/>
        </p:nvSpPr>
        <p:spPr>
          <a:xfrm>
            <a:off x="3356864" y="6205409"/>
            <a:ext cx="993985" cy="264256"/>
          </a:xfrm>
          <a:prstGeom prst="rect">
            <a:avLst/>
          </a:prstGeom>
          <a:gradFill>
            <a:gsLst>
              <a:gs pos="0">
                <a:srgbClr val="C2BDBB"/>
              </a:gs>
              <a:gs pos="35000">
                <a:srgbClr val="D4D1D0"/>
              </a:gs>
              <a:gs pos="100000">
                <a:srgbClr val="EFEEED"/>
              </a:gs>
            </a:gsLst>
            <a:lin ang="16200000"/>
          </a:gra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200" b="0">
                <a:solidFill>
                  <a:srgbClr val="0F5494"/>
                </a:solidFill>
              </a:rPr>
              <a:t>13 600 580 €</a:t>
            </a:r>
          </a:p>
        </p:txBody>
      </p:sp>
    </p:spTree>
    <p:extLst>
      <p:ext uri="{BB962C8B-B14F-4D97-AF65-F5344CB8AC3E}">
        <p14:creationId xmlns:p14="http://schemas.microsoft.com/office/powerpoint/2010/main" val="3506548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body" sz="half" idx="1"/>
          </p:nvPr>
        </p:nvSpPr>
        <p:spPr>
          <a:xfrm>
            <a:off x="296863" y="1808163"/>
            <a:ext cx="8550276" cy="234091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 b="1"/>
            </a:pPr>
            <a:r>
              <a:t>MODELCELL – </a:t>
            </a:r>
            <a:r>
              <a:rPr b="0" i="1"/>
              <a:t>" Building a Model Cell to Achieve Control of Cellular Organization "</a:t>
            </a:r>
          </a:p>
        </p:txBody>
      </p:sp>
      <p:sp>
        <p:nvSpPr>
          <p:cNvPr id="501" name="Shape 501"/>
          <p:cNvSpPr>
            <a:spLocks noGrp="1"/>
          </p:cNvSpPr>
          <p:nvPr>
            <p:ph type="sldNum" sz="quarter" idx="4294967295"/>
          </p:nvPr>
        </p:nvSpPr>
        <p:spPr>
          <a:xfrm>
            <a:off x="8715705" y="6469869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46</a:t>
            </a:fld>
            <a:endParaRPr/>
          </a:p>
        </p:txBody>
      </p:sp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xfrm>
            <a:off x="543243" y="380427"/>
            <a:ext cx="7458076" cy="904876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FD5C03"/>
                </a:solidFill>
              </a:defRPr>
            </a:lvl1pPr>
          </a:lstStyle>
          <a:p>
            <a:r>
              <a:t>Example of Synergy projects</a:t>
            </a:r>
          </a:p>
        </p:txBody>
      </p:sp>
      <p:sp>
        <p:nvSpPr>
          <p:cNvPr id="503" name="Shape 503"/>
          <p:cNvSpPr/>
          <p:nvPr/>
        </p:nvSpPr>
        <p:spPr>
          <a:xfrm>
            <a:off x="598273" y="4233900"/>
            <a:ext cx="4437063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sz="2000" b="0">
                <a:solidFill>
                  <a:srgbClr val="000000"/>
                </a:solidFill>
              </a:rPr>
              <a:t>'Understand the </a:t>
            </a:r>
            <a:r>
              <a:rPr sz="2000" b="0">
                <a:solidFill>
                  <a:srgbClr val="368ECA"/>
                </a:solidFill>
              </a:rPr>
              <a:t>self-organizing principles </a:t>
            </a:r>
            <a:r>
              <a:rPr sz="2000" b="0">
                <a:solidFill>
                  <a:srgbClr val="000000"/>
                </a:solidFill>
              </a:rPr>
              <a:t>of cells'</a:t>
            </a:r>
          </a:p>
        </p:txBody>
      </p:sp>
      <p:sp>
        <p:nvSpPr>
          <p:cNvPr id="504" name="Shape 504"/>
          <p:cNvSpPr/>
          <p:nvPr/>
        </p:nvSpPr>
        <p:spPr>
          <a:xfrm>
            <a:off x="124585" y="5257758"/>
            <a:ext cx="5595153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sz="2000" b="0">
                <a:solidFill>
                  <a:srgbClr val="000000"/>
                </a:solidFill>
              </a:rPr>
              <a:t>'Reconstitute, understand, and control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000" b="0">
                <a:solidFill>
                  <a:srgbClr val="000000"/>
                </a:solidFill>
              </a:rPr>
              <a:t> the self-organization of </a:t>
            </a:r>
            <a:endParaRPr sz="2000" b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defRPr sz="2000">
                <a:solidFill>
                  <a:srgbClr val="368ECA"/>
                </a:solidFill>
              </a:defRPr>
            </a:pPr>
            <a:r>
              <a:rPr sz="2000" b="0">
                <a:solidFill>
                  <a:srgbClr val="368ECA"/>
                </a:solidFill>
              </a:rPr>
              <a:t>functional cytoskeletal systems</a:t>
            </a:r>
            <a:r>
              <a:rPr sz="2000" b="0">
                <a:solidFill>
                  <a:srgbClr val="000000"/>
                </a:solidFill>
              </a:rPr>
              <a:t>'</a:t>
            </a:r>
          </a:p>
        </p:txBody>
      </p:sp>
      <p:pic>
        <p:nvPicPr>
          <p:cNvPr id="505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5291" y="3781843"/>
            <a:ext cx="1413664" cy="1097784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5915847" y="4838091"/>
            <a:ext cx="157577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0"/>
              <a:t>Dividing cell</a:t>
            </a:r>
          </a:p>
        </p:txBody>
      </p:sp>
      <p:pic>
        <p:nvPicPr>
          <p:cNvPr id="507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8964" y="5240813"/>
            <a:ext cx="1362909" cy="1362909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/>
          <p:nvPr/>
        </p:nvSpPr>
        <p:spPr>
          <a:xfrm>
            <a:off x="5915847" y="6605920"/>
            <a:ext cx="184520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0"/>
              <a:t>Moving cell</a:t>
            </a:r>
          </a:p>
        </p:txBody>
      </p:sp>
      <p:sp>
        <p:nvSpPr>
          <p:cNvPr id="509" name="Shape 509"/>
          <p:cNvSpPr/>
          <p:nvPr/>
        </p:nvSpPr>
        <p:spPr>
          <a:xfrm>
            <a:off x="7682116" y="4410545"/>
            <a:ext cx="115447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</a:defRPr>
            </a:lvl1pPr>
          </a:lstStyle>
          <a:p>
            <a:r>
              <a:rPr b="0"/>
              <a:t>Microtubule</a:t>
            </a:r>
          </a:p>
        </p:txBody>
      </p:sp>
      <p:grpSp>
        <p:nvGrpSpPr>
          <p:cNvPr id="578" name="Group 578"/>
          <p:cNvGrpSpPr/>
          <p:nvPr/>
        </p:nvGrpSpPr>
        <p:grpSpPr>
          <a:xfrm>
            <a:off x="7776598" y="5097907"/>
            <a:ext cx="1117364" cy="84547"/>
            <a:chOff x="0" y="0"/>
            <a:chExt cx="1117363" cy="84546"/>
          </a:xfrm>
        </p:grpSpPr>
        <p:grpSp>
          <p:nvGrpSpPr>
            <p:cNvPr id="543" name="Group 543"/>
            <p:cNvGrpSpPr/>
            <p:nvPr/>
          </p:nvGrpSpPr>
          <p:grpSpPr>
            <a:xfrm>
              <a:off x="-1" y="6613"/>
              <a:ext cx="571944" cy="77934"/>
              <a:chOff x="0" y="0"/>
              <a:chExt cx="571942" cy="77933"/>
            </a:xfrm>
          </p:grpSpPr>
          <p:sp>
            <p:nvSpPr>
              <p:cNvPr id="510" name="Shape 510"/>
              <p:cNvSpPr/>
              <p:nvPr/>
            </p:nvSpPr>
            <p:spPr>
              <a:xfrm>
                <a:off x="274920" y="13367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1" name="Shape 511"/>
              <p:cNvSpPr/>
              <p:nvPr/>
            </p:nvSpPr>
            <p:spPr>
              <a:xfrm rot="10800000" flipH="1">
                <a:off x="0" y="29011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2" name="Shape 512"/>
              <p:cNvSpPr/>
              <p:nvPr/>
            </p:nvSpPr>
            <p:spPr>
              <a:xfrm rot="10800000" flipH="1">
                <a:off x="36499" y="42380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3" name="Shape 513"/>
              <p:cNvSpPr/>
              <p:nvPr/>
            </p:nvSpPr>
            <p:spPr>
              <a:xfrm rot="10800000" flipH="1">
                <a:off x="70655" y="42379"/>
                <a:ext cx="46547" cy="35555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4" name="Shape 514"/>
              <p:cNvSpPr/>
              <p:nvPr/>
            </p:nvSpPr>
            <p:spPr>
              <a:xfrm rot="10800000" flipH="1">
                <a:off x="105815" y="36976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5" name="Shape 515"/>
              <p:cNvSpPr/>
              <p:nvPr/>
            </p:nvSpPr>
            <p:spPr>
              <a:xfrm rot="10800000" flipH="1">
                <a:off x="141311" y="21900"/>
                <a:ext cx="45877" cy="35555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6" name="Shape 516"/>
              <p:cNvSpPr/>
              <p:nvPr/>
            </p:nvSpPr>
            <p:spPr>
              <a:xfrm>
                <a:off x="12724" y="19625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7" name="Shape 517"/>
              <p:cNvSpPr/>
              <p:nvPr/>
            </p:nvSpPr>
            <p:spPr>
              <a:xfrm>
                <a:off x="47215" y="11945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8" name="Shape 518"/>
              <p:cNvSpPr/>
              <p:nvPr/>
            </p:nvSpPr>
            <p:spPr>
              <a:xfrm>
                <a:off x="81371" y="11661"/>
                <a:ext cx="47217" cy="35555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116531" y="23607"/>
                <a:ext cx="46547" cy="35555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0" name="Shape 520"/>
              <p:cNvSpPr/>
              <p:nvPr/>
            </p:nvSpPr>
            <p:spPr>
              <a:xfrm>
                <a:off x="149682" y="34700"/>
                <a:ext cx="47217" cy="34700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185177" y="37828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219668" y="31286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3" name="Shape 523"/>
              <p:cNvSpPr/>
              <p:nvPr/>
            </p:nvSpPr>
            <p:spPr>
              <a:xfrm>
                <a:off x="267218" y="13652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4" name="Shape 524"/>
              <p:cNvSpPr/>
              <p:nvPr/>
            </p:nvSpPr>
            <p:spPr>
              <a:xfrm rot="10800000" flipH="1">
                <a:off x="162407" y="7110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5" name="Shape 525"/>
              <p:cNvSpPr/>
              <p:nvPr/>
            </p:nvSpPr>
            <p:spPr>
              <a:xfrm rot="10800000" flipH="1">
                <a:off x="196563" y="5688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6" name="Shape 526"/>
              <p:cNvSpPr/>
              <p:nvPr/>
            </p:nvSpPr>
            <p:spPr>
              <a:xfrm rot="10800000" flipH="1">
                <a:off x="231723" y="19910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7" name="Shape 527"/>
              <p:cNvSpPr/>
              <p:nvPr/>
            </p:nvSpPr>
            <p:spPr>
              <a:xfrm rot="10800000" flipH="1">
                <a:off x="263535" y="34700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8" name="Shape 528"/>
              <p:cNvSpPr/>
              <p:nvPr/>
            </p:nvSpPr>
            <p:spPr>
              <a:xfrm rot="10800000" flipH="1">
                <a:off x="298360" y="37829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9" name="Shape 529"/>
              <p:cNvSpPr/>
              <p:nvPr/>
            </p:nvSpPr>
            <p:spPr>
              <a:xfrm rot="10800000" flipH="1">
                <a:off x="332516" y="35269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0" name="Shape 530"/>
              <p:cNvSpPr/>
              <p:nvPr/>
            </p:nvSpPr>
            <p:spPr>
              <a:xfrm rot="10800000" flipH="1">
                <a:off x="367007" y="30434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 rot="10800000" flipH="1">
                <a:off x="402502" y="14790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310750" y="3981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344571" y="4550"/>
                <a:ext cx="46547" cy="35555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379062" y="18202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413552" y="29864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447373" y="31571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482868" y="24460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8" name="Shape 538"/>
              <p:cNvSpPr/>
              <p:nvPr/>
            </p:nvSpPr>
            <p:spPr>
              <a:xfrm>
                <a:off x="517024" y="6256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9" name="Shape 539"/>
              <p:cNvSpPr/>
              <p:nvPr/>
            </p:nvSpPr>
            <p:spPr>
              <a:xfrm rot="10800000" flipH="1">
                <a:off x="425942" y="284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0" name="Shape 540"/>
              <p:cNvSpPr/>
              <p:nvPr/>
            </p:nvSpPr>
            <p:spPr>
              <a:xfrm rot="10800000" flipH="1">
                <a:off x="459093" y="0"/>
                <a:ext cx="46547" cy="34700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1" name="Shape 541"/>
              <p:cNvSpPr/>
              <p:nvPr/>
            </p:nvSpPr>
            <p:spPr>
              <a:xfrm rot="10800000" flipH="1">
                <a:off x="495258" y="12799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2" name="Shape 542"/>
              <p:cNvSpPr/>
              <p:nvPr/>
            </p:nvSpPr>
            <p:spPr>
              <a:xfrm rot="10800000" flipH="1">
                <a:off x="525396" y="28158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77" name="Group 577"/>
            <p:cNvGrpSpPr/>
            <p:nvPr/>
          </p:nvGrpSpPr>
          <p:grpSpPr>
            <a:xfrm>
              <a:off x="544751" y="-1"/>
              <a:ext cx="572613" cy="81064"/>
              <a:chOff x="0" y="0"/>
              <a:chExt cx="572612" cy="81062"/>
            </a:xfrm>
          </p:grpSpPr>
          <p:sp>
            <p:nvSpPr>
              <p:cNvPr id="544" name="Shape 544"/>
              <p:cNvSpPr/>
              <p:nvPr/>
            </p:nvSpPr>
            <p:spPr>
              <a:xfrm>
                <a:off x="272911" y="13936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5" name="Shape 545"/>
              <p:cNvSpPr/>
              <p:nvPr/>
            </p:nvSpPr>
            <p:spPr>
              <a:xfrm rot="10800000" flipH="1">
                <a:off x="0" y="30149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6" name="Shape 546"/>
              <p:cNvSpPr/>
              <p:nvPr/>
            </p:nvSpPr>
            <p:spPr>
              <a:xfrm rot="10800000" flipH="1">
                <a:off x="36834" y="43233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7" name="Shape 547"/>
              <p:cNvSpPr/>
              <p:nvPr/>
            </p:nvSpPr>
            <p:spPr>
              <a:xfrm rot="10800000" flipH="1">
                <a:off x="72329" y="46362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8" name="Shape 548"/>
              <p:cNvSpPr/>
              <p:nvPr/>
            </p:nvSpPr>
            <p:spPr>
              <a:xfrm rot="10800000" flipH="1">
                <a:off x="103806" y="38967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9" name="Shape 549"/>
              <p:cNvSpPr/>
              <p:nvPr/>
            </p:nvSpPr>
            <p:spPr>
              <a:xfrm rot="10800000" flipH="1">
                <a:off x="136957" y="23038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0" name="Shape 550"/>
              <p:cNvSpPr/>
              <p:nvPr/>
            </p:nvSpPr>
            <p:spPr>
              <a:xfrm>
                <a:off x="11385" y="20194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1" name="Shape 551"/>
              <p:cNvSpPr/>
              <p:nvPr/>
            </p:nvSpPr>
            <p:spPr>
              <a:xfrm>
                <a:off x="44201" y="12798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2" name="Shape 552"/>
              <p:cNvSpPr/>
              <p:nvPr/>
            </p:nvSpPr>
            <p:spPr>
              <a:xfrm>
                <a:off x="78357" y="14505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114522" y="24744"/>
                <a:ext cx="45877" cy="35555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150687" y="35268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5" name="Shape 555"/>
              <p:cNvSpPr/>
              <p:nvPr/>
            </p:nvSpPr>
            <p:spPr>
              <a:xfrm>
                <a:off x="183838" y="38397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220003" y="31286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265879" y="13936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8" name="Shape 558"/>
              <p:cNvSpPr/>
              <p:nvPr/>
            </p:nvSpPr>
            <p:spPr>
              <a:xfrm rot="10800000" flipH="1">
                <a:off x="158723" y="9101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9" name="Shape 559"/>
              <p:cNvSpPr/>
              <p:nvPr/>
            </p:nvSpPr>
            <p:spPr>
              <a:xfrm rot="10800000" flipH="1">
                <a:off x="195223" y="8532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0" name="Shape 560"/>
              <p:cNvSpPr/>
              <p:nvPr/>
            </p:nvSpPr>
            <p:spPr>
              <a:xfrm rot="10800000" flipH="1">
                <a:off x="228709" y="20194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1" name="Shape 561"/>
              <p:cNvSpPr/>
              <p:nvPr/>
            </p:nvSpPr>
            <p:spPr>
              <a:xfrm rot="10800000" flipH="1">
                <a:off x="263200" y="33562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2" name="Shape 562"/>
              <p:cNvSpPr/>
              <p:nvPr/>
            </p:nvSpPr>
            <p:spPr>
              <a:xfrm rot="10800000" flipH="1">
                <a:off x="294342" y="39820"/>
                <a:ext cx="46547" cy="36123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3" name="Shape 563"/>
              <p:cNvSpPr/>
              <p:nvPr/>
            </p:nvSpPr>
            <p:spPr>
              <a:xfrm rot="10800000" flipH="1">
                <a:off x="331177" y="36407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4" name="Shape 564"/>
              <p:cNvSpPr/>
              <p:nvPr/>
            </p:nvSpPr>
            <p:spPr>
              <a:xfrm rot="10800000" flipH="1">
                <a:off x="367007" y="33562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5" name="Shape 565"/>
              <p:cNvSpPr/>
              <p:nvPr/>
            </p:nvSpPr>
            <p:spPr>
              <a:xfrm rot="10800000" flipH="1">
                <a:off x="403172" y="19341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6" name="Shape 566"/>
              <p:cNvSpPr/>
              <p:nvPr/>
            </p:nvSpPr>
            <p:spPr>
              <a:xfrm>
                <a:off x="307067" y="5972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7" name="Shape 567"/>
              <p:cNvSpPr/>
              <p:nvPr/>
            </p:nvSpPr>
            <p:spPr>
              <a:xfrm>
                <a:off x="339883" y="7963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376048" y="19909"/>
                <a:ext cx="4587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9" name="Shape 569"/>
              <p:cNvSpPr/>
              <p:nvPr/>
            </p:nvSpPr>
            <p:spPr>
              <a:xfrm>
                <a:off x="412213" y="30433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446369" y="31855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480859" y="24744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2" name="Shape 572"/>
              <p:cNvSpPr/>
              <p:nvPr/>
            </p:nvSpPr>
            <p:spPr>
              <a:xfrm>
                <a:off x="513341" y="6256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3" name="Shape 573"/>
              <p:cNvSpPr/>
              <p:nvPr/>
            </p:nvSpPr>
            <p:spPr>
              <a:xfrm rot="10800000" flipH="1">
                <a:off x="422928" y="568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4" name="Shape 574"/>
              <p:cNvSpPr/>
              <p:nvPr/>
            </p:nvSpPr>
            <p:spPr>
              <a:xfrm rot="10800000" flipH="1">
                <a:off x="458759" y="0"/>
                <a:ext cx="47217" cy="34700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5" name="Shape 575"/>
              <p:cNvSpPr/>
              <p:nvPr/>
            </p:nvSpPr>
            <p:spPr>
              <a:xfrm rot="10800000" flipH="1">
                <a:off x="492245" y="13083"/>
                <a:ext cx="4654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6" name="Shape 576"/>
              <p:cNvSpPr/>
              <p:nvPr/>
            </p:nvSpPr>
            <p:spPr>
              <a:xfrm rot="10800000" flipH="1">
                <a:off x="525396" y="31287"/>
                <a:ext cx="47217" cy="3470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sz="1200" b="0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1156" name="Group 1156"/>
          <p:cNvGrpSpPr/>
          <p:nvPr/>
        </p:nvGrpSpPr>
        <p:grpSpPr>
          <a:xfrm>
            <a:off x="7632340" y="4005643"/>
            <a:ext cx="1438276" cy="412344"/>
            <a:chOff x="0" y="0"/>
            <a:chExt cx="1438274" cy="412342"/>
          </a:xfrm>
        </p:grpSpPr>
        <p:grpSp>
          <p:nvGrpSpPr>
            <p:cNvPr id="826" name="Group 826"/>
            <p:cNvGrpSpPr/>
            <p:nvPr/>
          </p:nvGrpSpPr>
          <p:grpSpPr>
            <a:xfrm>
              <a:off x="-1" y="92363"/>
              <a:ext cx="813775" cy="202432"/>
              <a:chOff x="0" y="0"/>
              <a:chExt cx="813773" cy="202430"/>
            </a:xfrm>
          </p:grpSpPr>
          <p:grpSp>
            <p:nvGrpSpPr>
              <p:cNvPr id="597" name="Group 597"/>
              <p:cNvGrpSpPr/>
              <p:nvPr/>
            </p:nvGrpSpPr>
            <p:grpSpPr>
              <a:xfrm>
                <a:off x="169119" y="11946"/>
                <a:ext cx="624197" cy="37501"/>
                <a:chOff x="0" y="0"/>
                <a:chExt cx="624195" cy="37500"/>
              </a:xfrm>
            </p:grpSpPr>
            <p:grpSp>
              <p:nvGrpSpPr>
                <p:cNvPr id="581" name="Group 581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579" name="Shape 57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Shape 58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roup 584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582" name="Shape 58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Shape 58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7" name="Group 587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585" name="Shape 585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Shape 586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0" name="Group 590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588" name="Shape 58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Shape 58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3" name="Group 593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591" name="Shape 59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Shape 59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6" name="Group 596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594" name="Shape 59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Shape 59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16" name="Group 616"/>
              <p:cNvGrpSpPr/>
              <p:nvPr/>
            </p:nvGrpSpPr>
            <p:grpSpPr>
              <a:xfrm>
                <a:off x="181848" y="44800"/>
                <a:ext cx="624197" cy="37501"/>
                <a:chOff x="0" y="0"/>
                <a:chExt cx="624195" cy="37500"/>
              </a:xfrm>
            </p:grpSpPr>
            <p:grpSp>
              <p:nvGrpSpPr>
                <p:cNvPr id="600" name="Group 600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598" name="Shape 59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Shape 59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3" name="Group 603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01" name="Shape 60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Shape 60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6" name="Group 606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04" name="Shape 60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Shape 60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9" name="Group 609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07" name="Shape 60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Shape 60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roup 612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610" name="Shape 61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Shape 61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5" name="Group 615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13" name="Shape 61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Shape 61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35" name="Group 635"/>
              <p:cNvGrpSpPr/>
              <p:nvPr/>
            </p:nvGrpSpPr>
            <p:grpSpPr>
              <a:xfrm>
                <a:off x="62283" y="117143"/>
                <a:ext cx="624197" cy="37501"/>
                <a:chOff x="0" y="0"/>
                <a:chExt cx="624195" cy="37500"/>
              </a:xfrm>
            </p:grpSpPr>
            <p:grpSp>
              <p:nvGrpSpPr>
                <p:cNvPr id="619" name="Group 619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17" name="Shape 61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Shape 61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2" name="Group 622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20" name="Shape 62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Shape 62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5" name="Group 625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23" name="Shape 62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Shape 62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8" name="Group 628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26" name="Shape 626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Shape 627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1" name="Group 631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629" name="Shape 62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Shape 63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4" name="Group 634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32" name="Shape 63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Shape 63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54" name="Group 654"/>
              <p:cNvGrpSpPr/>
              <p:nvPr/>
            </p:nvGrpSpPr>
            <p:grpSpPr>
              <a:xfrm>
                <a:off x="43643" y="146015"/>
                <a:ext cx="624197" cy="37501"/>
                <a:chOff x="0" y="0"/>
                <a:chExt cx="624195" cy="37500"/>
              </a:xfrm>
            </p:grpSpPr>
            <p:grpSp>
              <p:nvGrpSpPr>
                <p:cNvPr id="638" name="Group 638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36" name="Shape 636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Shape 637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1" name="Group 641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39" name="Shape 63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0" name="Shape 64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4" name="Group 644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42" name="Shape 64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Shape 64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7" name="Group 647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45" name="Shape 645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6" name="Shape 646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0" name="Group 650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648" name="Shape 64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9" name="Shape 64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3" name="Group 653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51" name="Shape 65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2" name="Shape 65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73" name="Group 673"/>
              <p:cNvGrpSpPr/>
              <p:nvPr/>
            </p:nvGrpSpPr>
            <p:grpSpPr>
              <a:xfrm>
                <a:off x="18639" y="164930"/>
                <a:ext cx="624197" cy="37501"/>
                <a:chOff x="0" y="0"/>
                <a:chExt cx="624195" cy="37500"/>
              </a:xfrm>
            </p:grpSpPr>
            <p:grpSp>
              <p:nvGrpSpPr>
                <p:cNvPr id="657" name="Group 657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55" name="Shape 655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Shape 656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0" name="Group 660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58" name="Shape 65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Shape 65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3" name="Group 663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61" name="Shape 66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Shape 66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roup 666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64" name="Shape 66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Shape 66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roup 669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667" name="Shape 66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Shape 66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roup 672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70" name="Shape 67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Shape 67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2" name="Group 692"/>
              <p:cNvGrpSpPr/>
              <p:nvPr/>
            </p:nvGrpSpPr>
            <p:grpSpPr>
              <a:xfrm>
                <a:off x="189577" y="81967"/>
                <a:ext cx="624197" cy="37501"/>
                <a:chOff x="0" y="0"/>
                <a:chExt cx="624195" cy="37500"/>
              </a:xfrm>
            </p:grpSpPr>
            <p:grpSp>
              <p:nvGrpSpPr>
                <p:cNvPr id="676" name="Group 676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74" name="Shape 67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Shape 67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9" name="Group 679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77" name="Shape 67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8" name="Shape 67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2" name="Group 682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80" name="Shape 68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Shape 68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5" name="Group 685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83" name="Shape 68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4" name="Shape 68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8" name="Group 688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686" name="Shape 686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7" name="Shape 687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1" name="Group 691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89" name="Shape 68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Shape 69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1" name="Group 711"/>
              <p:cNvGrpSpPr/>
              <p:nvPr/>
            </p:nvGrpSpPr>
            <p:grpSpPr>
              <a:xfrm>
                <a:off x="5910" y="164930"/>
                <a:ext cx="624196" cy="37501"/>
                <a:chOff x="0" y="0"/>
                <a:chExt cx="624195" cy="37500"/>
              </a:xfrm>
            </p:grpSpPr>
            <p:grpSp>
              <p:nvGrpSpPr>
                <p:cNvPr id="695" name="Group 695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93" name="Shape 69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4" name="Shape 69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8" name="Group 698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96" name="Shape 696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Shape 697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1" name="Group 701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699" name="Shape 69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0" name="Shape 70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4" name="Group 704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02" name="Shape 70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Shape 70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7" name="Group 707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705" name="Shape 705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Shape 706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0" name="Group 710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08" name="Shape 70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Shape 70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30" name="Group 730"/>
              <p:cNvGrpSpPr/>
              <p:nvPr/>
            </p:nvGrpSpPr>
            <p:grpSpPr>
              <a:xfrm>
                <a:off x="0" y="144687"/>
                <a:ext cx="624196" cy="37501"/>
                <a:chOff x="0" y="0"/>
                <a:chExt cx="624195" cy="37500"/>
              </a:xfrm>
            </p:grpSpPr>
            <p:grpSp>
              <p:nvGrpSpPr>
                <p:cNvPr id="714" name="Group 714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12" name="Shape 71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3" name="Shape 71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7" name="Group 717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15" name="Shape 715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6" name="Shape 716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0" name="Group 720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18" name="Shape 71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" name="Shape 71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3" name="Group 723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21" name="Shape 72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2" name="Shape 72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6" name="Group 726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724" name="Shape 72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Shape 72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9" name="Group 729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27" name="Shape 72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Shape 72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9" name="Group 749"/>
              <p:cNvGrpSpPr/>
              <p:nvPr/>
            </p:nvGrpSpPr>
            <p:grpSpPr>
              <a:xfrm>
                <a:off x="10910" y="117143"/>
                <a:ext cx="624197" cy="37501"/>
                <a:chOff x="0" y="0"/>
                <a:chExt cx="624195" cy="37500"/>
              </a:xfrm>
            </p:grpSpPr>
            <p:grpSp>
              <p:nvGrpSpPr>
                <p:cNvPr id="733" name="Group 733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31" name="Shape 73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2" name="Shape 73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6" name="Group 736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34" name="Shape 73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5" name="Shape 73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9" name="Group 739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37" name="Shape 73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8" name="Shape 73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2" name="Group 742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40" name="Shape 74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1" name="Shape 74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5" name="Group 745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743" name="Shape 74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" name="Shape 74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8" name="Group 748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46" name="Shape 746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7" name="Shape 747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68" name="Group 768"/>
              <p:cNvGrpSpPr/>
              <p:nvPr/>
            </p:nvGrpSpPr>
            <p:grpSpPr>
              <a:xfrm>
                <a:off x="145024" y="-1"/>
                <a:ext cx="624197" cy="37502"/>
                <a:chOff x="0" y="0"/>
                <a:chExt cx="624195" cy="37500"/>
              </a:xfrm>
            </p:grpSpPr>
            <p:grpSp>
              <p:nvGrpSpPr>
                <p:cNvPr id="752" name="Group 752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50" name="Shape 75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1" name="Shape 75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5" name="Group 755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53" name="Shape 75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4" name="Shape 75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8" name="Group 758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56" name="Shape 756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7" name="Shape 757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1" name="Group 761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59" name="Shape 75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0" name="Shape 76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4" name="Group 764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762" name="Shape 76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3" name="Shape 76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7" name="Group 767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65" name="Shape 765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Shape 766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87" name="Group 787"/>
              <p:cNvGrpSpPr/>
              <p:nvPr/>
            </p:nvGrpSpPr>
            <p:grpSpPr>
              <a:xfrm>
                <a:off x="119565" y="22565"/>
                <a:ext cx="624197" cy="37501"/>
                <a:chOff x="0" y="0"/>
                <a:chExt cx="624195" cy="37500"/>
              </a:xfrm>
            </p:grpSpPr>
            <p:grpSp>
              <p:nvGrpSpPr>
                <p:cNvPr id="771" name="Group 771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69" name="Shape 76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Shape 77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4" name="Group 774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72" name="Shape 77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Shape 77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7" name="Group 777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75" name="Shape 775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6" name="Shape 776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0" name="Group 780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78" name="Shape 77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9" name="Shape 77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3" name="Group 783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781" name="Shape 78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Shape 78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6" name="Group 786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84" name="Shape 78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Shape 78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6" name="Group 806"/>
              <p:cNvGrpSpPr/>
              <p:nvPr/>
            </p:nvGrpSpPr>
            <p:grpSpPr>
              <a:xfrm>
                <a:off x="99562" y="52764"/>
                <a:ext cx="624197" cy="37501"/>
                <a:chOff x="0" y="0"/>
                <a:chExt cx="624195" cy="37500"/>
              </a:xfrm>
            </p:grpSpPr>
            <p:grpSp>
              <p:nvGrpSpPr>
                <p:cNvPr id="790" name="Group 790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88" name="Shape 788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Shape 789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roup 793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91" name="Shape 791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Shape 792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roup 796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94" name="Shape 794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Shape 795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roup 799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797" name="Shape 79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Shape 79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2" name="Group 802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800" name="Shape 80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Shape 80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5" name="Group 805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803" name="Shape 80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4" name="Shape 80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25" name="Group 825"/>
              <p:cNvGrpSpPr/>
              <p:nvPr/>
            </p:nvGrpSpPr>
            <p:grpSpPr>
              <a:xfrm>
                <a:off x="26822" y="87277"/>
                <a:ext cx="624197" cy="37501"/>
                <a:chOff x="0" y="0"/>
                <a:chExt cx="624195" cy="37500"/>
              </a:xfrm>
            </p:grpSpPr>
            <p:grpSp>
              <p:nvGrpSpPr>
                <p:cNvPr id="809" name="Group 809"/>
                <p:cNvGrpSpPr/>
                <p:nvPr/>
              </p:nvGrpSpPr>
              <p:grpSpPr>
                <a:xfrm>
                  <a:off x="414615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807" name="Shape 807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Shape 808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roup 812"/>
                <p:cNvGrpSpPr/>
                <p:nvPr/>
              </p:nvGrpSpPr>
              <p:grpSpPr>
                <a:xfrm>
                  <a:off x="520087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810" name="Shape 810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Shape 811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roup 815"/>
                <p:cNvGrpSpPr/>
                <p:nvPr/>
              </p:nvGrpSpPr>
              <p:grpSpPr>
                <a:xfrm>
                  <a:off x="309143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813" name="Shape 813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Shape 814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roup 818"/>
                <p:cNvGrpSpPr/>
                <p:nvPr/>
              </p:nvGrpSpPr>
              <p:grpSpPr>
                <a:xfrm>
                  <a:off x="205489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816" name="Shape 816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Shape 817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roup 821"/>
                <p:cNvGrpSpPr/>
                <p:nvPr/>
              </p:nvGrpSpPr>
              <p:grpSpPr>
                <a:xfrm>
                  <a:off x="103653" y="-1"/>
                  <a:ext cx="104110" cy="37502"/>
                  <a:chOff x="0" y="0"/>
                  <a:chExt cx="104108" cy="37500"/>
                </a:xfrm>
              </p:grpSpPr>
              <p:sp>
                <p:nvSpPr>
                  <p:cNvPr id="819" name="Shape 819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Shape 820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roup 824"/>
                <p:cNvGrpSpPr/>
                <p:nvPr/>
              </p:nvGrpSpPr>
              <p:grpSpPr>
                <a:xfrm>
                  <a:off x="0" y="-1"/>
                  <a:ext cx="104109" cy="37502"/>
                  <a:chOff x="0" y="0"/>
                  <a:chExt cx="104108" cy="37500"/>
                </a:xfrm>
              </p:grpSpPr>
              <p:sp>
                <p:nvSpPr>
                  <p:cNvPr id="822" name="Shape 822"/>
                  <p:cNvSpPr/>
                  <p:nvPr/>
                </p:nvSpPr>
                <p:spPr>
                  <a:xfrm rot="5400000">
                    <a:off x="6936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Shape 823"/>
                  <p:cNvSpPr/>
                  <p:nvPr/>
                </p:nvSpPr>
                <p:spPr>
                  <a:xfrm rot="5400000">
                    <a:off x="59672" y="-6937"/>
                    <a:ext cx="37501" cy="5137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FF33"/>
                      </a:gs>
                      <a:gs pos="100000">
                        <a:srgbClr val="009900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4B413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F5494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200" b="0"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827" name="Shape 827"/>
            <p:cNvSpPr/>
            <p:nvPr/>
          </p:nvSpPr>
          <p:spPr>
            <a:xfrm rot="5172828">
              <a:off x="1349856" y="241912"/>
              <a:ext cx="3848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 rot="5400000">
              <a:off x="1329104" y="160709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 rot="5233868">
              <a:off x="1238791" y="167637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Shape 830"/>
            <p:cNvSpPr/>
            <p:nvPr/>
          </p:nvSpPr>
          <p:spPr>
            <a:xfrm rot="4346634">
              <a:off x="1212851" y="86819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 rot="4346634">
              <a:off x="1313731" y="10914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 rot="5646808">
              <a:off x="1292595" y="319267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 rot="5233868">
              <a:off x="1255125" y="205352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Shape 834"/>
            <p:cNvSpPr/>
            <p:nvPr/>
          </p:nvSpPr>
          <p:spPr>
            <a:xfrm rot="5233868">
              <a:off x="1264732" y="243068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Shape 835"/>
            <p:cNvSpPr/>
            <p:nvPr/>
          </p:nvSpPr>
          <p:spPr>
            <a:xfrm rot="4493656">
              <a:off x="1106109" y="66133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Shape 836"/>
            <p:cNvSpPr/>
            <p:nvPr/>
          </p:nvSpPr>
          <p:spPr>
            <a:xfrm rot="4558891">
              <a:off x="1092658" y="28418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 rot="5400000">
              <a:off x="1089776" y="288576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 rot="5400000">
              <a:off x="1142618" y="288575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Shape 839"/>
            <p:cNvSpPr/>
            <p:nvPr/>
          </p:nvSpPr>
          <p:spPr>
            <a:xfrm rot="6687691" flipH="1">
              <a:off x="1038950" y="284631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Shape 840"/>
            <p:cNvSpPr/>
            <p:nvPr/>
          </p:nvSpPr>
          <p:spPr>
            <a:xfrm rot="6687691" flipH="1">
              <a:off x="1086604" y="298871"/>
              <a:ext cx="3848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 rot="6191407" flipH="1">
              <a:off x="938455" y="272700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 rot="6191407" flipH="1">
              <a:off x="990336" y="281167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 rot="6191407" flipH="1">
              <a:off x="935572" y="262694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 rot="6191407" flipH="1">
              <a:off x="987454" y="27116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 rot="6065035" flipH="1">
              <a:off x="838534" y="255767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Shape 846"/>
            <p:cNvSpPr/>
            <p:nvPr/>
          </p:nvSpPr>
          <p:spPr>
            <a:xfrm rot="6065035" flipH="1">
              <a:off x="890416" y="262694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Shape 847"/>
            <p:cNvSpPr/>
            <p:nvPr/>
          </p:nvSpPr>
          <p:spPr>
            <a:xfrm rot="6065035" flipH="1">
              <a:off x="840936" y="244702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Shape 848"/>
            <p:cNvSpPr/>
            <p:nvPr/>
          </p:nvSpPr>
          <p:spPr>
            <a:xfrm rot="6065035" flipH="1">
              <a:off x="892433" y="252015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Shape 849"/>
            <p:cNvSpPr/>
            <p:nvPr/>
          </p:nvSpPr>
          <p:spPr>
            <a:xfrm rot="5249874">
              <a:off x="741112" y="256152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Shape 850"/>
            <p:cNvSpPr/>
            <p:nvPr/>
          </p:nvSpPr>
          <p:spPr>
            <a:xfrm rot="5249874">
              <a:off x="792993" y="253843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Shape 851"/>
            <p:cNvSpPr/>
            <p:nvPr/>
          </p:nvSpPr>
          <p:spPr>
            <a:xfrm rot="5013434">
              <a:off x="741112" y="245376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Shape 852"/>
            <p:cNvSpPr/>
            <p:nvPr/>
          </p:nvSpPr>
          <p:spPr>
            <a:xfrm rot="5013434">
              <a:off x="792993" y="2407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 rot="4923159">
              <a:off x="1000039" y="68057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Shape 854"/>
            <p:cNvSpPr/>
            <p:nvPr/>
          </p:nvSpPr>
          <p:spPr>
            <a:xfrm rot="4923159">
              <a:off x="1051920" y="61899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Shape 855"/>
            <p:cNvSpPr/>
            <p:nvPr/>
          </p:nvSpPr>
          <p:spPr>
            <a:xfrm rot="4775138">
              <a:off x="1117638" y="101539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Shape 856"/>
            <p:cNvSpPr/>
            <p:nvPr/>
          </p:nvSpPr>
          <p:spPr>
            <a:xfrm rot="4950533">
              <a:off x="1130224" y="137619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Shape 857"/>
            <p:cNvSpPr/>
            <p:nvPr/>
          </p:nvSpPr>
          <p:spPr>
            <a:xfrm rot="4979099">
              <a:off x="1145981" y="17494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 rot="5013434">
              <a:off x="1163755" y="212375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Shape 859"/>
            <p:cNvSpPr/>
            <p:nvPr/>
          </p:nvSpPr>
          <p:spPr>
            <a:xfrm rot="5400000">
              <a:off x="1178263" y="246916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 rot="5400000">
              <a:off x="1194595" y="283092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 rot="4407507">
              <a:off x="883787" y="74984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 rot="4407507">
              <a:off x="933746" y="63439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Shape 863"/>
            <p:cNvSpPr/>
            <p:nvPr/>
          </p:nvSpPr>
          <p:spPr>
            <a:xfrm rot="5102063">
              <a:off x="682889" y="86434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 rot="5102063">
              <a:off x="734771" y="83356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 rot="4933414">
              <a:off x="781368" y="86915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Shape 866"/>
            <p:cNvSpPr/>
            <p:nvPr/>
          </p:nvSpPr>
          <p:spPr>
            <a:xfrm rot="4933414">
              <a:off x="833249" y="82296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 rot="5706918">
              <a:off x="738614" y="222670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 rot="5706918">
              <a:off x="790496" y="22574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 rot="5400000">
              <a:off x="691633" y="110390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 rot="5400000">
              <a:off x="744474" y="110390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Shape 871"/>
            <p:cNvSpPr/>
            <p:nvPr/>
          </p:nvSpPr>
          <p:spPr>
            <a:xfrm rot="5400000">
              <a:off x="608525" y="18611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Shape 872"/>
            <p:cNvSpPr/>
            <p:nvPr/>
          </p:nvSpPr>
          <p:spPr>
            <a:xfrm rot="5400000">
              <a:off x="661367" y="18611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 rot="5400000">
              <a:off x="598436" y="151184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 rot="5400000">
              <a:off x="650799" y="15070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Shape 875"/>
            <p:cNvSpPr/>
            <p:nvPr/>
          </p:nvSpPr>
          <p:spPr>
            <a:xfrm rot="5400000">
              <a:off x="904539" y="104618"/>
              <a:ext cx="3848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 rot="5400000">
              <a:off x="957380" y="104617"/>
              <a:ext cx="3848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Shape 877"/>
            <p:cNvSpPr/>
            <p:nvPr/>
          </p:nvSpPr>
          <p:spPr>
            <a:xfrm rot="5400000">
              <a:off x="918278" y="141852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Shape 878"/>
            <p:cNvSpPr/>
            <p:nvPr/>
          </p:nvSpPr>
          <p:spPr>
            <a:xfrm rot="5400000">
              <a:off x="971121" y="141852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Shape 879"/>
            <p:cNvSpPr/>
            <p:nvPr/>
          </p:nvSpPr>
          <p:spPr>
            <a:xfrm rot="5400000">
              <a:off x="932210" y="178509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Shape 880"/>
            <p:cNvSpPr/>
            <p:nvPr/>
          </p:nvSpPr>
          <p:spPr>
            <a:xfrm rot="5400000">
              <a:off x="985051" y="178508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Shape 881"/>
            <p:cNvSpPr/>
            <p:nvPr/>
          </p:nvSpPr>
          <p:spPr>
            <a:xfrm rot="5400000">
              <a:off x="950464" y="215454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Shape 882"/>
            <p:cNvSpPr/>
            <p:nvPr/>
          </p:nvSpPr>
          <p:spPr>
            <a:xfrm rot="5400000">
              <a:off x="1108992" y="213915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Shape 883"/>
            <p:cNvSpPr/>
            <p:nvPr/>
          </p:nvSpPr>
          <p:spPr>
            <a:xfrm rot="5400000">
              <a:off x="965452" y="252014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Shape 884"/>
            <p:cNvSpPr/>
            <p:nvPr/>
          </p:nvSpPr>
          <p:spPr>
            <a:xfrm rot="5400000">
              <a:off x="1018295" y="252015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Shape 885"/>
            <p:cNvSpPr/>
            <p:nvPr/>
          </p:nvSpPr>
          <p:spPr>
            <a:xfrm rot="5400000">
              <a:off x="1207950" y="320902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Shape 886"/>
            <p:cNvSpPr/>
            <p:nvPr/>
          </p:nvSpPr>
          <p:spPr>
            <a:xfrm rot="5400000">
              <a:off x="794915" y="108370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 rot="5400000">
              <a:off x="847758" y="108370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 rot="5400000">
              <a:off x="813554" y="14570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 rot="5400000">
              <a:off x="866396" y="14570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 rot="5400000">
              <a:off x="825084" y="181877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Shape 891"/>
            <p:cNvSpPr/>
            <p:nvPr/>
          </p:nvSpPr>
          <p:spPr>
            <a:xfrm rot="5400000">
              <a:off x="877926" y="181877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Shape 892"/>
            <p:cNvSpPr/>
            <p:nvPr/>
          </p:nvSpPr>
          <p:spPr>
            <a:xfrm rot="5400000">
              <a:off x="896181" y="218822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 rot="5400000">
              <a:off x="594593" y="100384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 rot="5400000">
              <a:off x="647437" y="100385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Shape 895"/>
            <p:cNvSpPr/>
            <p:nvPr/>
          </p:nvSpPr>
          <p:spPr>
            <a:xfrm rot="5400000">
              <a:off x="488908" y="100384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 rot="5400000">
              <a:off x="541752" y="100385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Shape 897"/>
            <p:cNvSpPr/>
            <p:nvPr/>
          </p:nvSpPr>
          <p:spPr>
            <a:xfrm rot="5400000">
              <a:off x="385145" y="100384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Shape 898"/>
            <p:cNvSpPr/>
            <p:nvPr/>
          </p:nvSpPr>
          <p:spPr>
            <a:xfrm rot="5400000">
              <a:off x="437988" y="100385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Shape 899"/>
            <p:cNvSpPr/>
            <p:nvPr/>
          </p:nvSpPr>
          <p:spPr>
            <a:xfrm rot="5400000">
              <a:off x="283303" y="100384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Shape 900"/>
            <p:cNvSpPr/>
            <p:nvPr/>
          </p:nvSpPr>
          <p:spPr>
            <a:xfrm rot="5400000">
              <a:off x="336147" y="100385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3" name="Group 903"/>
            <p:cNvGrpSpPr/>
            <p:nvPr/>
          </p:nvGrpSpPr>
          <p:grpSpPr>
            <a:xfrm>
              <a:off x="172938" y="106987"/>
              <a:ext cx="103764" cy="37717"/>
              <a:chOff x="0" y="0"/>
              <a:chExt cx="103763" cy="37715"/>
            </a:xfrm>
          </p:grpSpPr>
          <p:sp>
            <p:nvSpPr>
              <p:cNvPr id="901" name="Shape 901"/>
              <p:cNvSpPr/>
              <p:nvPr/>
            </p:nvSpPr>
            <p:spPr>
              <a:xfrm rot="5400000">
                <a:off x="6743" y="-6744"/>
                <a:ext cx="37716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Shape 902"/>
              <p:cNvSpPr/>
              <p:nvPr/>
            </p:nvSpPr>
            <p:spPr>
              <a:xfrm rot="5400000">
                <a:off x="59304" y="-6744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4" name="Shape 904"/>
            <p:cNvSpPr/>
            <p:nvPr/>
          </p:nvSpPr>
          <p:spPr>
            <a:xfrm rot="5400000">
              <a:off x="501400" y="133481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Shape 905"/>
            <p:cNvSpPr/>
            <p:nvPr/>
          </p:nvSpPr>
          <p:spPr>
            <a:xfrm rot="5400000">
              <a:off x="554241" y="133481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Shape 906"/>
            <p:cNvSpPr/>
            <p:nvPr/>
          </p:nvSpPr>
          <p:spPr>
            <a:xfrm rot="5400000">
              <a:off x="397637" y="133481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 rot="5400000">
              <a:off x="450478" y="133481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Shape 908"/>
            <p:cNvSpPr/>
            <p:nvPr/>
          </p:nvSpPr>
          <p:spPr>
            <a:xfrm rot="5400000">
              <a:off x="295795" y="133481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Shape 909"/>
            <p:cNvSpPr/>
            <p:nvPr/>
          </p:nvSpPr>
          <p:spPr>
            <a:xfrm rot="5400000">
              <a:off x="348636" y="133481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2" name="Group 912"/>
            <p:cNvGrpSpPr/>
            <p:nvPr/>
          </p:nvGrpSpPr>
          <p:grpSpPr>
            <a:xfrm>
              <a:off x="185428" y="140085"/>
              <a:ext cx="103764" cy="37715"/>
              <a:chOff x="0" y="0"/>
              <a:chExt cx="103763" cy="37714"/>
            </a:xfrm>
          </p:grpSpPr>
          <p:sp>
            <p:nvSpPr>
              <p:cNvPr id="910" name="Shape 910"/>
              <p:cNvSpPr/>
              <p:nvPr/>
            </p:nvSpPr>
            <p:spPr>
              <a:xfrm rot="5400000">
                <a:off x="6743" y="-6744"/>
                <a:ext cx="37715" cy="51202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Shape 911"/>
              <p:cNvSpPr/>
              <p:nvPr/>
            </p:nvSpPr>
            <p:spPr>
              <a:xfrm rot="5400000">
                <a:off x="59305" y="-6744"/>
                <a:ext cx="37715" cy="51202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1" name="Group 931"/>
            <p:cNvGrpSpPr/>
            <p:nvPr/>
          </p:nvGrpSpPr>
          <p:grpSpPr>
            <a:xfrm>
              <a:off x="64371" y="212436"/>
              <a:ext cx="625463" cy="36947"/>
              <a:chOff x="0" y="0"/>
              <a:chExt cx="625461" cy="36946"/>
            </a:xfrm>
          </p:grpSpPr>
          <p:grpSp>
            <p:nvGrpSpPr>
              <p:cNvPr id="915" name="Group 915"/>
              <p:cNvGrpSpPr/>
              <p:nvPr/>
            </p:nvGrpSpPr>
            <p:grpSpPr>
              <a:xfrm>
                <a:off x="415456" y="-1"/>
                <a:ext cx="104320" cy="36947"/>
                <a:chOff x="0" y="0"/>
                <a:chExt cx="104319" cy="36946"/>
              </a:xfrm>
            </p:grpSpPr>
            <p:sp>
              <p:nvSpPr>
                <p:cNvPr id="913" name="Shape 913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Shape 914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8" name="Group 918"/>
              <p:cNvGrpSpPr/>
              <p:nvPr/>
            </p:nvGrpSpPr>
            <p:grpSpPr>
              <a:xfrm>
                <a:off x="521142" y="-1"/>
                <a:ext cx="104320" cy="36947"/>
                <a:chOff x="0" y="0"/>
                <a:chExt cx="104319" cy="36946"/>
              </a:xfrm>
            </p:grpSpPr>
            <p:sp>
              <p:nvSpPr>
                <p:cNvPr id="916" name="Shape 916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Shape 917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1" name="Group 921"/>
              <p:cNvGrpSpPr/>
              <p:nvPr/>
            </p:nvGrpSpPr>
            <p:grpSpPr>
              <a:xfrm>
                <a:off x="309769" y="-1"/>
                <a:ext cx="104320" cy="36947"/>
                <a:chOff x="0" y="0"/>
                <a:chExt cx="104319" cy="36946"/>
              </a:xfrm>
            </p:grpSpPr>
            <p:sp>
              <p:nvSpPr>
                <p:cNvPr id="919" name="Shape 919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Shape 920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4" name="Group 924"/>
              <p:cNvGrpSpPr/>
              <p:nvPr/>
            </p:nvGrpSpPr>
            <p:grpSpPr>
              <a:xfrm>
                <a:off x="205905" y="-1"/>
                <a:ext cx="104320" cy="36947"/>
                <a:chOff x="0" y="0"/>
                <a:chExt cx="104319" cy="36946"/>
              </a:xfrm>
            </p:grpSpPr>
            <p:sp>
              <p:nvSpPr>
                <p:cNvPr id="922" name="Shape 922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Shape 923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7" name="Group 927"/>
              <p:cNvGrpSpPr/>
              <p:nvPr/>
            </p:nvGrpSpPr>
            <p:grpSpPr>
              <a:xfrm>
                <a:off x="103864" y="-1"/>
                <a:ext cx="104320" cy="36947"/>
                <a:chOff x="0" y="0"/>
                <a:chExt cx="104319" cy="36946"/>
              </a:xfrm>
            </p:grpSpPr>
            <p:sp>
              <p:nvSpPr>
                <p:cNvPr id="925" name="Shape 925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Shape 926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0" name="Group 930"/>
              <p:cNvGrpSpPr/>
              <p:nvPr/>
            </p:nvGrpSpPr>
            <p:grpSpPr>
              <a:xfrm>
                <a:off x="0" y="-1"/>
                <a:ext cx="104320" cy="36947"/>
                <a:chOff x="0" y="0"/>
                <a:chExt cx="104319" cy="36946"/>
              </a:xfrm>
            </p:grpSpPr>
            <p:sp>
              <p:nvSpPr>
                <p:cNvPr id="928" name="Shape 928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Shape 929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32" name="Shape 932"/>
            <p:cNvSpPr/>
            <p:nvPr/>
          </p:nvSpPr>
          <p:spPr>
            <a:xfrm rot="5400000">
              <a:off x="468733" y="234312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Shape 933"/>
            <p:cNvSpPr/>
            <p:nvPr/>
          </p:nvSpPr>
          <p:spPr>
            <a:xfrm rot="5400000">
              <a:off x="521575" y="234311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Shape 934"/>
            <p:cNvSpPr/>
            <p:nvPr/>
          </p:nvSpPr>
          <p:spPr>
            <a:xfrm rot="5400000">
              <a:off x="574418" y="234312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Shape 935"/>
            <p:cNvSpPr/>
            <p:nvPr/>
          </p:nvSpPr>
          <p:spPr>
            <a:xfrm rot="5400000">
              <a:off x="627259" y="234311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Shape 936"/>
            <p:cNvSpPr/>
            <p:nvPr/>
          </p:nvSpPr>
          <p:spPr>
            <a:xfrm rot="5400000">
              <a:off x="363048" y="234312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Shape 937"/>
            <p:cNvSpPr/>
            <p:nvPr/>
          </p:nvSpPr>
          <p:spPr>
            <a:xfrm rot="5400000">
              <a:off x="415890" y="234311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Shape 938"/>
            <p:cNvSpPr/>
            <p:nvPr/>
          </p:nvSpPr>
          <p:spPr>
            <a:xfrm rot="5400000">
              <a:off x="259285" y="234312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Shape 939"/>
            <p:cNvSpPr/>
            <p:nvPr/>
          </p:nvSpPr>
          <p:spPr>
            <a:xfrm rot="5400000">
              <a:off x="312126" y="234311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2" name="Group 942"/>
            <p:cNvGrpSpPr/>
            <p:nvPr/>
          </p:nvGrpSpPr>
          <p:grpSpPr>
            <a:xfrm>
              <a:off x="150840" y="240914"/>
              <a:ext cx="103765" cy="37717"/>
              <a:chOff x="0" y="0"/>
              <a:chExt cx="103763" cy="37715"/>
            </a:xfrm>
          </p:grpSpPr>
          <p:sp>
            <p:nvSpPr>
              <p:cNvPr id="940" name="Shape 940"/>
              <p:cNvSpPr/>
              <p:nvPr/>
            </p:nvSpPr>
            <p:spPr>
              <a:xfrm rot="5400000">
                <a:off x="6743" y="-6744"/>
                <a:ext cx="37716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Shape 941"/>
              <p:cNvSpPr/>
              <p:nvPr/>
            </p:nvSpPr>
            <p:spPr>
              <a:xfrm rot="5400000">
                <a:off x="59304" y="-6744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3" name="Shape 943"/>
            <p:cNvSpPr/>
            <p:nvPr/>
          </p:nvSpPr>
          <p:spPr>
            <a:xfrm rot="5400000">
              <a:off x="106521" y="234311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Shape 944"/>
            <p:cNvSpPr/>
            <p:nvPr/>
          </p:nvSpPr>
          <p:spPr>
            <a:xfrm rot="5400000">
              <a:off x="443657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Shape 945"/>
            <p:cNvSpPr/>
            <p:nvPr/>
          </p:nvSpPr>
          <p:spPr>
            <a:xfrm rot="5400000">
              <a:off x="495539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Shape 946"/>
            <p:cNvSpPr/>
            <p:nvPr/>
          </p:nvSpPr>
          <p:spPr>
            <a:xfrm rot="5400000">
              <a:off x="548381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Shape 947"/>
            <p:cNvSpPr/>
            <p:nvPr/>
          </p:nvSpPr>
          <p:spPr>
            <a:xfrm rot="5400000">
              <a:off x="601224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Shape 948"/>
            <p:cNvSpPr/>
            <p:nvPr/>
          </p:nvSpPr>
          <p:spPr>
            <a:xfrm rot="5400000">
              <a:off x="337972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Shape 949"/>
            <p:cNvSpPr/>
            <p:nvPr/>
          </p:nvSpPr>
          <p:spPr>
            <a:xfrm rot="5400000">
              <a:off x="390815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Shape 950"/>
            <p:cNvSpPr/>
            <p:nvPr/>
          </p:nvSpPr>
          <p:spPr>
            <a:xfrm rot="5400000">
              <a:off x="234209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Shape 951"/>
            <p:cNvSpPr/>
            <p:nvPr/>
          </p:nvSpPr>
          <p:spPr>
            <a:xfrm rot="5400000">
              <a:off x="287052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4" name="Group 954"/>
            <p:cNvGrpSpPr/>
            <p:nvPr/>
          </p:nvGrpSpPr>
          <p:grpSpPr>
            <a:xfrm>
              <a:off x="124899" y="260157"/>
              <a:ext cx="104726" cy="36947"/>
              <a:chOff x="0" y="0"/>
              <a:chExt cx="104724" cy="36946"/>
            </a:xfrm>
          </p:grpSpPr>
          <p:sp>
            <p:nvSpPr>
              <p:cNvPr id="952" name="Shape 952"/>
              <p:cNvSpPr/>
              <p:nvPr/>
            </p:nvSpPr>
            <p:spPr>
              <a:xfrm rot="5400000">
                <a:off x="7365" y="-7366"/>
                <a:ext cx="36946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Shape 953"/>
              <p:cNvSpPr/>
              <p:nvPr/>
            </p:nvSpPr>
            <p:spPr>
              <a:xfrm rot="5400000">
                <a:off x="60413" y="-7366"/>
                <a:ext cx="3694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5" name="Shape 955"/>
            <p:cNvSpPr/>
            <p:nvPr/>
          </p:nvSpPr>
          <p:spPr>
            <a:xfrm rot="5400000">
              <a:off x="81447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Shape 956"/>
            <p:cNvSpPr/>
            <p:nvPr/>
          </p:nvSpPr>
          <p:spPr>
            <a:xfrm rot="5400000">
              <a:off x="508989" y="17033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 rot="5400000">
              <a:off x="561832" y="17033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Shape 958"/>
            <p:cNvSpPr/>
            <p:nvPr/>
          </p:nvSpPr>
          <p:spPr>
            <a:xfrm rot="5400000">
              <a:off x="405226" y="17033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Shape 959"/>
            <p:cNvSpPr/>
            <p:nvPr/>
          </p:nvSpPr>
          <p:spPr>
            <a:xfrm rot="5400000">
              <a:off x="458069" y="17033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Shape 960"/>
            <p:cNvSpPr/>
            <p:nvPr/>
          </p:nvSpPr>
          <p:spPr>
            <a:xfrm rot="5400000">
              <a:off x="303384" y="17033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Shape 961"/>
            <p:cNvSpPr/>
            <p:nvPr/>
          </p:nvSpPr>
          <p:spPr>
            <a:xfrm rot="5400000">
              <a:off x="356227" y="17033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4" name="Group 964"/>
            <p:cNvGrpSpPr/>
            <p:nvPr/>
          </p:nvGrpSpPr>
          <p:grpSpPr>
            <a:xfrm>
              <a:off x="192153" y="177799"/>
              <a:ext cx="104726" cy="36947"/>
              <a:chOff x="0" y="0"/>
              <a:chExt cx="104724" cy="36946"/>
            </a:xfrm>
          </p:grpSpPr>
          <p:sp>
            <p:nvSpPr>
              <p:cNvPr id="962" name="Shape 962"/>
              <p:cNvSpPr/>
              <p:nvPr/>
            </p:nvSpPr>
            <p:spPr>
              <a:xfrm rot="5400000">
                <a:off x="7365" y="-7366"/>
                <a:ext cx="36946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Shape 963"/>
              <p:cNvSpPr/>
              <p:nvPr/>
            </p:nvSpPr>
            <p:spPr>
              <a:xfrm rot="5400000">
                <a:off x="60413" y="-7366"/>
                <a:ext cx="3694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5" name="Shape 965"/>
            <p:cNvSpPr/>
            <p:nvPr/>
          </p:nvSpPr>
          <p:spPr>
            <a:xfrm rot="5400000">
              <a:off x="430206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Shape 966"/>
            <p:cNvSpPr/>
            <p:nvPr/>
          </p:nvSpPr>
          <p:spPr>
            <a:xfrm rot="5400000">
              <a:off x="483049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Shape 967"/>
            <p:cNvSpPr/>
            <p:nvPr/>
          </p:nvSpPr>
          <p:spPr>
            <a:xfrm rot="5400000">
              <a:off x="535891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Shape 968"/>
            <p:cNvSpPr/>
            <p:nvPr/>
          </p:nvSpPr>
          <p:spPr>
            <a:xfrm rot="5400000">
              <a:off x="588734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Shape 969"/>
            <p:cNvSpPr/>
            <p:nvPr/>
          </p:nvSpPr>
          <p:spPr>
            <a:xfrm rot="5400000">
              <a:off x="324521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Shape 970"/>
            <p:cNvSpPr/>
            <p:nvPr/>
          </p:nvSpPr>
          <p:spPr>
            <a:xfrm rot="5400000">
              <a:off x="377364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3" name="Group 973"/>
            <p:cNvGrpSpPr/>
            <p:nvPr/>
          </p:nvGrpSpPr>
          <p:grpSpPr>
            <a:xfrm>
              <a:off x="214251" y="260157"/>
              <a:ext cx="103765" cy="36947"/>
              <a:chOff x="0" y="0"/>
              <a:chExt cx="103763" cy="36946"/>
            </a:xfrm>
          </p:grpSpPr>
          <p:sp>
            <p:nvSpPr>
              <p:cNvPr id="971" name="Shape 971"/>
              <p:cNvSpPr/>
              <p:nvPr/>
            </p:nvSpPr>
            <p:spPr>
              <a:xfrm rot="5400000">
                <a:off x="7128" y="-7129"/>
                <a:ext cx="36946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Shape 972"/>
              <p:cNvSpPr/>
              <p:nvPr/>
            </p:nvSpPr>
            <p:spPr>
              <a:xfrm rot="5400000">
                <a:off x="59689" y="-7129"/>
                <a:ext cx="3694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roup 976"/>
            <p:cNvGrpSpPr/>
            <p:nvPr/>
          </p:nvGrpSpPr>
          <p:grpSpPr>
            <a:xfrm>
              <a:off x="111449" y="260157"/>
              <a:ext cx="104725" cy="36947"/>
              <a:chOff x="0" y="0"/>
              <a:chExt cx="104724" cy="36946"/>
            </a:xfrm>
          </p:grpSpPr>
          <p:sp>
            <p:nvSpPr>
              <p:cNvPr id="974" name="Shape 974"/>
              <p:cNvSpPr/>
              <p:nvPr/>
            </p:nvSpPr>
            <p:spPr>
              <a:xfrm rot="5400000">
                <a:off x="7365" y="-7366"/>
                <a:ext cx="36946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Shape 975"/>
              <p:cNvSpPr/>
              <p:nvPr/>
            </p:nvSpPr>
            <p:spPr>
              <a:xfrm rot="5400000">
                <a:off x="60413" y="-7366"/>
                <a:ext cx="3694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7" name="Shape 977"/>
            <p:cNvSpPr/>
            <p:nvPr/>
          </p:nvSpPr>
          <p:spPr>
            <a:xfrm rot="5400000">
              <a:off x="67996" y="25268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Shape 978"/>
            <p:cNvSpPr/>
            <p:nvPr/>
          </p:nvSpPr>
          <p:spPr>
            <a:xfrm rot="5400000">
              <a:off x="425497" y="232772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Shape 979"/>
            <p:cNvSpPr/>
            <p:nvPr/>
          </p:nvSpPr>
          <p:spPr>
            <a:xfrm rot="5400000">
              <a:off x="478341" y="232773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Shape 980"/>
            <p:cNvSpPr/>
            <p:nvPr/>
          </p:nvSpPr>
          <p:spPr>
            <a:xfrm rot="5400000">
              <a:off x="530222" y="232773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Shape 981"/>
            <p:cNvSpPr/>
            <p:nvPr/>
          </p:nvSpPr>
          <p:spPr>
            <a:xfrm rot="5400000">
              <a:off x="583064" y="232772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Shape 982"/>
            <p:cNvSpPr/>
            <p:nvPr/>
          </p:nvSpPr>
          <p:spPr>
            <a:xfrm rot="5400000">
              <a:off x="319813" y="232772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Shape 983"/>
            <p:cNvSpPr/>
            <p:nvPr/>
          </p:nvSpPr>
          <p:spPr>
            <a:xfrm rot="5400000">
              <a:off x="372656" y="232773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6" name="Group 986"/>
            <p:cNvGrpSpPr/>
            <p:nvPr/>
          </p:nvGrpSpPr>
          <p:grpSpPr>
            <a:xfrm>
              <a:off x="209447" y="239375"/>
              <a:ext cx="103764" cy="37717"/>
              <a:chOff x="0" y="0"/>
              <a:chExt cx="103763" cy="37715"/>
            </a:xfrm>
          </p:grpSpPr>
          <p:sp>
            <p:nvSpPr>
              <p:cNvPr id="984" name="Shape 984"/>
              <p:cNvSpPr/>
              <p:nvPr/>
            </p:nvSpPr>
            <p:spPr>
              <a:xfrm rot="5400000">
                <a:off x="6743" y="-6744"/>
                <a:ext cx="37716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Shape 985"/>
              <p:cNvSpPr/>
              <p:nvPr/>
            </p:nvSpPr>
            <p:spPr>
              <a:xfrm rot="5400000">
                <a:off x="59304" y="-6744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9" name="Group 989"/>
            <p:cNvGrpSpPr/>
            <p:nvPr/>
          </p:nvGrpSpPr>
          <p:grpSpPr>
            <a:xfrm>
              <a:off x="107605" y="239375"/>
              <a:ext cx="103765" cy="37717"/>
              <a:chOff x="0" y="0"/>
              <a:chExt cx="103763" cy="37715"/>
            </a:xfrm>
          </p:grpSpPr>
          <p:sp>
            <p:nvSpPr>
              <p:cNvPr id="987" name="Shape 987"/>
              <p:cNvSpPr/>
              <p:nvPr/>
            </p:nvSpPr>
            <p:spPr>
              <a:xfrm rot="5400000">
                <a:off x="6743" y="-6744"/>
                <a:ext cx="37716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Shape 988"/>
              <p:cNvSpPr/>
              <p:nvPr/>
            </p:nvSpPr>
            <p:spPr>
              <a:xfrm rot="5400000">
                <a:off x="59304" y="-6744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0" name="Shape 990"/>
            <p:cNvSpPr/>
            <p:nvPr/>
          </p:nvSpPr>
          <p:spPr>
            <a:xfrm rot="5400000">
              <a:off x="66169" y="232772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7" name="Group 1007"/>
            <p:cNvGrpSpPr/>
            <p:nvPr/>
          </p:nvGrpSpPr>
          <p:grpSpPr>
            <a:xfrm>
              <a:off x="67253" y="212436"/>
              <a:ext cx="571660" cy="36947"/>
              <a:chOff x="0" y="0"/>
              <a:chExt cx="571659" cy="36946"/>
            </a:xfrm>
          </p:grpSpPr>
          <p:grpSp>
            <p:nvGrpSpPr>
              <p:cNvPr id="993" name="Group 993"/>
              <p:cNvGrpSpPr/>
              <p:nvPr/>
            </p:nvGrpSpPr>
            <p:grpSpPr>
              <a:xfrm>
                <a:off x="362005" y="-1"/>
                <a:ext cx="104145" cy="36947"/>
                <a:chOff x="0" y="0"/>
                <a:chExt cx="104144" cy="36946"/>
              </a:xfrm>
            </p:grpSpPr>
            <p:sp>
              <p:nvSpPr>
                <p:cNvPr id="991" name="Shape 991"/>
                <p:cNvSpPr/>
                <p:nvPr/>
              </p:nvSpPr>
              <p:spPr>
                <a:xfrm rot="5400000">
                  <a:off x="7222" y="-7223"/>
                  <a:ext cx="36946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Shape 992"/>
                <p:cNvSpPr/>
                <p:nvPr/>
              </p:nvSpPr>
              <p:spPr>
                <a:xfrm rot="5400000">
                  <a:off x="59976" y="-7223"/>
                  <a:ext cx="36947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6" name="Group 996"/>
              <p:cNvGrpSpPr/>
              <p:nvPr/>
            </p:nvGrpSpPr>
            <p:grpSpPr>
              <a:xfrm>
                <a:off x="467514" y="-1"/>
                <a:ext cx="104146" cy="36947"/>
                <a:chOff x="0" y="0"/>
                <a:chExt cx="104144" cy="36946"/>
              </a:xfrm>
            </p:grpSpPr>
            <p:sp>
              <p:nvSpPr>
                <p:cNvPr id="994" name="Shape 994"/>
                <p:cNvSpPr/>
                <p:nvPr/>
              </p:nvSpPr>
              <p:spPr>
                <a:xfrm rot="5400000">
                  <a:off x="7222" y="-7223"/>
                  <a:ext cx="36946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Shape 995"/>
                <p:cNvSpPr/>
                <p:nvPr/>
              </p:nvSpPr>
              <p:spPr>
                <a:xfrm rot="5400000">
                  <a:off x="59976" y="-7223"/>
                  <a:ext cx="36947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9" name="Group 999"/>
              <p:cNvGrpSpPr/>
              <p:nvPr/>
            </p:nvGrpSpPr>
            <p:grpSpPr>
              <a:xfrm>
                <a:off x="256496" y="-1"/>
                <a:ext cx="104145" cy="36947"/>
                <a:chOff x="0" y="0"/>
                <a:chExt cx="104144" cy="36946"/>
              </a:xfrm>
            </p:grpSpPr>
            <p:sp>
              <p:nvSpPr>
                <p:cNvPr id="997" name="Shape 997"/>
                <p:cNvSpPr/>
                <p:nvPr/>
              </p:nvSpPr>
              <p:spPr>
                <a:xfrm rot="5400000">
                  <a:off x="7222" y="-7223"/>
                  <a:ext cx="36946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Shape 998"/>
                <p:cNvSpPr/>
                <p:nvPr/>
              </p:nvSpPr>
              <p:spPr>
                <a:xfrm rot="5400000">
                  <a:off x="59976" y="-7223"/>
                  <a:ext cx="36947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2" name="Group 1002"/>
              <p:cNvGrpSpPr/>
              <p:nvPr/>
            </p:nvGrpSpPr>
            <p:grpSpPr>
              <a:xfrm>
                <a:off x="152806" y="-1"/>
                <a:ext cx="104145" cy="36947"/>
                <a:chOff x="0" y="0"/>
                <a:chExt cx="104144" cy="36946"/>
              </a:xfrm>
            </p:grpSpPr>
            <p:sp>
              <p:nvSpPr>
                <p:cNvPr id="1000" name="Shape 1000"/>
                <p:cNvSpPr/>
                <p:nvPr/>
              </p:nvSpPr>
              <p:spPr>
                <a:xfrm rot="5400000">
                  <a:off x="7222" y="-7223"/>
                  <a:ext cx="36946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Shape 1001"/>
                <p:cNvSpPr/>
                <p:nvPr/>
              </p:nvSpPr>
              <p:spPr>
                <a:xfrm rot="5400000">
                  <a:off x="59976" y="-7223"/>
                  <a:ext cx="36947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5" name="Group 1005"/>
              <p:cNvGrpSpPr/>
              <p:nvPr/>
            </p:nvGrpSpPr>
            <p:grpSpPr>
              <a:xfrm>
                <a:off x="50935" y="-1"/>
                <a:ext cx="104145" cy="36947"/>
                <a:chOff x="0" y="0"/>
                <a:chExt cx="104144" cy="36946"/>
              </a:xfrm>
            </p:grpSpPr>
            <p:sp>
              <p:nvSpPr>
                <p:cNvPr id="1003" name="Shape 1003"/>
                <p:cNvSpPr/>
                <p:nvPr/>
              </p:nvSpPr>
              <p:spPr>
                <a:xfrm rot="5400000">
                  <a:off x="7222" y="-7223"/>
                  <a:ext cx="36946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Shape 1004"/>
                <p:cNvSpPr/>
                <p:nvPr/>
              </p:nvSpPr>
              <p:spPr>
                <a:xfrm rot="5400000">
                  <a:off x="59976" y="-7223"/>
                  <a:ext cx="36947" cy="513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6" name="Shape 1006"/>
              <p:cNvSpPr/>
              <p:nvPr/>
            </p:nvSpPr>
            <p:spPr>
              <a:xfrm rot="5400000">
                <a:off x="7222" y="-7223"/>
                <a:ext cx="36946" cy="5139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8" name="Shape 1008"/>
            <p:cNvSpPr/>
            <p:nvPr/>
          </p:nvSpPr>
          <p:spPr>
            <a:xfrm rot="5400000">
              <a:off x="569134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 rot="5400000">
              <a:off x="621976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 rot="5400000">
              <a:off x="674819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 rot="5400000">
              <a:off x="463449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 rot="5400000">
              <a:off x="516291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 rot="5400000">
              <a:off x="359686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 rot="5400000">
              <a:off x="412528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 rot="5400000">
              <a:off x="257844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 rot="5400000">
              <a:off x="310686" y="88358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9" name="Group 1019"/>
            <p:cNvGrpSpPr/>
            <p:nvPr/>
          </p:nvGrpSpPr>
          <p:grpSpPr>
            <a:xfrm>
              <a:off x="146997" y="95442"/>
              <a:ext cx="104725" cy="37715"/>
              <a:chOff x="0" y="0"/>
              <a:chExt cx="104723" cy="37714"/>
            </a:xfrm>
          </p:grpSpPr>
          <p:sp>
            <p:nvSpPr>
              <p:cNvPr id="1017" name="Shape 1017"/>
              <p:cNvSpPr/>
              <p:nvPr/>
            </p:nvSpPr>
            <p:spPr>
              <a:xfrm rot="5400000">
                <a:off x="6980" y="-6981"/>
                <a:ext cx="37716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Shape 1018"/>
              <p:cNvSpPr/>
              <p:nvPr/>
            </p:nvSpPr>
            <p:spPr>
              <a:xfrm rot="5400000">
                <a:off x="60028" y="-6981"/>
                <a:ext cx="37715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0" name="Shape 1020"/>
            <p:cNvSpPr/>
            <p:nvPr/>
          </p:nvSpPr>
          <p:spPr>
            <a:xfrm rot="5400000">
              <a:off x="544153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Shape 1021"/>
            <p:cNvSpPr/>
            <p:nvPr/>
          </p:nvSpPr>
          <p:spPr>
            <a:xfrm rot="5400000">
              <a:off x="596995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Shape 1022"/>
            <p:cNvSpPr/>
            <p:nvPr/>
          </p:nvSpPr>
          <p:spPr>
            <a:xfrm rot="5400000">
              <a:off x="649838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Shape 1023"/>
            <p:cNvSpPr/>
            <p:nvPr/>
          </p:nvSpPr>
          <p:spPr>
            <a:xfrm rot="5400000">
              <a:off x="438468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Shape 1024"/>
            <p:cNvSpPr/>
            <p:nvPr/>
          </p:nvSpPr>
          <p:spPr>
            <a:xfrm rot="5400000">
              <a:off x="491311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 rot="5400000">
              <a:off x="334705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 rot="5400000">
              <a:off x="387547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 rot="5400000">
              <a:off x="232863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 rot="5400000">
              <a:off x="285706" y="11068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1" name="Group 1031"/>
            <p:cNvGrpSpPr/>
            <p:nvPr/>
          </p:nvGrpSpPr>
          <p:grpSpPr>
            <a:xfrm>
              <a:off x="122017" y="117763"/>
              <a:ext cx="104725" cy="37717"/>
              <a:chOff x="0" y="0"/>
              <a:chExt cx="104723" cy="37715"/>
            </a:xfrm>
          </p:grpSpPr>
          <p:sp>
            <p:nvSpPr>
              <p:cNvPr id="1029" name="Shape 1029"/>
              <p:cNvSpPr/>
              <p:nvPr/>
            </p:nvSpPr>
            <p:spPr>
              <a:xfrm rot="5400000">
                <a:off x="6980" y="-6981"/>
                <a:ext cx="37716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Shape 1030"/>
              <p:cNvSpPr/>
              <p:nvPr/>
            </p:nvSpPr>
            <p:spPr>
              <a:xfrm rot="5400000">
                <a:off x="60027" y="-6981"/>
                <a:ext cx="3771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8" name="Group 1048"/>
            <p:cNvGrpSpPr/>
            <p:nvPr/>
          </p:nvGrpSpPr>
          <p:grpSpPr>
            <a:xfrm>
              <a:off x="101841" y="148551"/>
              <a:ext cx="572620" cy="36947"/>
              <a:chOff x="0" y="0"/>
              <a:chExt cx="572619" cy="36946"/>
            </a:xfrm>
          </p:grpSpPr>
          <p:grpSp>
            <p:nvGrpSpPr>
              <p:cNvPr id="1034" name="Group 1034"/>
              <p:cNvGrpSpPr/>
              <p:nvPr/>
            </p:nvGrpSpPr>
            <p:grpSpPr>
              <a:xfrm>
                <a:off x="415456" y="-1"/>
                <a:ext cx="104320" cy="36947"/>
                <a:chOff x="0" y="0"/>
                <a:chExt cx="104319" cy="36946"/>
              </a:xfrm>
            </p:grpSpPr>
            <p:sp>
              <p:nvSpPr>
                <p:cNvPr id="1032" name="Shape 1032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Shape 1033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35" name="Shape 1035"/>
              <p:cNvSpPr/>
              <p:nvPr/>
            </p:nvSpPr>
            <p:spPr>
              <a:xfrm rot="5400000">
                <a:off x="528408" y="-7266"/>
                <a:ext cx="36947" cy="514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8" name="Group 1038"/>
              <p:cNvGrpSpPr/>
              <p:nvPr/>
            </p:nvGrpSpPr>
            <p:grpSpPr>
              <a:xfrm>
                <a:off x="309770" y="-1"/>
                <a:ext cx="104320" cy="36947"/>
                <a:chOff x="0" y="0"/>
                <a:chExt cx="104319" cy="36946"/>
              </a:xfrm>
            </p:grpSpPr>
            <p:sp>
              <p:nvSpPr>
                <p:cNvPr id="1036" name="Shape 1036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Shape 1037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1" name="Group 1041"/>
              <p:cNvGrpSpPr/>
              <p:nvPr/>
            </p:nvGrpSpPr>
            <p:grpSpPr>
              <a:xfrm>
                <a:off x="205906" y="-1"/>
                <a:ext cx="104320" cy="36947"/>
                <a:chOff x="0" y="0"/>
                <a:chExt cx="104319" cy="36946"/>
              </a:xfrm>
            </p:grpSpPr>
            <p:sp>
              <p:nvSpPr>
                <p:cNvPr id="1039" name="Shape 1039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Shape 1040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4" name="Group 1044"/>
              <p:cNvGrpSpPr/>
              <p:nvPr/>
            </p:nvGrpSpPr>
            <p:grpSpPr>
              <a:xfrm>
                <a:off x="103864" y="-1"/>
                <a:ext cx="104320" cy="36947"/>
                <a:chOff x="0" y="0"/>
                <a:chExt cx="104319" cy="36946"/>
              </a:xfrm>
            </p:grpSpPr>
            <p:sp>
              <p:nvSpPr>
                <p:cNvPr id="1042" name="Shape 1042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Shape 1043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7" name="Group 1047"/>
              <p:cNvGrpSpPr/>
              <p:nvPr/>
            </p:nvGrpSpPr>
            <p:grpSpPr>
              <a:xfrm>
                <a:off x="0" y="-1"/>
                <a:ext cx="104320" cy="36947"/>
                <a:chOff x="0" y="0"/>
                <a:chExt cx="104319" cy="36946"/>
              </a:xfrm>
            </p:grpSpPr>
            <p:sp>
              <p:nvSpPr>
                <p:cNvPr id="1045" name="Shape 1045"/>
                <p:cNvSpPr/>
                <p:nvPr/>
              </p:nvSpPr>
              <p:spPr>
                <a:xfrm rot="5400000">
                  <a:off x="7265" y="-7266"/>
                  <a:ext cx="36946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Shape 1046"/>
                <p:cNvSpPr/>
                <p:nvPr/>
              </p:nvSpPr>
              <p:spPr>
                <a:xfrm rot="5400000">
                  <a:off x="60108" y="-7266"/>
                  <a:ext cx="36947" cy="514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FF33"/>
                    </a:gs>
                    <a:gs pos="100000">
                      <a:srgbClr val="009900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4B413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F5494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 b="0"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49" name="Shape 1049"/>
            <p:cNvSpPr/>
            <p:nvPr/>
          </p:nvSpPr>
          <p:spPr>
            <a:xfrm rot="5400000">
              <a:off x="450958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 rot="5400000">
              <a:off x="503801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 rot="5400000">
              <a:off x="556643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 rot="5400000">
              <a:off x="609486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 rot="5400000">
              <a:off x="345273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 rot="5400000">
              <a:off x="398116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 rot="5400000">
              <a:off x="241510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 rot="5400000">
              <a:off x="294353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9" name="Group 1059"/>
            <p:cNvGrpSpPr/>
            <p:nvPr/>
          </p:nvGrpSpPr>
          <p:grpSpPr>
            <a:xfrm>
              <a:off x="132586" y="182417"/>
              <a:ext cx="104725" cy="37717"/>
              <a:chOff x="0" y="0"/>
              <a:chExt cx="104724" cy="37715"/>
            </a:xfrm>
          </p:grpSpPr>
          <p:sp>
            <p:nvSpPr>
              <p:cNvPr id="1057" name="Shape 1057"/>
              <p:cNvSpPr/>
              <p:nvPr/>
            </p:nvSpPr>
            <p:spPr>
              <a:xfrm rot="5400000">
                <a:off x="6980" y="-6981"/>
                <a:ext cx="37716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Shape 1058"/>
              <p:cNvSpPr/>
              <p:nvPr/>
            </p:nvSpPr>
            <p:spPr>
              <a:xfrm rot="5400000">
                <a:off x="60028" y="-6981"/>
                <a:ext cx="3771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0" name="Shape 1060"/>
            <p:cNvSpPr/>
            <p:nvPr/>
          </p:nvSpPr>
          <p:spPr>
            <a:xfrm rot="5400000">
              <a:off x="88748" y="175334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 rot="6686291">
              <a:off x="1226781" y="342069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 rot="6335105">
              <a:off x="1125420" y="306183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 rot="6335105">
              <a:off x="1177206" y="320902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Shape 1064"/>
            <p:cNvSpPr/>
            <p:nvPr/>
          </p:nvSpPr>
          <p:spPr>
            <a:xfrm rot="5400000">
              <a:off x="675299" y="87299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Shape 1065"/>
            <p:cNvSpPr/>
            <p:nvPr/>
          </p:nvSpPr>
          <p:spPr>
            <a:xfrm rot="5400000">
              <a:off x="728142" y="87300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Shape 1066"/>
            <p:cNvSpPr/>
            <p:nvPr/>
          </p:nvSpPr>
          <p:spPr>
            <a:xfrm rot="4988280">
              <a:off x="752640" y="10914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Shape 1067"/>
            <p:cNvSpPr/>
            <p:nvPr/>
          </p:nvSpPr>
          <p:spPr>
            <a:xfrm rot="4988280">
              <a:off x="804138" y="104137"/>
              <a:ext cx="3848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Shape 1068"/>
            <p:cNvSpPr/>
            <p:nvPr/>
          </p:nvSpPr>
          <p:spPr>
            <a:xfrm rot="4023810">
              <a:off x="952385" y="62284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Shape 1069"/>
            <p:cNvSpPr/>
            <p:nvPr/>
          </p:nvSpPr>
          <p:spPr>
            <a:xfrm rot="4023810">
              <a:off x="1000039" y="47275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 rot="3927253">
              <a:off x="855828" y="94131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 rot="3927253">
              <a:off x="904347" y="77678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 rot="6185922">
              <a:off x="643017" y="255478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 rot="6185922">
              <a:off x="692592" y="254323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 rot="5400000">
              <a:off x="632544" y="238449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 rot="5400000">
              <a:off x="684426" y="238449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 rot="6876745">
              <a:off x="640615" y="211895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 rot="6876745">
              <a:off x="688749" y="220457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 rot="5278719">
              <a:off x="1010127" y="104522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 rot="5250695">
              <a:off x="1026365" y="141564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 rot="5250695">
              <a:off x="1078247" y="139255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 rot="5400000">
              <a:off x="1039816" y="176970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 rot="5400000">
              <a:off x="1092658" y="176969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Shape 1083"/>
            <p:cNvSpPr/>
            <p:nvPr/>
          </p:nvSpPr>
          <p:spPr>
            <a:xfrm rot="5400000">
              <a:off x="1055284" y="213049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Shape 1084"/>
            <p:cNvSpPr/>
            <p:nvPr/>
          </p:nvSpPr>
          <p:spPr>
            <a:xfrm rot="5400000">
              <a:off x="1071616" y="250765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Shape 1085"/>
            <p:cNvSpPr/>
            <p:nvPr/>
          </p:nvSpPr>
          <p:spPr>
            <a:xfrm rot="5400000">
              <a:off x="1124459" y="250765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Shape 1086"/>
            <p:cNvSpPr/>
            <p:nvPr/>
          </p:nvSpPr>
          <p:spPr>
            <a:xfrm rot="6191407" flipH="1">
              <a:off x="946141" y="254997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Shape 1087"/>
            <p:cNvSpPr/>
            <p:nvPr/>
          </p:nvSpPr>
          <p:spPr>
            <a:xfrm rot="6191407" flipH="1">
              <a:off x="998022" y="263464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Shape 1088"/>
            <p:cNvSpPr/>
            <p:nvPr/>
          </p:nvSpPr>
          <p:spPr>
            <a:xfrm rot="6065035" flipH="1">
              <a:off x="846221" y="231906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Shape 1089"/>
            <p:cNvSpPr/>
            <p:nvPr/>
          </p:nvSpPr>
          <p:spPr>
            <a:xfrm rot="6065035" flipH="1">
              <a:off x="898102" y="238834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Shape 1090"/>
            <p:cNvSpPr/>
            <p:nvPr/>
          </p:nvSpPr>
          <p:spPr>
            <a:xfrm rot="5400000">
              <a:off x="702200" y="148875"/>
              <a:ext cx="37715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Shape 1091"/>
            <p:cNvSpPr/>
            <p:nvPr/>
          </p:nvSpPr>
          <p:spPr>
            <a:xfrm rot="5400000">
              <a:off x="755044" y="148875"/>
              <a:ext cx="37715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Shape 1092"/>
            <p:cNvSpPr/>
            <p:nvPr/>
          </p:nvSpPr>
          <p:spPr>
            <a:xfrm rot="5400000">
              <a:off x="719493" y="185051"/>
              <a:ext cx="3771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Shape 1093"/>
            <p:cNvSpPr/>
            <p:nvPr/>
          </p:nvSpPr>
          <p:spPr>
            <a:xfrm rot="5400000">
              <a:off x="772337" y="185052"/>
              <a:ext cx="3771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Shape 1094"/>
            <p:cNvSpPr/>
            <p:nvPr/>
          </p:nvSpPr>
          <p:spPr>
            <a:xfrm rot="5400000">
              <a:off x="650799" y="10914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Shape 1095"/>
            <p:cNvSpPr/>
            <p:nvPr/>
          </p:nvSpPr>
          <p:spPr>
            <a:xfrm rot="5400000">
              <a:off x="703641" y="109140"/>
              <a:ext cx="3771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8" name="Group 1098"/>
            <p:cNvGrpSpPr/>
            <p:nvPr/>
          </p:nvGrpSpPr>
          <p:grpSpPr>
            <a:xfrm>
              <a:off x="824962" y="108712"/>
              <a:ext cx="110208" cy="75831"/>
              <a:chOff x="0" y="0"/>
              <a:chExt cx="110206" cy="75829"/>
            </a:xfrm>
          </p:grpSpPr>
          <p:sp>
            <p:nvSpPr>
              <p:cNvPr id="1096" name="Shape 1096"/>
              <p:cNvSpPr/>
              <p:nvPr/>
            </p:nvSpPr>
            <p:spPr>
              <a:xfrm rot="3995651" flipH="1">
                <a:off x="12128" y="22753"/>
                <a:ext cx="37715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Shape 1097"/>
              <p:cNvSpPr/>
              <p:nvPr/>
            </p:nvSpPr>
            <p:spPr>
              <a:xfrm rot="3995651" flipH="1">
                <a:off x="60364" y="1874"/>
                <a:ext cx="37715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roup 1101"/>
            <p:cNvGrpSpPr/>
            <p:nvPr/>
          </p:nvGrpSpPr>
          <p:grpSpPr>
            <a:xfrm>
              <a:off x="916846" y="62128"/>
              <a:ext cx="106104" cy="93567"/>
              <a:chOff x="0" y="0"/>
              <a:chExt cx="106103" cy="93566"/>
            </a:xfrm>
          </p:grpSpPr>
          <p:sp>
            <p:nvSpPr>
              <p:cNvPr id="1099" name="Shape 1099"/>
              <p:cNvSpPr/>
              <p:nvPr/>
            </p:nvSpPr>
            <p:spPr>
              <a:xfrm rot="3156116" flipH="1">
                <a:off x="13122" y="37054"/>
                <a:ext cx="37716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Shape 1100"/>
              <p:cNvSpPr/>
              <p:nvPr/>
            </p:nvSpPr>
            <p:spPr>
              <a:xfrm rot="3156116" flipH="1">
                <a:off x="55265" y="4836"/>
                <a:ext cx="3771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4" name="Group 1104"/>
            <p:cNvGrpSpPr/>
            <p:nvPr/>
          </p:nvGrpSpPr>
          <p:grpSpPr>
            <a:xfrm>
              <a:off x="1002776" y="15668"/>
              <a:ext cx="104301" cy="93354"/>
              <a:chOff x="0" y="0"/>
              <a:chExt cx="104299" cy="93353"/>
            </a:xfrm>
          </p:grpSpPr>
          <p:sp>
            <p:nvSpPr>
              <p:cNvPr id="1102" name="Shape 1102"/>
              <p:cNvSpPr/>
              <p:nvPr/>
            </p:nvSpPr>
            <p:spPr>
              <a:xfrm rot="3099141" flipH="1">
                <a:off x="13066" y="37381"/>
                <a:ext cx="3694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Shape 1103"/>
              <p:cNvSpPr/>
              <p:nvPr/>
            </p:nvSpPr>
            <p:spPr>
              <a:xfrm rot="3099141" flipH="1">
                <a:off x="54287" y="4770"/>
                <a:ext cx="3694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roup 1107"/>
            <p:cNvGrpSpPr/>
            <p:nvPr/>
          </p:nvGrpSpPr>
          <p:grpSpPr>
            <a:xfrm>
              <a:off x="726102" y="141174"/>
              <a:ext cx="107127" cy="51699"/>
              <a:chOff x="0" y="0"/>
              <a:chExt cx="107126" cy="51698"/>
            </a:xfrm>
          </p:grpSpPr>
          <p:sp>
            <p:nvSpPr>
              <p:cNvPr id="1105" name="Shape 1105"/>
              <p:cNvSpPr/>
              <p:nvPr/>
            </p:nvSpPr>
            <p:spPr>
              <a:xfrm rot="4891318" flipH="1">
                <a:off x="9337" y="4323"/>
                <a:ext cx="36947" cy="50729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Shape 1106"/>
              <p:cNvSpPr/>
              <p:nvPr/>
            </p:nvSpPr>
            <p:spPr>
              <a:xfrm rot="4891318" flipH="1">
                <a:off x="60843" y="-3354"/>
                <a:ext cx="36947" cy="50729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roup 1110"/>
            <p:cNvGrpSpPr/>
            <p:nvPr/>
          </p:nvGrpSpPr>
          <p:grpSpPr>
            <a:xfrm>
              <a:off x="625321" y="147399"/>
              <a:ext cx="103083" cy="38482"/>
              <a:chOff x="0" y="0"/>
              <a:chExt cx="103081" cy="38480"/>
            </a:xfrm>
          </p:grpSpPr>
          <p:sp>
            <p:nvSpPr>
              <p:cNvPr id="1108" name="Shape 1108"/>
              <p:cNvSpPr/>
              <p:nvPr/>
            </p:nvSpPr>
            <p:spPr>
              <a:xfrm rot="5374325" flipH="1">
                <a:off x="6647" y="-5930"/>
                <a:ext cx="37715" cy="50729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Shape 1109"/>
              <p:cNvSpPr/>
              <p:nvPr/>
            </p:nvSpPr>
            <p:spPr>
              <a:xfrm rot="5374325" flipH="1">
                <a:off x="58720" y="-6319"/>
                <a:ext cx="37715" cy="50729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roup 1113"/>
            <p:cNvGrpSpPr/>
            <p:nvPr/>
          </p:nvGrpSpPr>
          <p:grpSpPr>
            <a:xfrm>
              <a:off x="1136392" y="308074"/>
              <a:ext cx="110888" cy="81199"/>
              <a:chOff x="0" y="0"/>
              <a:chExt cx="110887" cy="81197"/>
            </a:xfrm>
          </p:grpSpPr>
          <p:sp>
            <p:nvSpPr>
              <p:cNvPr id="1111" name="Shape 1111"/>
              <p:cNvSpPr/>
              <p:nvPr/>
            </p:nvSpPr>
            <p:spPr>
              <a:xfrm rot="6991322" flipH="1">
                <a:off x="12469" y="2916"/>
                <a:ext cx="38485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Shape 1112"/>
              <p:cNvSpPr/>
              <p:nvPr/>
            </p:nvSpPr>
            <p:spPr>
              <a:xfrm rot="6991322" flipH="1">
                <a:off x="59934" y="26605"/>
                <a:ext cx="38485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roup 1116"/>
            <p:cNvGrpSpPr/>
            <p:nvPr/>
          </p:nvGrpSpPr>
          <p:grpSpPr>
            <a:xfrm>
              <a:off x="850848" y="217126"/>
              <a:ext cx="111279" cy="72979"/>
              <a:chOff x="0" y="0"/>
              <a:chExt cx="111277" cy="72978"/>
            </a:xfrm>
          </p:grpSpPr>
          <p:sp>
            <p:nvSpPr>
              <p:cNvPr id="1114" name="Shape 1114"/>
              <p:cNvSpPr/>
              <p:nvPr/>
            </p:nvSpPr>
            <p:spPr>
              <a:xfrm rot="6669700">
                <a:off x="12045" y="1075"/>
                <a:ext cx="3771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Shape 1115"/>
              <p:cNvSpPr/>
              <p:nvPr/>
            </p:nvSpPr>
            <p:spPr>
              <a:xfrm rot="6669700">
                <a:off x="61515" y="20226"/>
                <a:ext cx="3771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roup 1119"/>
            <p:cNvGrpSpPr/>
            <p:nvPr/>
          </p:nvGrpSpPr>
          <p:grpSpPr>
            <a:xfrm>
              <a:off x="947870" y="246084"/>
              <a:ext cx="110350" cy="73560"/>
              <a:chOff x="0" y="0"/>
              <a:chExt cx="110349" cy="73558"/>
            </a:xfrm>
          </p:grpSpPr>
          <p:sp>
            <p:nvSpPr>
              <p:cNvPr id="1117" name="Shape 1117"/>
              <p:cNvSpPr/>
              <p:nvPr/>
            </p:nvSpPr>
            <p:spPr>
              <a:xfrm rot="6708237">
                <a:off x="11915" y="1416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Shape 1118"/>
              <p:cNvSpPr/>
              <p:nvPr/>
            </p:nvSpPr>
            <p:spPr>
              <a:xfrm rot="6708237">
                <a:off x="60717" y="20939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roup 1122"/>
            <p:cNvGrpSpPr/>
            <p:nvPr/>
          </p:nvGrpSpPr>
          <p:grpSpPr>
            <a:xfrm>
              <a:off x="1044121" y="276250"/>
              <a:ext cx="110001" cy="77882"/>
              <a:chOff x="0" y="0"/>
              <a:chExt cx="109999" cy="77881"/>
            </a:xfrm>
          </p:grpSpPr>
          <p:sp>
            <p:nvSpPr>
              <p:cNvPr id="1120" name="Shape 1120"/>
              <p:cNvSpPr/>
              <p:nvPr/>
            </p:nvSpPr>
            <p:spPr>
              <a:xfrm rot="6893275">
                <a:off x="12301" y="2279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Shape 1121"/>
              <p:cNvSpPr/>
              <p:nvPr/>
            </p:nvSpPr>
            <p:spPr>
              <a:xfrm rot="6893275">
                <a:off x="59981" y="24399"/>
                <a:ext cx="37717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roup 1125"/>
            <p:cNvGrpSpPr/>
            <p:nvPr/>
          </p:nvGrpSpPr>
          <p:grpSpPr>
            <a:xfrm>
              <a:off x="750435" y="200399"/>
              <a:ext cx="110342" cy="59481"/>
              <a:chOff x="0" y="0"/>
              <a:chExt cx="110340" cy="59479"/>
            </a:xfrm>
          </p:grpSpPr>
          <p:sp>
            <p:nvSpPr>
              <p:cNvPr id="1123" name="Shape 1123"/>
              <p:cNvSpPr/>
              <p:nvPr/>
            </p:nvSpPr>
            <p:spPr>
              <a:xfrm rot="6177156">
                <a:off x="10848" y="-2044"/>
                <a:ext cx="3694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Shape 1124"/>
              <p:cNvSpPr/>
              <p:nvPr/>
            </p:nvSpPr>
            <p:spPr>
              <a:xfrm rot="6177156">
                <a:off x="62546" y="9846"/>
                <a:ext cx="36947" cy="51677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roup 1128"/>
            <p:cNvGrpSpPr/>
            <p:nvPr/>
          </p:nvGrpSpPr>
          <p:grpSpPr>
            <a:xfrm>
              <a:off x="650679" y="184414"/>
              <a:ext cx="109053" cy="56813"/>
              <a:chOff x="0" y="0"/>
              <a:chExt cx="109051" cy="56812"/>
            </a:xfrm>
          </p:grpSpPr>
          <p:sp>
            <p:nvSpPr>
              <p:cNvPr id="1126" name="Shape 1126"/>
              <p:cNvSpPr/>
              <p:nvPr/>
            </p:nvSpPr>
            <p:spPr>
              <a:xfrm rot="6059710">
                <a:off x="9870" y="-2208"/>
                <a:ext cx="37715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Shape 1127"/>
              <p:cNvSpPr/>
              <p:nvPr/>
            </p:nvSpPr>
            <p:spPr>
              <a:xfrm rot="6059710">
                <a:off x="61467" y="7817"/>
                <a:ext cx="37715" cy="51203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4B413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F5494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 b="0"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9" name="Shape 1129"/>
            <p:cNvSpPr/>
            <p:nvPr/>
          </p:nvSpPr>
          <p:spPr>
            <a:xfrm rot="5400000">
              <a:off x="1000424" y="215454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Shape 1130"/>
            <p:cNvSpPr/>
            <p:nvPr/>
          </p:nvSpPr>
          <p:spPr>
            <a:xfrm rot="5250695">
              <a:off x="1064796" y="96152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Shape 1131"/>
            <p:cNvSpPr/>
            <p:nvPr/>
          </p:nvSpPr>
          <p:spPr>
            <a:xfrm rot="5400000">
              <a:off x="1193540" y="170812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Shape 1132"/>
            <p:cNvSpPr/>
            <p:nvPr/>
          </p:nvSpPr>
          <p:spPr>
            <a:xfrm rot="5400000">
              <a:off x="1178167" y="136176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Shape 1133"/>
            <p:cNvSpPr/>
            <p:nvPr/>
          </p:nvSpPr>
          <p:spPr>
            <a:xfrm rot="5400000">
              <a:off x="1163755" y="94612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Shape 1134"/>
            <p:cNvSpPr/>
            <p:nvPr/>
          </p:nvSpPr>
          <p:spPr>
            <a:xfrm rot="5400000">
              <a:off x="1150304" y="55357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Shape 1135"/>
            <p:cNvSpPr/>
            <p:nvPr/>
          </p:nvSpPr>
          <p:spPr>
            <a:xfrm rot="5400000">
              <a:off x="1138775" y="23799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Shape 1136"/>
            <p:cNvSpPr/>
            <p:nvPr/>
          </p:nvSpPr>
          <p:spPr>
            <a:xfrm rot="5400000">
              <a:off x="1134932" y="-6989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Shape 1137"/>
            <p:cNvSpPr/>
            <p:nvPr/>
          </p:nvSpPr>
          <p:spPr>
            <a:xfrm rot="3099141" flipH="1">
              <a:off x="1014836" y="49969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Shape 1138"/>
            <p:cNvSpPr/>
            <p:nvPr/>
          </p:nvSpPr>
          <p:spPr>
            <a:xfrm rot="3099141" flipH="1">
              <a:off x="1056148" y="23799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Shape 1139"/>
            <p:cNvSpPr/>
            <p:nvPr/>
          </p:nvSpPr>
          <p:spPr>
            <a:xfrm rot="5400000">
              <a:off x="1212755" y="209297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Shape 1140"/>
            <p:cNvSpPr/>
            <p:nvPr/>
          </p:nvSpPr>
          <p:spPr>
            <a:xfrm rot="5400000">
              <a:off x="1220441" y="246242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Shape 1141"/>
            <p:cNvSpPr/>
            <p:nvPr/>
          </p:nvSpPr>
          <p:spPr>
            <a:xfrm rot="5400000">
              <a:off x="1237735" y="278570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Shape 1142"/>
            <p:cNvSpPr/>
            <p:nvPr/>
          </p:nvSpPr>
          <p:spPr>
            <a:xfrm rot="5400000">
              <a:off x="1250224" y="305508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Shape 1143"/>
            <p:cNvSpPr/>
            <p:nvPr/>
          </p:nvSpPr>
          <p:spPr>
            <a:xfrm rot="5400000">
              <a:off x="1271361" y="333218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Shape 1144"/>
            <p:cNvSpPr/>
            <p:nvPr/>
          </p:nvSpPr>
          <p:spPr>
            <a:xfrm rot="6296922" flipH="1">
              <a:off x="1283852" y="362466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Shape 1145"/>
            <p:cNvSpPr/>
            <p:nvPr/>
          </p:nvSpPr>
          <p:spPr>
            <a:xfrm rot="7449421" flipH="1">
              <a:off x="1241097" y="351979"/>
              <a:ext cx="36947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Shape 1146"/>
            <p:cNvSpPr/>
            <p:nvPr/>
          </p:nvSpPr>
          <p:spPr>
            <a:xfrm rot="5400000">
              <a:off x="1334772" y="322442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Shape 1147"/>
            <p:cNvSpPr/>
            <p:nvPr/>
          </p:nvSpPr>
          <p:spPr>
            <a:xfrm rot="5400000">
              <a:off x="1260794" y="76140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Shape 1148"/>
            <p:cNvSpPr/>
            <p:nvPr/>
          </p:nvSpPr>
          <p:spPr>
            <a:xfrm rot="5400000">
              <a:off x="1268480" y="120782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Shape 1149"/>
            <p:cNvSpPr/>
            <p:nvPr/>
          </p:nvSpPr>
          <p:spPr>
            <a:xfrm rot="5400000">
              <a:off x="1284812" y="165424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Shape 1150"/>
            <p:cNvSpPr/>
            <p:nvPr/>
          </p:nvSpPr>
          <p:spPr>
            <a:xfrm rot="5400000">
              <a:off x="1304989" y="245473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Shape 1151"/>
            <p:cNvSpPr/>
            <p:nvPr/>
          </p:nvSpPr>
          <p:spPr>
            <a:xfrm rot="4346634">
              <a:off x="1220537" y="128382"/>
              <a:ext cx="37715" cy="5188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Shape 1152"/>
            <p:cNvSpPr/>
            <p:nvPr/>
          </p:nvSpPr>
          <p:spPr>
            <a:xfrm rot="5400000">
              <a:off x="1357831" y="97690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Shape 1153"/>
            <p:cNvSpPr/>
            <p:nvPr/>
          </p:nvSpPr>
          <p:spPr>
            <a:xfrm rot="5400000">
              <a:off x="1380889" y="156187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Shape 1154"/>
            <p:cNvSpPr/>
            <p:nvPr/>
          </p:nvSpPr>
          <p:spPr>
            <a:xfrm rot="5400000">
              <a:off x="1394340" y="240854"/>
              <a:ext cx="36947" cy="50923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Shape 1155"/>
            <p:cNvSpPr/>
            <p:nvPr/>
          </p:nvSpPr>
          <p:spPr>
            <a:xfrm rot="5400000">
              <a:off x="1306911" y="203909"/>
              <a:ext cx="36947" cy="50921"/>
            </a:xfrm>
            <a:prstGeom prst="ellipse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B413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F549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 b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7" name="Shape 1157"/>
          <p:cNvSpPr/>
          <p:nvPr/>
        </p:nvSpPr>
        <p:spPr>
          <a:xfrm>
            <a:off x="8031939" y="5254102"/>
            <a:ext cx="55588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b="0"/>
              <a:t>Actin</a:t>
            </a:r>
          </a:p>
        </p:txBody>
      </p:sp>
      <p:sp>
        <p:nvSpPr>
          <p:cNvPr id="1158" name="Shape 1158"/>
          <p:cNvSpPr/>
          <p:nvPr/>
        </p:nvSpPr>
        <p:spPr>
          <a:xfrm>
            <a:off x="2809745" y="4982200"/>
            <a:ext cx="214730" cy="260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95"/>
                </a:moveTo>
                <a:lnTo>
                  <a:pt x="5400" y="12695"/>
                </a:lnTo>
                <a:lnTo>
                  <a:pt x="5400" y="0"/>
                </a:lnTo>
                <a:lnTo>
                  <a:pt x="16200" y="0"/>
                </a:lnTo>
                <a:lnTo>
                  <a:pt x="16200" y="12695"/>
                </a:lnTo>
                <a:lnTo>
                  <a:pt x="21600" y="12695"/>
                </a:lnTo>
                <a:lnTo>
                  <a:pt x="10800" y="21600"/>
                </a:lnTo>
                <a:close/>
              </a:path>
            </a:pathLst>
          </a:custGeom>
          <a:ln w="12700">
            <a:solidFill>
              <a:srgbClr val="4B413C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 sz="1800" b="0">
              <a:solidFill>
                <a:srgbClr val="0F5494"/>
              </a:solidFill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2323001" y="6274144"/>
            <a:ext cx="909226" cy="264256"/>
          </a:xfrm>
          <a:prstGeom prst="rect">
            <a:avLst/>
          </a:prstGeom>
          <a:gradFill>
            <a:gsLst>
              <a:gs pos="0">
                <a:srgbClr val="C2BDBB"/>
              </a:gs>
              <a:gs pos="35000">
                <a:srgbClr val="D4D1D0"/>
              </a:gs>
              <a:gs pos="100000">
                <a:srgbClr val="EFEEED"/>
              </a:gs>
            </a:gsLst>
            <a:lin ang="16200000"/>
          </a:gra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200" b="0">
                <a:solidFill>
                  <a:srgbClr val="0F5494"/>
                </a:solidFill>
              </a:rPr>
              <a:t>7 150 840 €</a:t>
            </a:r>
          </a:p>
        </p:txBody>
      </p:sp>
      <p:graphicFrame>
        <p:nvGraphicFramePr>
          <p:cNvPr id="1160" name="Table 1160"/>
          <p:cNvGraphicFramePr/>
          <p:nvPr/>
        </p:nvGraphicFramePr>
        <p:xfrm>
          <a:off x="391781" y="2888939"/>
          <a:ext cx="8550275" cy="605330"/>
        </p:xfrm>
        <a:graphic>
          <a:graphicData uri="http://schemas.openxmlformats.org/drawingml/2006/table">
            <a:tbl>
              <a:tblPr/>
              <a:tblGrid>
                <a:gridCol w="2143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6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0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66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Marileen Dogterom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Stichting Fundamenteel Onderzoek der Materie (FOM)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NL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Anna Akhmanova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Universiteit Utrecht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NL</a:t>
                      </a:r>
                    </a:p>
                  </a:txBody>
                  <a:tcPr marL="9458" marR="9458" marT="9458" marB="94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996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244935" y="759409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Etika v raziskavah – pristop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615792"/>
              </p:ext>
            </p:extLst>
          </p:nvPr>
        </p:nvGraphicFramePr>
        <p:xfrm>
          <a:off x="244935" y="1313407"/>
          <a:ext cx="8784976" cy="387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1681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rgbClr val="92D050"/>
                          </a:solidFill>
                        </a:rPr>
                        <a:t>DA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rgbClr val="E24C6C"/>
                          </a:solidFill>
                        </a:rPr>
                        <a:t>NE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0310"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</a:t>
                      </a:r>
                      <a:r>
                        <a:rPr lang="sl-SI" sz="20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vsega začetka vključite razmišljanje o</a:t>
                      </a:r>
                      <a:r>
                        <a:rPr lang="sl-SI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etiki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 mislite, da so vprašanja odvisna le od splošnega področja, na katerem delate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216"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Naj bo to način širitve perspektive glede izbrane teme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Vzemite si dovolj časa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2216"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 dvomih raje označite vprašanje in razložite svoje pomisleke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 izogibajte se označevanju etičnih vprašanj, saj bodo opazili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236525" y="5301208"/>
            <a:ext cx="69917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0" dirty="0">
                <a:solidFill>
                  <a:schemeClr val="tx2"/>
                </a:solidFill>
              </a:rPr>
              <a:t>pomoč: etične komisije, informacijski pooblaščenec, </a:t>
            </a:r>
          </a:p>
          <a:p>
            <a:r>
              <a:rPr lang="sl-SI" sz="2000" b="0" dirty="0">
                <a:solidFill>
                  <a:schemeClr val="tx2"/>
                </a:solidFill>
              </a:rPr>
              <a:t>urad za zaščito podatkov,…</a:t>
            </a:r>
          </a:p>
          <a:p>
            <a:r>
              <a:rPr lang="sl-SI" sz="2000" b="0" dirty="0">
                <a:solidFill>
                  <a:schemeClr val="tx2"/>
                </a:solidFill>
                <a:hlinkClick r:id="rId4"/>
              </a:rPr>
              <a:t>www.erc.europa.eu</a:t>
            </a:r>
            <a:endParaRPr lang="sl-SI" sz="2000" b="0" dirty="0">
              <a:solidFill>
                <a:schemeClr val="tx2"/>
              </a:solidFill>
            </a:endParaRPr>
          </a:p>
          <a:p>
            <a:r>
              <a:rPr lang="sl-SI" sz="2000" b="0" dirty="0">
                <a:solidFill>
                  <a:schemeClr val="tx2"/>
                </a:solidFill>
              </a:rPr>
              <a:t>vodič: How to </a:t>
            </a:r>
            <a:r>
              <a:rPr lang="sl-SI" sz="2000" b="0" dirty="0" err="1">
                <a:solidFill>
                  <a:schemeClr val="tx2"/>
                </a:solidFill>
              </a:rPr>
              <a:t>complete</a:t>
            </a:r>
            <a:r>
              <a:rPr lang="sl-SI" sz="2000" b="0" dirty="0">
                <a:solidFill>
                  <a:schemeClr val="tx2"/>
                </a:solidFill>
              </a:rPr>
              <a:t> </a:t>
            </a:r>
            <a:r>
              <a:rPr lang="sl-SI" sz="2000" b="0" dirty="0" err="1">
                <a:solidFill>
                  <a:schemeClr val="tx2"/>
                </a:solidFill>
              </a:rPr>
              <a:t>your</a:t>
            </a:r>
            <a:r>
              <a:rPr lang="sl-SI" sz="2000" b="0" dirty="0">
                <a:solidFill>
                  <a:schemeClr val="tx2"/>
                </a:solidFill>
              </a:rPr>
              <a:t> </a:t>
            </a:r>
            <a:r>
              <a:rPr lang="sl-SI" sz="2000" b="0" dirty="0" err="1">
                <a:solidFill>
                  <a:schemeClr val="tx2"/>
                </a:solidFill>
              </a:rPr>
              <a:t>ethics</a:t>
            </a:r>
            <a:r>
              <a:rPr lang="sl-SI" sz="2000" b="0" dirty="0">
                <a:solidFill>
                  <a:schemeClr val="tx2"/>
                </a:solidFill>
              </a:rPr>
              <a:t> </a:t>
            </a:r>
            <a:r>
              <a:rPr lang="sl-SI" sz="2000" b="0" dirty="0" err="1">
                <a:solidFill>
                  <a:schemeClr val="tx2"/>
                </a:solidFill>
              </a:rPr>
              <a:t>self-assessment</a:t>
            </a:r>
            <a:endParaRPr lang="sl-SI" sz="2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287524" y="922412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Etika v raziskavah  </a:t>
            </a:r>
            <a:r>
              <a:rPr lang="sl-SI" sz="3600" b="0" dirty="0">
                <a:solidFill>
                  <a:srgbClr val="4F81BD"/>
                </a:solidFill>
                <a:latin typeface="Calibri" panose="020F0502020204030204" pitchFamily="34" charset="0"/>
              </a:rPr>
              <a:t>- </a:t>
            </a:r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področja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6" name="Označba mesta vsebin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54393"/>
              </p:ext>
            </p:extLst>
          </p:nvPr>
        </p:nvGraphicFramePr>
        <p:xfrm>
          <a:off x="395288" y="1773238"/>
          <a:ext cx="8425184" cy="40947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12592"/>
                <a:gridCol w="4212592"/>
              </a:tblGrid>
              <a:tr h="1023691">
                <a:tc>
                  <a:txBody>
                    <a:bodyPr/>
                    <a:lstStyle/>
                    <a:p>
                      <a:r>
                        <a:rPr lang="sl-SI" sz="2400" b="0" dirty="0" smtClean="0">
                          <a:solidFill>
                            <a:schemeClr val="tx2"/>
                          </a:solidFill>
                        </a:rPr>
                        <a:t>človek</a:t>
                      </a:r>
                      <a:endParaRPr lang="sl-SI" sz="24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0" dirty="0" smtClean="0">
                          <a:solidFill>
                            <a:schemeClr val="tx2"/>
                          </a:solidFill>
                        </a:rPr>
                        <a:t>varovanje osebnih podatkov</a:t>
                      </a:r>
                      <a:endParaRPr lang="sl-SI" sz="24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23691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chemeClr val="tx2"/>
                          </a:solidFill>
                        </a:rPr>
                        <a:t>celice in tkiva</a:t>
                      </a:r>
                      <a:endParaRPr lang="sl-SI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chemeClr val="tx2"/>
                          </a:solidFill>
                        </a:rPr>
                        <a:t>živali</a:t>
                      </a:r>
                    </a:p>
                  </a:txBody>
                  <a:tcPr/>
                </a:tc>
              </a:tr>
              <a:tr h="1023691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chemeClr val="tx2"/>
                          </a:solidFill>
                        </a:rPr>
                        <a:t>države izven</a:t>
                      </a:r>
                      <a:r>
                        <a:rPr lang="sl-SI" sz="2400" baseline="0" dirty="0" smtClean="0">
                          <a:solidFill>
                            <a:schemeClr val="tx2"/>
                          </a:solidFill>
                        </a:rPr>
                        <a:t> EU</a:t>
                      </a:r>
                      <a:endParaRPr lang="sl-SI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chemeClr val="tx2"/>
                          </a:solidFill>
                        </a:rPr>
                        <a:t>zloraba in varnost</a:t>
                      </a:r>
                    </a:p>
                  </a:txBody>
                  <a:tcPr/>
                </a:tc>
              </a:tr>
              <a:tr h="1023691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chemeClr val="tx2"/>
                          </a:solidFill>
                        </a:rPr>
                        <a:t>zaščita okolja</a:t>
                      </a:r>
                      <a:endParaRPr lang="sl-SI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9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287524" y="922412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Etični pregled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55576" y="1772816"/>
            <a:ext cx="2279778" cy="474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0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sl-SI" sz="1600" b="0" dirty="0" smtClean="0">
                <a:solidFill>
                  <a:schemeClr val="accent1">
                    <a:lumMod val="50000"/>
                  </a:schemeClr>
                </a:solidFill>
              </a:rPr>
              <a:t>aključek znanstvene evalvacije</a:t>
            </a:r>
            <a:endParaRPr lang="sl-SI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403648" y="2636912"/>
            <a:ext cx="2160240" cy="474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sl-SI" sz="1600" b="0" dirty="0" smtClean="0">
                <a:solidFill>
                  <a:schemeClr val="accent1">
                    <a:lumMod val="50000"/>
                  </a:schemeClr>
                </a:solidFill>
              </a:rPr>
              <a:t>tični pred-pregled</a:t>
            </a:r>
            <a:endParaRPr lang="sl-SI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051720" y="3501008"/>
            <a:ext cx="2232248" cy="474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sl-SI" sz="1600" b="0" dirty="0" smtClean="0">
                <a:solidFill>
                  <a:schemeClr val="accent1">
                    <a:lumMod val="50000"/>
                  </a:schemeClr>
                </a:solidFill>
              </a:rPr>
              <a:t>tični pregled</a:t>
            </a:r>
            <a:endParaRPr lang="sl-SI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488038" y="4365104"/>
            <a:ext cx="2088232" cy="474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sl-SI" sz="1600" b="0" dirty="0" smtClean="0">
                <a:solidFill>
                  <a:schemeClr val="accent1">
                    <a:lumMod val="50000"/>
                  </a:schemeClr>
                </a:solidFill>
              </a:rPr>
              <a:t>tična ocena</a:t>
            </a:r>
            <a:endParaRPr lang="sl-SI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506040" y="5525606"/>
            <a:ext cx="2052227" cy="999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0" dirty="0" smtClean="0">
                <a:solidFill>
                  <a:schemeClr val="accent1">
                    <a:lumMod val="50000"/>
                  </a:schemeClr>
                </a:solidFill>
              </a:rPr>
              <a:t>človeške embrionalne izvorne celice: odbor + EK</a:t>
            </a:r>
            <a:endParaRPr lang="sl-SI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6868571" y="1759318"/>
            <a:ext cx="655756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l-SI" sz="1600" b="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sl-SI" sz="1600" b="0" dirty="0" smtClean="0">
                <a:solidFill>
                  <a:schemeClr val="accent1">
                    <a:lumMod val="50000"/>
                  </a:schemeClr>
                </a:solidFill>
              </a:rPr>
              <a:t>odpis projektne pogodbe</a:t>
            </a:r>
            <a:endParaRPr lang="sl-SI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Kolenski povezovalnik 17"/>
          <p:cNvCxnSpPr>
            <a:stCxn id="5" idx="1"/>
            <a:endCxn id="7" idx="1"/>
          </p:cNvCxnSpPr>
          <p:nvPr/>
        </p:nvCxnSpPr>
        <p:spPr>
          <a:xfrm rot="10800000" flipH="1" flipV="1">
            <a:off x="755576" y="2010014"/>
            <a:ext cx="648072" cy="864096"/>
          </a:xfrm>
          <a:prstGeom prst="bentConnector3">
            <a:avLst>
              <a:gd name="adj1" fmla="val -352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lenski povezovalnik 19"/>
          <p:cNvCxnSpPr>
            <a:stCxn id="7" idx="2"/>
            <a:endCxn id="9" idx="0"/>
          </p:cNvCxnSpPr>
          <p:nvPr/>
        </p:nvCxnSpPr>
        <p:spPr>
          <a:xfrm rot="16200000" flipH="1">
            <a:off x="2630956" y="2964120"/>
            <a:ext cx="389700" cy="6840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olenski povezovalnik 23"/>
          <p:cNvCxnSpPr>
            <a:stCxn id="9" idx="2"/>
            <a:endCxn id="10" idx="1"/>
          </p:cNvCxnSpPr>
          <p:nvPr/>
        </p:nvCxnSpPr>
        <p:spPr>
          <a:xfrm rot="16200000" flipH="1">
            <a:off x="3014492" y="4128756"/>
            <a:ext cx="626898" cy="3201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ven puščični povezovalnik 63"/>
          <p:cNvCxnSpPr>
            <a:stCxn id="10" idx="2"/>
            <a:endCxn id="11" idx="0"/>
          </p:cNvCxnSpPr>
          <p:nvPr/>
        </p:nvCxnSpPr>
        <p:spPr>
          <a:xfrm>
            <a:off x="4532154" y="4839500"/>
            <a:ext cx="0" cy="68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en puščični povezovalnik 68"/>
          <p:cNvCxnSpPr>
            <a:stCxn id="7" idx="3"/>
          </p:cNvCxnSpPr>
          <p:nvPr/>
        </p:nvCxnSpPr>
        <p:spPr>
          <a:xfrm>
            <a:off x="3563888" y="2874110"/>
            <a:ext cx="33046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ven puščični povezovalnik 74"/>
          <p:cNvCxnSpPr>
            <a:stCxn id="9" idx="3"/>
          </p:cNvCxnSpPr>
          <p:nvPr/>
        </p:nvCxnSpPr>
        <p:spPr>
          <a:xfrm flipV="1">
            <a:off x="4283968" y="3738205"/>
            <a:ext cx="25846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ven puščični povezovalnik 78"/>
          <p:cNvCxnSpPr>
            <a:stCxn id="10" idx="3"/>
          </p:cNvCxnSpPr>
          <p:nvPr/>
        </p:nvCxnSpPr>
        <p:spPr>
          <a:xfrm flipV="1">
            <a:off x="5576270" y="4602300"/>
            <a:ext cx="129230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uščični povezovalnik 80"/>
          <p:cNvCxnSpPr>
            <a:stCxn id="11" idx="3"/>
          </p:cNvCxnSpPr>
          <p:nvPr/>
        </p:nvCxnSpPr>
        <p:spPr>
          <a:xfrm flipV="1">
            <a:off x="5558267" y="6021288"/>
            <a:ext cx="1310304" cy="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oljeZBesedilom 81"/>
          <p:cNvSpPr txBox="1"/>
          <p:nvPr/>
        </p:nvSpPr>
        <p:spPr>
          <a:xfrm>
            <a:off x="5885758" y="5682734"/>
            <a:ext cx="78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0" dirty="0" smtClean="0">
                <a:solidFill>
                  <a:schemeClr val="tx2"/>
                </a:solidFill>
              </a:rPr>
              <a:t>1%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83" name="PoljeZBesedilom 82"/>
          <p:cNvSpPr txBox="1"/>
          <p:nvPr/>
        </p:nvSpPr>
        <p:spPr>
          <a:xfrm>
            <a:off x="5879107" y="2442062"/>
            <a:ext cx="78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0" dirty="0" smtClean="0">
                <a:solidFill>
                  <a:schemeClr val="tx2"/>
                </a:solidFill>
              </a:rPr>
              <a:t>45%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84" name="PoljeZBesedilom 83"/>
          <p:cNvSpPr txBox="1"/>
          <p:nvPr/>
        </p:nvSpPr>
        <p:spPr>
          <a:xfrm>
            <a:off x="5851160" y="3366643"/>
            <a:ext cx="78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0" dirty="0" smtClean="0">
                <a:solidFill>
                  <a:schemeClr val="tx2"/>
                </a:solidFill>
              </a:rPr>
              <a:t>40%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85" name="PoljeZBesedilom 84"/>
          <p:cNvSpPr txBox="1"/>
          <p:nvPr/>
        </p:nvSpPr>
        <p:spPr>
          <a:xfrm>
            <a:off x="5851160" y="4235303"/>
            <a:ext cx="78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0" dirty="0" smtClean="0">
                <a:solidFill>
                  <a:schemeClr val="tx2"/>
                </a:solidFill>
              </a:rPr>
              <a:t>14%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86" name="PoljeZBesedilom 85"/>
          <p:cNvSpPr txBox="1"/>
          <p:nvPr/>
        </p:nvSpPr>
        <p:spPr>
          <a:xfrm>
            <a:off x="7580296" y="2442062"/>
            <a:ext cx="109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0" dirty="0" smtClean="0">
                <a:solidFill>
                  <a:schemeClr val="tx2"/>
                </a:solidFill>
              </a:rPr>
              <a:t>14 dni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87" name="PoljeZBesedilom 86"/>
          <p:cNvSpPr txBox="1"/>
          <p:nvPr/>
        </p:nvSpPr>
        <p:spPr>
          <a:xfrm>
            <a:off x="7580296" y="3232577"/>
            <a:ext cx="1520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0" dirty="0" smtClean="0">
                <a:solidFill>
                  <a:schemeClr val="tx2"/>
                </a:solidFill>
              </a:rPr>
              <a:t>49 dni + pogajanja s prijaviteljem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88" name="PoljeZBesedilom 87"/>
          <p:cNvSpPr txBox="1"/>
          <p:nvPr/>
        </p:nvSpPr>
        <p:spPr>
          <a:xfrm>
            <a:off x="7605110" y="4158358"/>
            <a:ext cx="1520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0" dirty="0" smtClean="0">
                <a:solidFill>
                  <a:schemeClr val="tx2"/>
                </a:solidFill>
              </a:rPr>
              <a:t>126 dni + pogajanja s prijaviteljem</a:t>
            </a:r>
            <a:endParaRPr lang="sl-SI" sz="1600" b="0" dirty="0">
              <a:solidFill>
                <a:schemeClr val="tx2"/>
              </a:solidFill>
            </a:endParaRPr>
          </a:p>
        </p:txBody>
      </p:sp>
      <p:sp>
        <p:nvSpPr>
          <p:cNvPr id="89" name="Zaobljeni pravokotnik 88"/>
          <p:cNvSpPr/>
          <p:nvPr/>
        </p:nvSpPr>
        <p:spPr>
          <a:xfrm>
            <a:off x="260925" y="3831653"/>
            <a:ext cx="1528555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0" dirty="0" smtClean="0">
                <a:solidFill>
                  <a:srgbClr val="FF0000"/>
                </a:solidFill>
              </a:rPr>
              <a:t>Etična tabela, aneksi, B1-2</a:t>
            </a:r>
            <a:endParaRPr lang="sl-SI" sz="1600" b="0" dirty="0">
              <a:solidFill>
                <a:srgbClr val="FF0000"/>
              </a:solidFill>
            </a:endParaRPr>
          </a:p>
        </p:txBody>
      </p:sp>
      <p:cxnSp>
        <p:nvCxnSpPr>
          <p:cNvPr id="91" name="Ukrivljen povezovalnik 90"/>
          <p:cNvCxnSpPr>
            <a:stCxn id="89" idx="0"/>
          </p:cNvCxnSpPr>
          <p:nvPr/>
        </p:nvCxnSpPr>
        <p:spPr>
          <a:xfrm rot="5400000" flipH="1" flipV="1">
            <a:off x="1188136" y="3203710"/>
            <a:ext cx="465010" cy="79087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aobljeni pravokotnik 91"/>
          <p:cNvSpPr/>
          <p:nvPr/>
        </p:nvSpPr>
        <p:spPr>
          <a:xfrm>
            <a:off x="1169624" y="5009351"/>
            <a:ext cx="1674184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0" dirty="0" smtClean="0">
                <a:solidFill>
                  <a:srgbClr val="FF0000"/>
                </a:solidFill>
              </a:rPr>
              <a:t>dodatna dokumentacija prijavitelja</a:t>
            </a:r>
            <a:endParaRPr lang="sl-SI" sz="1600" b="0" dirty="0">
              <a:solidFill>
                <a:srgbClr val="FF0000"/>
              </a:solidFill>
            </a:endParaRPr>
          </a:p>
        </p:txBody>
      </p:sp>
      <p:cxnSp>
        <p:nvCxnSpPr>
          <p:cNvPr id="93" name="Ukrivljen povezovalnik 92"/>
          <p:cNvCxnSpPr/>
          <p:nvPr/>
        </p:nvCxnSpPr>
        <p:spPr>
          <a:xfrm rot="5400000" flipH="1" flipV="1">
            <a:off x="2148305" y="4381408"/>
            <a:ext cx="465010" cy="79087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rof. Jean-Pierre BOURGUIG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898651"/>
            <a:ext cx="4524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rof. Klaus B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155951"/>
            <a:ext cx="503238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rof. Eva KONDORO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4337051"/>
            <a:ext cx="50482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2580218"/>
            <a:ext cx="158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BOURGUIGNON Jean-Pierre </a:t>
            </a:r>
          </a:p>
        </p:txBody>
      </p:sp>
      <p:pic>
        <p:nvPicPr>
          <p:cNvPr id="8" name="Picture 12" descr="https://erc.europa.eu/sites/default/files/imagecache/Success_story/content/members_organisation/images/stokhof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520267"/>
            <a:ext cx="444500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0825" y="3774018"/>
            <a:ext cx="158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BOCK </a:t>
            </a:r>
            <a:br>
              <a:rPr lang="en-GB" altLang="en-US" sz="1200" b="0">
                <a:solidFill>
                  <a:prstClr val="black"/>
                </a:solidFill>
                <a:cs typeface="Arial" charset="0"/>
              </a:rPr>
            </a:b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Klaus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46063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KONDOROSI </a:t>
            </a:r>
            <a:br>
              <a:rPr lang="en-GB" altLang="en-US" sz="1200" b="0">
                <a:solidFill>
                  <a:prstClr val="black"/>
                </a:solidFill>
                <a:cs typeface="Arial" charset="0"/>
              </a:rPr>
            </a:b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Eva</a:t>
            </a:r>
          </a:p>
        </p:txBody>
      </p:sp>
      <p:pic>
        <p:nvPicPr>
          <p:cNvPr id="11" name="Picture 14" descr="https://erc.europa.eu/sites/default/files/imagecache/current_members/content/members_organisation/images/Bovolenta-Paola_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883833"/>
            <a:ext cx="479425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s://erc.europa.eu/sites/default/files/imagecache/current_members/content/members_organisation/images/Margaret_Buckingham%20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3141133"/>
            <a:ext cx="47942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https://erc.europa.eu/sites/default/files/imagecache/current_members/content/members_organisation/images/chris%20clar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43370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https://erc.europa.eu/sites/default/files/imagecache/current_members/content/members_organisation/images/Eveline%20Crone_w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55202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768476" y="25654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BOVOLENTA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Paola 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763713" y="381635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BUCKINGHAM</a:t>
            </a:r>
            <a:br>
              <a:rPr lang="en-GB" altLang="en-US" sz="1200" b="0">
                <a:solidFill>
                  <a:prstClr val="black"/>
                </a:solidFill>
                <a:cs typeface="Arial" charset="0"/>
              </a:rPr>
            </a:b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Margaret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763713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CLARK</a:t>
            </a:r>
            <a:br>
              <a:rPr lang="en-GB" altLang="en-US" sz="1200" b="0">
                <a:solidFill>
                  <a:prstClr val="black"/>
                </a:solidFill>
                <a:cs typeface="Arial" charset="0"/>
              </a:rPr>
            </a:b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Christopher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763713" y="6174318"/>
            <a:ext cx="16557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CRONE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Eveline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50825" y="6117167"/>
            <a:ext cx="16065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STOKHOF </a:t>
            </a:r>
            <a:br>
              <a:rPr lang="en-GB" altLang="en-US" sz="1200" b="0">
                <a:solidFill>
                  <a:prstClr val="black"/>
                </a:solidFill>
                <a:cs typeface="Arial" charset="0"/>
              </a:rPr>
            </a:b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Martin</a:t>
            </a:r>
          </a:p>
        </p:txBody>
      </p:sp>
      <p:pic>
        <p:nvPicPr>
          <p:cNvPr id="20" name="Picture 22" descr="DONALD Athe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1898651"/>
            <a:ext cx="4460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3149601" y="25654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DONALD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Athene</a:t>
            </a: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3144838" y="381635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JAJSZCZYK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Andrzej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3144838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JUNGWIRTH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Tomas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3144838" y="6174318"/>
            <a:ext cx="16573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KRAMER</a:t>
            </a:r>
            <a:br>
              <a:rPr lang="fr-BE" altLang="en-US" sz="1200" b="0">
                <a:solidFill>
                  <a:prstClr val="black"/>
                </a:solidFill>
                <a:cs typeface="Arial" charset="0"/>
              </a:rPr>
            </a:b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Michael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4446588" y="25654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MEHLHORN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Kurt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4441826" y="381635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ROMANOWICZ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Barbara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427538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STENSETH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Nils</a:t>
            </a:r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4441825" y="6174318"/>
            <a:ext cx="165576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SUPERTI-FURGA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Giulio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5872163" y="25654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 dirty="0">
                <a:solidFill>
                  <a:prstClr val="black"/>
                </a:solidFill>
                <a:cs typeface="Arial" charset="0"/>
              </a:rPr>
              <a:t>TAVERNARAKIS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 dirty="0" err="1">
                <a:solidFill>
                  <a:prstClr val="black"/>
                </a:solidFill>
                <a:cs typeface="Arial" charset="0"/>
              </a:rPr>
              <a:t>Nektarios</a:t>
            </a:r>
            <a:endParaRPr lang="en-GB" altLang="en-US" sz="1200" b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5867400" y="3816351"/>
            <a:ext cx="158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THORNTON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Janet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5867401" y="49657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prstClr val="black"/>
                </a:solidFill>
                <a:cs typeface="Arial" charset="0"/>
              </a:rPr>
              <a:t>VERNOS 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Isabelle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5867400" y="6174318"/>
            <a:ext cx="16573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VEUGELERS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Reinhilde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3" name="Picture 24" descr="https://erc.europa.eu/sites/default/files/imagecache/current_members/content/members_organisation/images/A_Jajszczyk_photo_smal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3124200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6" descr="https://erc.europa.eu/sites/default/files/imagecache/current_members/content/members_organisation/images/Jungwirth_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43645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 descr="Prof. Dr Michael Kramer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5501218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0" descr="https://erc.europa.eu/sites/default/files/imagecache/current_members/content/members_organisation/images/Mehlhorn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4" y="1940984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7385051" y="25654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WIEVIORKA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Michel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7380288" y="381635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ZWIRNER</a:t>
            </a:r>
          </a:p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0">
                <a:solidFill>
                  <a:prstClr val="black"/>
                </a:solidFill>
                <a:cs typeface="Arial" charset="0"/>
              </a:rPr>
              <a:t>Fabio</a:t>
            </a:r>
            <a:endParaRPr lang="en-GB" altLang="en-US" sz="1200" b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9" name="Picture 32" descr="https://erc.europa.eu/sites/default/files/imagecache/current_members/content/members_organisation/images/Romanowicz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4" y="31559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4" descr="Prof. Nils Chr. STENSETH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1" y="43370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 descr="https://erc.europa.eu/sites/default/files/imagecache/current_members/content/members_organisation/images/Giulio%20Superti-Furga_web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4" y="5501218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8" descr="https://erc.europa.eu/sites/default/files/imagecache/current_members/content/members_organisation/images/Nektarios_Tavernaraki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1892301"/>
            <a:ext cx="4476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https://erc.europa.eu/sites/default/files/imagecache/current_members/content/members_organisation/images/Janet-Thornton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3175000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2" descr="Prof. Isabelle VERNOS 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43645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Prof. Dr Reinhilde VEUGELER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55202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6" descr="Prof. Michel WIEVIORK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6" y="1883834"/>
            <a:ext cx="4476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8" descr="https://erc.europa.eu/sites/default/files/imagecache/current_members/content/members_organisation/images/Fabio%20Zwirner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1" y="31559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788988" y="1873251"/>
            <a:ext cx="914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President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srgbClr val="FB5D0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TextBox 50"/>
          <p:cNvSpPr txBox="1">
            <a:spLocks noChangeArrowheads="1"/>
          </p:cNvSpPr>
          <p:nvPr/>
        </p:nvSpPr>
        <p:spPr bwMode="auto">
          <a:xfrm>
            <a:off x="825500" y="314325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Vice</a:t>
            </a:r>
            <a:b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</a:br>
            <a: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President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srgbClr val="FB5D0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827088" y="433705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Vice</a:t>
            </a:r>
            <a:b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</a:br>
            <a: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President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srgbClr val="FB5D0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" name="TextBox 52"/>
          <p:cNvSpPr txBox="1">
            <a:spLocks noChangeArrowheads="1"/>
          </p:cNvSpPr>
          <p:nvPr/>
        </p:nvSpPr>
        <p:spPr bwMode="auto">
          <a:xfrm>
            <a:off x="776288" y="5520267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Vice</a:t>
            </a:r>
            <a:b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</a:br>
            <a:r>
              <a:rPr kumimoji="0" lang="fr-BE" altLang="en-US" sz="1200" b="0" i="0" u="none" strike="noStrike" kern="0" cap="none" spc="0" normalizeH="0" baseline="0" noProof="0">
                <a:ln>
                  <a:noFill/>
                </a:ln>
                <a:solidFill>
                  <a:srgbClr val="FB5D0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President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srgbClr val="FB5D05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2" name="Slika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53" name="Naslov 1"/>
          <p:cNvSpPr txBox="1">
            <a:spLocks/>
          </p:cNvSpPr>
          <p:nvPr/>
        </p:nvSpPr>
        <p:spPr bwMode="auto">
          <a:xfrm>
            <a:off x="179512" y="922412"/>
            <a:ext cx="81369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Znanstveni svet ERC</a:t>
            </a:r>
            <a:endParaRPr lang="sl-SI" sz="3600" b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PoljeZBesedilom 53"/>
          <p:cNvSpPr txBox="1"/>
          <p:nvPr/>
        </p:nvSpPr>
        <p:spPr>
          <a:xfrm>
            <a:off x="179512" y="658100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</a:rPr>
              <a:t>vir: ERCEA</a:t>
            </a:r>
          </a:p>
        </p:txBody>
      </p:sp>
    </p:spTree>
    <p:extLst>
      <p:ext uri="{BB962C8B-B14F-4D97-AF65-F5344CB8AC3E}">
        <p14:creationId xmlns:p14="http://schemas.microsoft.com/office/powerpoint/2010/main" val="20914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11187" y="2584242"/>
            <a:ext cx="7920037" cy="3689350"/>
            <a:chOff x="476" y="1168"/>
            <a:chExt cx="4989" cy="2324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476" y="1253"/>
              <a:ext cx="4989" cy="2239"/>
            </a:xfrm>
            <a:custGeom>
              <a:avLst/>
              <a:gdLst>
                <a:gd name="T0" fmla="*/ 0 w 4991"/>
                <a:gd name="T1" fmla="*/ 2147482199 h 2239"/>
                <a:gd name="T2" fmla="*/ 2118416502 w 4991"/>
                <a:gd name="T3" fmla="*/ 2147482199 h 2239"/>
                <a:gd name="T4" fmla="*/ 2118416502 w 4991"/>
                <a:gd name="T5" fmla="*/ 2147482199 h 2239"/>
                <a:gd name="T6" fmla="*/ 2118416502 w 4991"/>
                <a:gd name="T7" fmla="*/ 2147482199 h 2239"/>
                <a:gd name="T8" fmla="*/ 2118416502 w 4991"/>
                <a:gd name="T9" fmla="*/ 2147482199 h 2239"/>
                <a:gd name="T10" fmla="*/ 2118416502 w 4991"/>
                <a:gd name="T11" fmla="*/ 2147482199 h 2239"/>
                <a:gd name="T12" fmla="*/ 2118416502 w 4991"/>
                <a:gd name="T13" fmla="*/ 2147482199 h 2239"/>
                <a:gd name="T14" fmla="*/ 2118416502 w 4991"/>
                <a:gd name="T15" fmla="*/ 2147482199 h 2239"/>
                <a:gd name="T16" fmla="*/ 2118416502 w 4991"/>
                <a:gd name="T17" fmla="*/ 2147482199 h 2239"/>
                <a:gd name="T18" fmla="*/ 2118416502 w 4991"/>
                <a:gd name="T19" fmla="*/ 2147482199 h 2239"/>
                <a:gd name="T20" fmla="*/ 2118416502 w 4991"/>
                <a:gd name="T21" fmla="*/ 2147482199 h 2239"/>
                <a:gd name="T22" fmla="*/ 2118416502 w 4991"/>
                <a:gd name="T23" fmla="*/ 0 h 2239"/>
                <a:gd name="T24" fmla="*/ 2118416502 w 4991"/>
                <a:gd name="T25" fmla="*/ 0 h 2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91"/>
                <a:gd name="T40" fmla="*/ 0 h 2239"/>
                <a:gd name="T41" fmla="*/ 4991 w 4991"/>
                <a:gd name="T42" fmla="*/ 2239 h 2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91" h="2239">
                  <a:moveTo>
                    <a:pt x="0" y="2239"/>
                  </a:moveTo>
                  <a:cubicBezTo>
                    <a:pt x="7" y="1846"/>
                    <a:pt x="6" y="1998"/>
                    <a:pt x="6" y="1782"/>
                  </a:cubicBezTo>
                  <a:lnTo>
                    <a:pt x="772" y="1769"/>
                  </a:lnTo>
                  <a:lnTo>
                    <a:pt x="772" y="1542"/>
                  </a:lnTo>
                  <a:lnTo>
                    <a:pt x="1543" y="1542"/>
                  </a:lnTo>
                  <a:lnTo>
                    <a:pt x="1543" y="1270"/>
                  </a:lnTo>
                  <a:lnTo>
                    <a:pt x="2224" y="1270"/>
                  </a:lnTo>
                  <a:lnTo>
                    <a:pt x="2224" y="907"/>
                  </a:lnTo>
                  <a:lnTo>
                    <a:pt x="3131" y="907"/>
                  </a:lnTo>
                  <a:lnTo>
                    <a:pt x="3131" y="681"/>
                  </a:lnTo>
                  <a:lnTo>
                    <a:pt x="3857" y="681"/>
                  </a:lnTo>
                  <a:lnTo>
                    <a:pt x="3857" y="0"/>
                  </a:lnTo>
                  <a:lnTo>
                    <a:pt x="4991" y="0"/>
                  </a:lnTo>
                </a:path>
              </a:pathLst>
            </a:custGeom>
            <a:noFill/>
            <a:ln w="825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1973" y="2529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b="1">
                  <a:solidFill>
                    <a:schemeClr val="bg1"/>
                  </a:solidFill>
                  <a:latin typeface="Verdana" charset="0"/>
                </a:rPr>
                <a:t>Post-docs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54" y="1168"/>
              <a:ext cx="5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de-DE" sz="1000" b="1" dirty="0">
                  <a:solidFill>
                    <a:schemeClr val="bg1"/>
                  </a:solidFill>
                  <a:latin typeface="Verdana" charset="0"/>
                </a:rPr>
                <a:t>Senior </a:t>
              </a:r>
            </a:p>
            <a:p>
              <a:pPr algn="r"/>
              <a:r>
                <a:rPr lang="de-DE" sz="1000" b="1" dirty="0">
                  <a:solidFill>
                    <a:schemeClr val="bg1"/>
                  </a:solidFill>
                  <a:latin typeface="Verdana" charset="0"/>
                </a:rPr>
                <a:t>Professor</a:t>
              </a:r>
              <a:endParaRPr lang="en-GB" sz="1000" b="1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527" y="2897"/>
              <a:ext cx="5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chemeClr val="bg1"/>
                  </a:solidFill>
                  <a:latin typeface="Verdana" charset="0"/>
                </a:rPr>
                <a:t>Students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207" y="2699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b="1">
                  <a:solidFill>
                    <a:schemeClr val="bg1"/>
                  </a:solidFill>
                  <a:latin typeface="Verdana" charset="0"/>
                </a:rPr>
                <a:t>Post </a:t>
              </a:r>
            </a:p>
            <a:p>
              <a:r>
                <a:rPr lang="en-GB" sz="1000" b="1">
                  <a:solidFill>
                    <a:schemeClr val="bg1"/>
                  </a:solidFill>
                  <a:latin typeface="Verdana" charset="0"/>
                </a:rPr>
                <a:t>Graduates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2426" y="2018"/>
              <a:ext cx="105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Verdana" charset="0"/>
                </a:rPr>
                <a:t>Junior Professor/ </a:t>
              </a:r>
            </a:p>
            <a:p>
              <a:pPr algn="ctr"/>
              <a:r>
                <a:rPr lang="en-GB" sz="1000" b="1">
                  <a:solidFill>
                    <a:schemeClr val="bg1"/>
                  </a:solidFill>
                  <a:latin typeface="Verdana" charset="0"/>
                </a:rPr>
                <a:t>Junior Researcher</a:t>
              </a:r>
            </a:p>
            <a:p>
              <a:pPr algn="ctr"/>
              <a:r>
                <a:rPr lang="en-GB" sz="1000" b="1">
                  <a:solidFill>
                    <a:schemeClr val="bg1"/>
                  </a:solidFill>
                  <a:latin typeface="Verdana" charset="0"/>
                </a:rPr>
                <a:t>Associated Professor</a:t>
              </a: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3504" y="1905"/>
              <a:ext cx="7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bg1"/>
                  </a:solidFill>
                  <a:latin typeface="Verdana" charset="0"/>
                </a:rPr>
                <a:t>Full Professor </a:t>
              </a:r>
              <a:endParaRPr lang="en-GB" sz="1000" b="1">
                <a:solidFill>
                  <a:schemeClr val="bg1"/>
                </a:solidFill>
                <a:latin typeface="Verdana" charset="0"/>
              </a:endParaRP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925" y="4508505"/>
            <a:ext cx="1441450" cy="381000"/>
          </a:xfrm>
          <a:prstGeom prst="rect">
            <a:avLst/>
          </a:prstGeom>
          <a:noFill/>
          <a:ln w="444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600" b="1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1102" y="4552955"/>
            <a:ext cx="125871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b="1" dirty="0" smtClean="0"/>
              <a:t>Erasmus+</a:t>
            </a:r>
            <a:endParaRPr lang="en-GB" sz="1600" b="1" dirty="0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880458" y="3878263"/>
            <a:ext cx="2700986" cy="381000"/>
            <a:chOff x="1207" y="1962"/>
            <a:chExt cx="1702" cy="240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207" y="1962"/>
              <a:ext cx="1702" cy="240"/>
            </a:xfrm>
            <a:prstGeom prst="rect">
              <a:avLst/>
            </a:prstGeom>
            <a:noFill/>
            <a:ln w="444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sz="1600" b="1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252" y="1977"/>
              <a:ext cx="161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1" dirty="0" smtClean="0"/>
                <a:t>Marie-</a:t>
              </a:r>
              <a:r>
                <a:rPr lang="de-DE" sz="1600" b="1" dirty="0" err="1" smtClean="0"/>
                <a:t>Skłodowska</a:t>
              </a:r>
              <a:r>
                <a:rPr lang="de-DE" sz="1600" b="1" dirty="0" smtClean="0"/>
                <a:t>-Curie</a:t>
              </a:r>
              <a:endParaRPr lang="en-GB" sz="1600" b="1" dirty="0"/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27325" y="3203575"/>
            <a:ext cx="2055371" cy="338554"/>
          </a:xfrm>
          <a:prstGeom prst="rect">
            <a:avLst/>
          </a:prstGeom>
          <a:solidFill>
            <a:srgbClr val="FFC000"/>
          </a:solidFill>
          <a:ln w="50800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b="1" dirty="0"/>
              <a:t>ERC </a:t>
            </a:r>
            <a:r>
              <a:rPr lang="de-DE" sz="1600" b="1" dirty="0" err="1" smtClean="0"/>
              <a:t>Starting</a:t>
            </a:r>
            <a:r>
              <a:rPr lang="de-DE" sz="1600" b="1" dirty="0" smtClean="0"/>
              <a:t> Grant</a:t>
            </a:r>
            <a:endParaRPr lang="en-GB" sz="1600" b="1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706813" y="2584242"/>
            <a:ext cx="2544286" cy="338554"/>
          </a:xfrm>
          <a:prstGeom prst="rect">
            <a:avLst/>
          </a:prstGeom>
          <a:solidFill>
            <a:srgbClr val="FF9900"/>
          </a:solidFill>
          <a:ln w="50800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 dirty="0"/>
              <a:t>ERC </a:t>
            </a:r>
            <a:r>
              <a:rPr lang="en-GB" sz="1600" b="1" dirty="0" smtClean="0"/>
              <a:t>Consolidator Grant</a:t>
            </a:r>
            <a:endParaRPr lang="en-GB" sz="1600" b="1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797425" y="1854200"/>
            <a:ext cx="224948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cs typeface="+mn-cs"/>
              </a:rPr>
              <a:t>ERC </a:t>
            </a:r>
            <a:r>
              <a:rPr lang="en-GB" sz="1600" b="1" dirty="0" smtClean="0">
                <a:cs typeface="+mn-cs"/>
              </a:rPr>
              <a:t>Advanced Grant  </a:t>
            </a:r>
            <a:endParaRPr lang="en-GB" sz="1600" b="1" dirty="0">
              <a:cs typeface="+mn-cs"/>
            </a:endParaRPr>
          </a:p>
        </p:txBody>
      </p:sp>
      <p:sp>
        <p:nvSpPr>
          <p:cNvPr id="23" name="Naslov 3"/>
          <p:cNvSpPr txBox="1">
            <a:spLocks/>
          </p:cNvSpPr>
          <p:nvPr/>
        </p:nvSpPr>
        <p:spPr>
          <a:xfrm>
            <a:off x="456406" y="4408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</a:t>
            </a:r>
            <a:r>
              <a:rPr kumimoji="0" lang="sl-SI" sz="3200" b="1" i="0" u="none" strike="noStrike" kern="120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azvoj</a:t>
            </a:r>
            <a:r>
              <a:rPr kumimoji="0" lang="sl-SI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raziskovalne kariere in komplementarne sheme EU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24" name="PoljeZBesedilom 23"/>
          <p:cNvSpPr txBox="1"/>
          <p:nvPr/>
        </p:nvSpPr>
        <p:spPr>
          <a:xfrm>
            <a:off x="179512" y="658100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</a:rPr>
              <a:t>vir: ERCEA</a:t>
            </a:r>
          </a:p>
        </p:txBody>
      </p:sp>
    </p:spTree>
    <p:extLst>
      <p:ext uri="{BB962C8B-B14F-4D97-AF65-F5344CB8AC3E}">
        <p14:creationId xmlns:p14="http://schemas.microsoft.com/office/powerpoint/2010/main" val="17847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5059" y="594606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Sheme ERC </a:t>
            </a:r>
            <a:r>
              <a:rPr lang="sl-SI" sz="3600" b="0" dirty="0" err="1">
                <a:solidFill>
                  <a:schemeClr val="accent1"/>
                </a:solidFill>
                <a:latin typeface="Calibri" panose="020F0502020204030204" pitchFamily="34" charset="0"/>
              </a:rPr>
              <a:t>grantov</a:t>
            </a:r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 2018</a:t>
            </a: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5" name="Rounded Rectangle 7"/>
          <p:cNvSpPr>
            <a:spLocks noChangeArrowheads="1"/>
          </p:cNvSpPr>
          <p:nvPr/>
        </p:nvSpPr>
        <p:spPr bwMode="auto">
          <a:xfrm>
            <a:off x="409575" y="1225502"/>
            <a:ext cx="2736850" cy="2927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Starting Grants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endParaRPr lang="en-GB" sz="10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z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a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če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t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niki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2-7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let po </a:t>
            </a:r>
            <a:r>
              <a:rPr lang="sl-SI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doktoratu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&gt; 50% zaposlitev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do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1.5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m</a:t>
            </a:r>
            <a:r>
              <a:rPr lang="en-GB" sz="1800" b="0" dirty="0" err="1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io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za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5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let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16" name="Rounded Rectangle 8"/>
          <p:cNvSpPr>
            <a:spLocks noChangeArrowheads="1"/>
          </p:cNvSpPr>
          <p:nvPr/>
        </p:nvSpPr>
        <p:spPr bwMode="auto">
          <a:xfrm>
            <a:off x="5932937" y="1245238"/>
            <a:ext cx="2971105" cy="29035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Advanced Grants </a:t>
            </a: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seznam pomembnih raziskovalnih dosežkov zadnjih 10 </a:t>
            </a:r>
            <a:r>
              <a:rPr lang="sl-SI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let</a:t>
            </a: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sl-SI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&gt; 30% zaposlitev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d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o 2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,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5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m</a:t>
            </a:r>
            <a:r>
              <a:rPr lang="en-GB" sz="1800" b="0" dirty="0" err="1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io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</a:t>
            </a: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za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5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let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</p:txBody>
      </p:sp>
      <p:sp>
        <p:nvSpPr>
          <p:cNvPr id="17" name="Rounded Rectangle 7"/>
          <p:cNvSpPr>
            <a:spLocks noChangeArrowheads="1"/>
          </p:cNvSpPr>
          <p:nvPr/>
        </p:nvSpPr>
        <p:spPr bwMode="auto">
          <a:xfrm>
            <a:off x="4707830" y="4279009"/>
            <a:ext cx="4184650" cy="1349375"/>
          </a:xfrm>
          <a:prstGeom prst="roundRect">
            <a:avLst>
              <a:gd name="adj" fmla="val 16667"/>
            </a:avLst>
          </a:prstGeom>
          <a:solidFill>
            <a:srgbClr val="88CE78"/>
          </a:solidFill>
          <a:ln w="5715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342900" marR="0" lvl="0" indent="-3429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i="0" u="none" strike="noStrike" kern="0" cap="none" spc="0" normalizeH="0" baseline="0" noProof="0" dirty="0">
                <a:ln>
                  <a:noFill/>
                </a:ln>
                <a:solidFill>
                  <a:srgbClr val="FAF5F5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Synergy Grants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FAF5F5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342900" marR="0" lvl="0" indent="-342900" algn="ctr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AF5F5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2 – 4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AF5F5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vodilni raziskovalci </a:t>
            </a:r>
          </a:p>
          <a:p>
            <a:pPr marL="342900" marR="0" lvl="0" indent="-342900" algn="ctr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AF5F5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do 10 mio za 6 let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AF5F5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342900" marR="0" lvl="0" indent="-342900" algn="ctr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  <a:tabLst/>
              <a:defRPr/>
            </a:pPr>
            <a:r>
              <a:rPr lang="sl-SI" sz="1800" b="0" kern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p</a:t>
            </a:r>
            <a:r>
              <a:rPr lang="sl-SI" sz="1800" b="0" kern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relomne raziskave, ki jih ne more izvesti le en vodilni raziskovalec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AF5F5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  <p:sp>
        <p:nvSpPr>
          <p:cNvPr id="18" name="Rounded Rectangle 7"/>
          <p:cNvSpPr>
            <a:spLocks noChangeArrowheads="1"/>
          </p:cNvSpPr>
          <p:nvPr/>
        </p:nvSpPr>
        <p:spPr bwMode="auto">
          <a:xfrm>
            <a:off x="414697" y="4291709"/>
            <a:ext cx="4127500" cy="134937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Proof-of-Concept </a:t>
            </a: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most med raziskavami in zgodnjimi fazami tržne/socialne inovacije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b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</a:b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o </a:t>
            </a:r>
            <a:r>
              <a:rPr lang="de-DE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150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.</a:t>
            </a:r>
            <a:r>
              <a:rPr lang="de-DE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000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za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sl-SI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vodje ERC projektov</a:t>
            </a:r>
            <a:endParaRPr lang="en-GB" sz="1800" dirty="0">
              <a:solidFill>
                <a:srgbClr val="FAF5F5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9" name="Rounded Rectangle 7"/>
          <p:cNvSpPr>
            <a:spLocks noChangeArrowheads="1"/>
          </p:cNvSpPr>
          <p:nvPr/>
        </p:nvSpPr>
        <p:spPr bwMode="auto">
          <a:xfrm>
            <a:off x="3146425" y="1262015"/>
            <a:ext cx="2774950" cy="28908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Consolidator Grants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endParaRPr lang="en-GB" sz="10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utrjevalci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7-12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let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po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sl-SI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doktoratu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&gt; 40% zaposlitev</a:t>
            </a:r>
            <a:endParaRPr lang="sl-SI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do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2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m</a:t>
            </a:r>
            <a:r>
              <a:rPr lang="en-GB" sz="1800" b="0" dirty="0" err="1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io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za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5 </a:t>
            </a:r>
            <a:r>
              <a:rPr lang="sl-SI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let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6" name="Elipsa 5"/>
          <p:cNvSpPr/>
          <p:nvPr/>
        </p:nvSpPr>
        <p:spPr>
          <a:xfrm>
            <a:off x="3345768" y="5718028"/>
            <a:ext cx="2376264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2"/>
                </a:solidFill>
              </a:rPr>
              <a:t>100% stroškov + 25% za režijo</a:t>
            </a:r>
          </a:p>
        </p:txBody>
      </p:sp>
    </p:spTree>
    <p:extLst>
      <p:ext uri="{BB962C8B-B14F-4D97-AF65-F5344CB8AC3E}">
        <p14:creationId xmlns:p14="http://schemas.microsoft.com/office/powerpoint/2010/main" val="39182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>
          <a:xfrm>
            <a:off x="287524" y="1628800"/>
            <a:ext cx="8568952" cy="4392488"/>
          </a:xfrm>
          <a:noFill/>
          <a:ln/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„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začetni </a:t>
            </a: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stroški“ za znanstvenike, ki se priselijo v </a:t>
            </a:r>
            <a:r>
              <a:rPr lang="sl-SI" dirty="0" smtClean="0">
                <a:solidFill>
                  <a:schemeClr val="tx2"/>
                </a:solidFill>
                <a:latin typeface="Calibri" panose="020F0502020204030204" pitchFamily="34" charset="0"/>
              </a:rPr>
              <a:t>EU ali pridružene države</a:t>
            </a: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nakup večje opreme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</a:rPr>
              <a:t>dostop do velike infrastrukture 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do 500.000 za </a:t>
            </a:r>
            <a:r>
              <a:rPr lang="sl-SI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StG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do 750.000 za </a:t>
            </a:r>
            <a:r>
              <a:rPr lang="sl-SI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CoG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do 1.000.000 za </a:t>
            </a:r>
            <a:r>
              <a:rPr lang="sl-SI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AdG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Calibri" panose="020F0502020204030204" pitchFamily="34" charset="0"/>
              </a:rPr>
              <a:t>do 4.000.000 za </a:t>
            </a:r>
            <a:r>
              <a:rPr lang="sl-SI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SyG</a:t>
            </a:r>
            <a:endParaRPr lang="sl-SI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87524" y="922412"/>
            <a:ext cx="7884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>
                <a:solidFill>
                  <a:schemeClr val="accent1"/>
                </a:solidFill>
                <a:latin typeface="Calibri" panose="020F0502020204030204" pitchFamily="34" charset="0"/>
              </a:rPr>
              <a:t>Dodatno financiranje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489886" y="836712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ERC </a:t>
            </a:r>
            <a:r>
              <a:rPr lang="sl-SI" sz="3600" b="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Starting</a:t>
            </a:r>
            <a:r>
              <a:rPr lang="sl-SI" sz="3600" b="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Grant (2-7 let po doktoratu)</a:t>
            </a:r>
            <a:endParaRPr lang="sl-SI" sz="3600" b="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8" descr="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1246" y="141469"/>
            <a:ext cx="771299" cy="7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2"/>
          <p:cNvSpPr>
            <a:spLocks noGrp="1"/>
          </p:cNvSpPr>
          <p:nvPr>
            <p:ph idx="1"/>
          </p:nvPr>
        </p:nvSpPr>
        <p:spPr>
          <a:xfrm>
            <a:off x="107504" y="1603963"/>
            <a:ext cx="9036496" cy="504056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0000"/>
                </a:solidFill>
              </a:rPr>
              <a:t>c</a:t>
            </a:r>
            <a:r>
              <a:rPr lang="sl-SI" sz="2800" dirty="0" smtClean="0">
                <a:solidFill>
                  <a:srgbClr val="000000"/>
                </a:solidFill>
              </a:rPr>
              <a:t>ilj: podpora odličnim raziskovalcem na stopnji, ko </a:t>
            </a:r>
            <a:r>
              <a:rPr lang="sl-SI" sz="2800" dirty="0" smtClean="0">
                <a:solidFill>
                  <a:srgbClr val="FF0000"/>
                </a:solidFill>
              </a:rPr>
              <a:t>začenjajo</a:t>
            </a:r>
            <a:r>
              <a:rPr lang="sl-SI" sz="2800" dirty="0" smtClean="0">
                <a:solidFill>
                  <a:srgbClr val="000000"/>
                </a:solidFill>
              </a:rPr>
              <a:t> svojo lastno neodvisno raziskovalno pot, skupino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 smtClean="0">
                <a:solidFill>
                  <a:srgbClr val="000000"/>
                </a:solidFill>
              </a:rPr>
              <a:t>profil prijavitelja/prijaviteljice:</a:t>
            </a:r>
            <a:endParaRPr lang="sl-SI" sz="2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000000"/>
                </a:solidFill>
              </a:rPr>
              <a:t>potencial za raziskovalno neodvisnost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v</a:t>
            </a:r>
            <a:r>
              <a:rPr lang="sl-SI" sz="2400" dirty="0" smtClean="0">
                <a:solidFill>
                  <a:srgbClr val="000000"/>
                </a:solidFill>
              </a:rPr>
              <a:t>saj ena objava kot glavni avtor ali brez mentorja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rgbClr val="000000"/>
                </a:solidFill>
              </a:rPr>
              <a:t>v</a:t>
            </a:r>
            <a:r>
              <a:rPr lang="sl-SI" sz="2400" dirty="0" smtClean="0">
                <a:solidFill>
                  <a:srgbClr val="000000"/>
                </a:solidFill>
              </a:rPr>
              <a:t>abljena predavanja na konferencah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f</a:t>
            </a:r>
            <a:r>
              <a:rPr lang="sl-SI" sz="2400" dirty="0" smtClean="0">
                <a:solidFill>
                  <a:schemeClr val="tx2"/>
                </a:solidFill>
              </a:rPr>
              <a:t>inanciranje, patenti, nagrade, priznanja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chemeClr val="tx2"/>
                </a:solidFill>
              </a:rPr>
              <a:t>50% delovnega časa na projektu + 50% časa v EU ali pridruženi državi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l-SI" sz="1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3">
      <a:dk1>
        <a:srgbClr val="4B413C"/>
      </a:dk1>
      <a:lt1>
        <a:srgbClr val="FAF5F5"/>
      </a:lt1>
      <a:dk2>
        <a:srgbClr val="000000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7695</TotalTime>
  <Words>3138</Words>
  <Application>Microsoft Office PowerPoint</Application>
  <PresentationFormat>Diaprojekcija na zaslonu (4:3)</PresentationFormat>
  <Paragraphs>631</Paragraphs>
  <Slides>49</Slides>
  <Notes>48</Notes>
  <HiddenSlides>0</HiddenSlides>
  <MMClips>0</MMClips>
  <ScaleCrop>false</ScaleCrop>
  <HeadingPairs>
    <vt:vector size="8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49</vt:i4>
      </vt:variant>
    </vt:vector>
  </HeadingPairs>
  <TitlesOfParts>
    <vt:vector size="62" baseType="lpstr">
      <vt:lpstr>Arial Unicode MS</vt:lpstr>
      <vt:lpstr>ＭＳ Ｐゴシック</vt:lpstr>
      <vt:lpstr>ＭＳ Ｐゴシック</vt:lpstr>
      <vt:lpstr>Arial</vt:lpstr>
      <vt:lpstr>Calibri</vt:lpstr>
      <vt:lpstr>Calibri Light</vt:lpstr>
      <vt:lpstr>Geneva</vt:lpstr>
      <vt:lpstr>Republika</vt:lpstr>
      <vt:lpstr>Verdana</vt:lpstr>
      <vt:lpstr>Wingdings</vt:lpstr>
      <vt:lpstr>1_Custom Design</vt:lpstr>
      <vt:lpstr>Default Design</vt:lpstr>
      <vt:lpstr>Clip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Mladi so prioriteta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Example of Synergy projects</vt:lpstr>
      <vt:lpstr>Example of Synergy projects</vt:lpstr>
      <vt:lpstr>Example of Synergy projects</vt:lpstr>
      <vt:lpstr>PowerPointova predstavitev</vt:lpstr>
      <vt:lpstr>PowerPointova predstavitev</vt:lpstr>
      <vt:lpstr>PowerPointova predstavitev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Andreja Umek Venturini</cp:lastModifiedBy>
  <cp:revision>548</cp:revision>
  <cp:lastPrinted>2018-03-15T14:17:36Z</cp:lastPrinted>
  <dcterms:created xsi:type="dcterms:W3CDTF">2011-10-28T10:25:18Z</dcterms:created>
  <dcterms:modified xsi:type="dcterms:W3CDTF">2018-03-29T09:01:54Z</dcterms:modified>
</cp:coreProperties>
</file>