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34"/>
  </p:handoutMasterIdLst>
  <p:sldIdLst>
    <p:sldId id="304" r:id="rId2"/>
    <p:sldId id="305" r:id="rId3"/>
    <p:sldId id="317" r:id="rId4"/>
    <p:sldId id="319" r:id="rId5"/>
    <p:sldId id="284" r:id="rId6"/>
    <p:sldId id="306" r:id="rId7"/>
    <p:sldId id="307" r:id="rId8"/>
    <p:sldId id="308" r:id="rId9"/>
    <p:sldId id="321" r:id="rId10"/>
    <p:sldId id="309" r:id="rId11"/>
    <p:sldId id="310" r:id="rId12"/>
    <p:sldId id="311" r:id="rId13"/>
    <p:sldId id="312" r:id="rId14"/>
    <p:sldId id="313" r:id="rId15"/>
    <p:sldId id="322" r:id="rId16"/>
    <p:sldId id="314" r:id="rId17"/>
    <p:sldId id="300" r:id="rId18"/>
    <p:sldId id="280" r:id="rId19"/>
    <p:sldId id="278" r:id="rId20"/>
    <p:sldId id="264" r:id="rId21"/>
    <p:sldId id="263" r:id="rId22"/>
    <p:sldId id="324" r:id="rId23"/>
    <p:sldId id="277" r:id="rId24"/>
    <p:sldId id="301" r:id="rId25"/>
    <p:sldId id="302" r:id="rId26"/>
    <p:sldId id="303" r:id="rId27"/>
    <p:sldId id="318" r:id="rId28"/>
    <p:sldId id="286" r:id="rId29"/>
    <p:sldId id="315" r:id="rId30"/>
    <p:sldId id="325" r:id="rId31"/>
    <p:sldId id="326" r:id="rId32"/>
    <p:sldId id="320" r:id="rId33"/>
  </p:sldIdLst>
  <p:sldSz cx="12192000" cy="6858000"/>
  <p:notesSz cx="6669088" cy="9872663"/>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bnik, Meta" initials="B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27" autoAdjust="0"/>
    <p:restoredTop sz="94660" autoAdjust="0"/>
  </p:normalViewPr>
  <p:slideViewPr>
    <p:cSldViewPr snapToGrid="0">
      <p:cViewPr varScale="1">
        <p:scale>
          <a:sx n="89" d="100"/>
          <a:sy n="89" d="100"/>
        </p:scale>
        <p:origin x="120" y="72"/>
      </p:cViewPr>
      <p:guideLst>
        <p:guide orient="horz" pos="2160"/>
        <p:guide pos="3840"/>
      </p:guideLst>
    </p:cSldViewPr>
  </p:slideViewPr>
  <p:outlineViewPr>
    <p:cViewPr>
      <p:scale>
        <a:sx n="33" d="100"/>
        <a:sy n="33" d="100"/>
      </p:scale>
      <p:origin x="0" y="5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2"/>
            <a:ext cx="2889938" cy="493633"/>
          </a:xfrm>
          <a:prstGeom prst="rect">
            <a:avLst/>
          </a:prstGeom>
        </p:spPr>
        <p:txBody>
          <a:bodyPr vert="horz" lIns="90718" tIns="45359" rIns="90718" bIns="45359" rtlCol="0"/>
          <a:lstStyle>
            <a:lvl1pPr algn="l">
              <a:defRPr sz="1200"/>
            </a:lvl1pPr>
          </a:lstStyle>
          <a:p>
            <a:endParaRPr lang="sl-SI"/>
          </a:p>
        </p:txBody>
      </p:sp>
      <p:sp>
        <p:nvSpPr>
          <p:cNvPr id="3" name="Ograda datuma 2"/>
          <p:cNvSpPr>
            <a:spLocks noGrp="1"/>
          </p:cNvSpPr>
          <p:nvPr>
            <p:ph type="dt" sz="quarter" idx="1"/>
          </p:nvPr>
        </p:nvSpPr>
        <p:spPr>
          <a:xfrm>
            <a:off x="3777607" y="2"/>
            <a:ext cx="2889938" cy="493633"/>
          </a:xfrm>
          <a:prstGeom prst="rect">
            <a:avLst/>
          </a:prstGeom>
        </p:spPr>
        <p:txBody>
          <a:bodyPr vert="horz" lIns="90718" tIns="45359" rIns="90718" bIns="45359" rtlCol="0"/>
          <a:lstStyle>
            <a:lvl1pPr algn="r">
              <a:defRPr sz="1200"/>
            </a:lvl1pPr>
          </a:lstStyle>
          <a:p>
            <a:fld id="{2CC41FE7-70C7-4BB0-94E7-111711D2F5DB}" type="datetimeFigureOut">
              <a:rPr lang="sl-SI" smtClean="0"/>
              <a:t>27. 04. 2018</a:t>
            </a:fld>
            <a:endParaRPr lang="sl-SI"/>
          </a:p>
        </p:txBody>
      </p:sp>
      <p:sp>
        <p:nvSpPr>
          <p:cNvPr id="4" name="Ograda noge 3"/>
          <p:cNvSpPr>
            <a:spLocks noGrp="1"/>
          </p:cNvSpPr>
          <p:nvPr>
            <p:ph type="ftr" sz="quarter" idx="2"/>
          </p:nvPr>
        </p:nvSpPr>
        <p:spPr>
          <a:xfrm>
            <a:off x="0" y="9377318"/>
            <a:ext cx="2889938" cy="493633"/>
          </a:xfrm>
          <a:prstGeom prst="rect">
            <a:avLst/>
          </a:prstGeom>
        </p:spPr>
        <p:txBody>
          <a:bodyPr vert="horz" lIns="90718" tIns="45359" rIns="90718" bIns="45359" rtlCol="0" anchor="b"/>
          <a:lstStyle>
            <a:lvl1pPr algn="l">
              <a:defRPr sz="1200"/>
            </a:lvl1pPr>
          </a:lstStyle>
          <a:p>
            <a:endParaRPr lang="sl-SI"/>
          </a:p>
        </p:txBody>
      </p:sp>
      <p:sp>
        <p:nvSpPr>
          <p:cNvPr id="5" name="Ograda številke diapozitiva 4"/>
          <p:cNvSpPr>
            <a:spLocks noGrp="1"/>
          </p:cNvSpPr>
          <p:nvPr>
            <p:ph type="sldNum" sz="quarter" idx="3"/>
          </p:nvPr>
        </p:nvSpPr>
        <p:spPr>
          <a:xfrm>
            <a:off x="3777607" y="9377318"/>
            <a:ext cx="2889938" cy="493633"/>
          </a:xfrm>
          <a:prstGeom prst="rect">
            <a:avLst/>
          </a:prstGeom>
        </p:spPr>
        <p:txBody>
          <a:bodyPr vert="horz" lIns="90718" tIns="45359" rIns="90718" bIns="45359" rtlCol="0" anchor="b"/>
          <a:lstStyle>
            <a:lvl1pPr algn="r">
              <a:defRPr sz="1200"/>
            </a:lvl1pPr>
          </a:lstStyle>
          <a:p>
            <a:fld id="{FC89E4D4-ECD2-4A0C-81B9-B986EE27E409}" type="slidenum">
              <a:rPr lang="sl-SI" smtClean="0"/>
              <a:t>‹#›</a:t>
            </a:fld>
            <a:endParaRPr lang="sl-SI"/>
          </a:p>
        </p:txBody>
      </p:sp>
    </p:spTree>
    <p:extLst>
      <p:ext uri="{BB962C8B-B14F-4D97-AF65-F5344CB8AC3E}">
        <p14:creationId xmlns:p14="http://schemas.microsoft.com/office/powerpoint/2010/main" val="5050213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016000" y="3200400"/>
            <a:ext cx="10058400" cy="1524000"/>
          </a:xfrm>
        </p:spPr>
        <p:txBody>
          <a:bodyPr>
            <a:noAutofit/>
          </a:bodyPr>
          <a:lstStyle>
            <a:lvl1pPr>
              <a:defRPr sz="4000"/>
            </a:lvl1pPr>
          </a:lstStyle>
          <a:p>
            <a:r>
              <a:rPr lang="sl-SI" smtClean="0"/>
              <a:t>Uredite slog naslova matrice</a:t>
            </a:r>
            <a:endParaRPr lang="en-US" dirty="0"/>
          </a:p>
        </p:txBody>
      </p:sp>
      <p:sp>
        <p:nvSpPr>
          <p:cNvPr id="3" name="Subtitle 2"/>
          <p:cNvSpPr>
            <a:spLocks noGrp="1"/>
          </p:cNvSpPr>
          <p:nvPr>
            <p:ph type="subTitle" idx="1"/>
          </p:nvPr>
        </p:nvSpPr>
        <p:spPr>
          <a:xfrm>
            <a:off x="1015999" y="4724400"/>
            <a:ext cx="10058399" cy="990600"/>
          </a:xfrm>
        </p:spPr>
        <p:txBody>
          <a:bodyPr anchor="t" anchorCtr="0">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12" name="Straight Connector 11"/>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3" name="Picture 12" descr="Screen Shot 2016-02-22 at 20.21.53.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262634" y="466435"/>
            <a:ext cx="1923172" cy="1349219"/>
          </a:xfrm>
          <a:prstGeom prst="rect">
            <a:avLst/>
          </a:prstGeom>
        </p:spPr>
      </p:pic>
    </p:spTree>
    <p:extLst>
      <p:ext uri="{BB962C8B-B14F-4D97-AF65-F5344CB8AC3E}">
        <p14:creationId xmlns:p14="http://schemas.microsoft.com/office/powerpoint/2010/main" val="46298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a:xfrm>
            <a:off x="1015998" y="4795223"/>
            <a:ext cx="10058401" cy="1316653"/>
          </a:xfrm>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a:xfrm>
            <a:off x="1219200" y="1103387"/>
            <a:ext cx="9652000" cy="3691835"/>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559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6000" y="1013174"/>
            <a:ext cx="2438400" cy="5082827"/>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3454400" y="1013173"/>
            <a:ext cx="7620000" cy="4549428"/>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98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a:xfrm>
            <a:off x="1015997" y="6218302"/>
            <a:ext cx="6498495" cy="365125"/>
          </a:xfrm>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54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016000" y="3276600"/>
            <a:ext cx="10058400" cy="1676400"/>
          </a:xfrm>
        </p:spPr>
        <p:txBody>
          <a:bodyPr anchor="b" anchorCtr="0"/>
          <a:lstStyle>
            <a:lvl1pPr algn="l">
              <a:defRPr sz="5400" b="0" cap="all"/>
            </a:lvl1pPr>
          </a:lstStyle>
          <a:p>
            <a:r>
              <a:rPr lang="sl-SI" smtClean="0"/>
              <a:t>Uredite slog naslova matrice</a:t>
            </a:r>
            <a:endParaRPr lang="en-US" dirty="0"/>
          </a:p>
        </p:txBody>
      </p:sp>
      <p:sp>
        <p:nvSpPr>
          <p:cNvPr id="3" name="Text Placeholder 2"/>
          <p:cNvSpPr>
            <a:spLocks noGrp="1"/>
          </p:cNvSpPr>
          <p:nvPr>
            <p:ph type="body" idx="1"/>
          </p:nvPr>
        </p:nvSpPr>
        <p:spPr>
          <a:xfrm>
            <a:off x="1016000" y="4953000"/>
            <a:ext cx="100584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a:xfrm>
            <a:off x="9956800" y="6269649"/>
            <a:ext cx="1117601" cy="365125"/>
          </a:xfrm>
          <a:prstGeom prst="rect">
            <a:avLst/>
          </a:prstGeom>
        </p:spPr>
        <p:txBody>
          <a:bodyPr/>
          <a:lstStyle>
            <a:lvl1pPr>
              <a:defRPr sz="1100" b="0"/>
            </a:lvl1pPr>
          </a:lstStyle>
          <a:p>
            <a:fld id="{EC0C03CE-B184-46B9-9325-7C45D3480C7C}" type="datetimeFigureOut">
              <a:rPr lang="sl-SI" smtClean="0"/>
              <a:t>27. 04. 2018</a:t>
            </a:fld>
            <a:endParaRPr lang="sl-SI"/>
          </a:p>
        </p:txBody>
      </p:sp>
      <p:sp>
        <p:nvSpPr>
          <p:cNvPr id="5" name="Footer Placeholder 4"/>
          <p:cNvSpPr>
            <a:spLocks noGrp="1"/>
          </p:cNvSpPr>
          <p:nvPr>
            <p:ph type="ftr" sz="quarter" idx="11"/>
          </p:nvPr>
        </p:nvSpPr>
        <p:spPr>
          <a:xfrm>
            <a:off x="1015999" y="6208777"/>
            <a:ext cx="6498492" cy="365125"/>
          </a:xfrm>
        </p:spPr>
        <p:txBody>
          <a:bodyPr/>
          <a:lstStyle>
            <a:lvl1pPr>
              <a:defRPr b="0"/>
            </a:lvl1pPr>
          </a:lstStyle>
          <a:p>
            <a:endParaRPr lang="sl-SI"/>
          </a:p>
        </p:txBody>
      </p:sp>
      <p:cxnSp>
        <p:nvCxnSpPr>
          <p:cNvPr id="9" name="Straight Connector 8"/>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 name="Picture 9" descr="Screen Shot 2016-02-22 at 20.21.53.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262634" y="466435"/>
            <a:ext cx="1923172" cy="1349219"/>
          </a:xfrm>
          <a:prstGeom prst="rect">
            <a:avLst/>
          </a:prstGeom>
        </p:spPr>
      </p:pic>
    </p:spTree>
    <p:extLst>
      <p:ext uri="{BB962C8B-B14F-4D97-AF65-F5344CB8AC3E}">
        <p14:creationId xmlns:p14="http://schemas.microsoft.com/office/powerpoint/2010/main" val="428261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1015997" y="4947893"/>
            <a:ext cx="10058403" cy="1163983"/>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016000" y="902139"/>
            <a:ext cx="4876800" cy="404575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197600" y="902139"/>
            <a:ext cx="4876800" cy="404575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8" name="Straight Connector 7"/>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59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1016000" y="5183836"/>
            <a:ext cx="10054336" cy="988364"/>
          </a:xfrm>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hasCustomPrompt="1"/>
          </p:nvPr>
        </p:nvSpPr>
        <p:spPr>
          <a:xfrm>
            <a:off x="889000" y="984341"/>
            <a:ext cx="4999736" cy="514600"/>
          </a:xfrm>
        </p:spPr>
        <p:txBody>
          <a:bodyPr anchor="b">
            <a:noAutofit/>
          </a:bodyPr>
          <a:lstStyle>
            <a:lvl1pPr marL="0" indent="0">
              <a:buNone/>
              <a:defRPr sz="16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CLICK TO EDIT MASTER TEXT STYLES</a:t>
            </a:r>
          </a:p>
        </p:txBody>
      </p:sp>
      <p:sp>
        <p:nvSpPr>
          <p:cNvPr id="4" name="Content Placeholder 3"/>
          <p:cNvSpPr>
            <a:spLocks noGrp="1"/>
          </p:cNvSpPr>
          <p:nvPr>
            <p:ph sz="half" idx="2"/>
          </p:nvPr>
        </p:nvSpPr>
        <p:spPr>
          <a:xfrm>
            <a:off x="1011936" y="1704004"/>
            <a:ext cx="4876800" cy="3479831"/>
          </a:xfrm>
        </p:spPr>
        <p:txBody>
          <a:bodyPr anchor="t" anchorCtr="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hasCustomPrompt="1"/>
          </p:nvPr>
        </p:nvSpPr>
        <p:spPr>
          <a:xfrm>
            <a:off x="6046611" y="984341"/>
            <a:ext cx="5023725" cy="514600"/>
          </a:xfrm>
        </p:spPr>
        <p:txBody>
          <a:bodyPr anchor="b">
            <a:noAutofit/>
          </a:bodyPr>
          <a:lstStyle>
            <a:lvl1pPr marL="0" indent="0">
              <a:buNone/>
              <a:defRPr sz="16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CLICK TO EDIT MASTER TEXT STYLES</a:t>
            </a:r>
          </a:p>
        </p:txBody>
      </p:sp>
      <p:sp>
        <p:nvSpPr>
          <p:cNvPr id="6" name="Content Placeholder 5"/>
          <p:cNvSpPr>
            <a:spLocks noGrp="1"/>
          </p:cNvSpPr>
          <p:nvPr>
            <p:ph sz="quarter" idx="4"/>
          </p:nvPr>
        </p:nvSpPr>
        <p:spPr>
          <a:xfrm>
            <a:off x="6193536" y="1704005"/>
            <a:ext cx="4876800" cy="3479830"/>
          </a:xfrm>
        </p:spPr>
        <p:txBody>
          <a:bodyPr anchor="t" anchorCtr="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7E43213C-A57C-44A1-803C-C34297A71A6F}" type="slidenum">
              <a:rPr lang="sl-SI" smtClean="0"/>
              <a:t>‹#›</a:t>
            </a:fld>
            <a:endParaRPr lang="sl-SI"/>
          </a:p>
        </p:txBody>
      </p:sp>
      <p:cxnSp>
        <p:nvCxnSpPr>
          <p:cNvPr id="11" name="Straight Connector 10"/>
          <p:cNvCxnSpPr/>
          <p:nvPr/>
        </p:nvCxnSpPr>
        <p:spPr>
          <a:xfrm>
            <a:off x="1011936" y="1624103"/>
            <a:ext cx="4876800" cy="1588"/>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93536" y="1624103"/>
            <a:ext cx="4876800" cy="1588"/>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47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4" name="Footer Placeholder 3"/>
          <p:cNvSpPr>
            <a:spLocks noGrp="1"/>
          </p:cNvSpPr>
          <p:nvPr>
            <p:ph type="ftr" sz="quarter" idx="11"/>
          </p:nvPr>
        </p:nvSpPr>
        <p:spPr/>
        <p:txBody>
          <a:bodyPr/>
          <a:lstStyle>
            <a:lvl1pPr>
              <a:defRPr b="0"/>
            </a:lvl1pPr>
          </a:lstStyle>
          <a:p>
            <a:endParaRPr lang="sl-SI"/>
          </a:p>
        </p:txBody>
      </p:sp>
      <p:sp>
        <p:nvSpPr>
          <p:cNvPr id="5" name="Slide Number Placeholder 4"/>
          <p:cNvSpPr>
            <a:spLocks noGrp="1"/>
          </p:cNvSpPr>
          <p:nvPr>
            <p:ph type="sldNum" sz="quarter" idx="12"/>
          </p:nvPr>
        </p:nvSpPr>
        <p:spPr/>
        <p:txBody>
          <a:bodyPr/>
          <a:lstStyle>
            <a:lvl1pPr>
              <a:defRPr b="1"/>
            </a:lvl1pPr>
          </a:lstStyle>
          <a:p>
            <a:fld id="{7E43213C-A57C-44A1-803C-C34297A71A6F}" type="slidenum">
              <a:rPr lang="sl-SI" smtClean="0"/>
              <a:t>‹#›</a:t>
            </a:fld>
            <a:endParaRPr lang="sl-SI"/>
          </a:p>
        </p:txBody>
      </p:sp>
      <p:cxnSp>
        <p:nvCxnSpPr>
          <p:cNvPr id="6" name="Straight Connector 5"/>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29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7E43213C-A57C-44A1-803C-C34297A71A6F}" type="slidenum">
              <a:rPr lang="sl-SI" smtClean="0"/>
              <a:t>‹#›</a:t>
            </a:fld>
            <a:endParaRPr lang="sl-SI"/>
          </a:p>
        </p:txBody>
      </p:sp>
      <p:cxnSp>
        <p:nvCxnSpPr>
          <p:cNvPr id="5" name="Straight Connector 4"/>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0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1015999" y="4892375"/>
            <a:ext cx="10058399" cy="1279825"/>
          </a:xfrm>
        </p:spPr>
        <p:txBody>
          <a:bodyPr anchor="b">
            <a:normAutofit/>
          </a:bodyPr>
          <a:lstStyle>
            <a:lvl1pPr algn="l">
              <a:defRPr sz="4000" b="0"/>
            </a:lvl1pPr>
          </a:lstStyle>
          <a:p>
            <a:r>
              <a:rPr lang="sl-SI" smtClean="0"/>
              <a:t>Uredite slog naslova matrice</a:t>
            </a:r>
            <a:endParaRPr lang="en-US" dirty="0"/>
          </a:p>
        </p:txBody>
      </p:sp>
      <p:sp>
        <p:nvSpPr>
          <p:cNvPr id="3" name="Content Placeholder 2"/>
          <p:cNvSpPr>
            <a:spLocks noGrp="1"/>
          </p:cNvSpPr>
          <p:nvPr>
            <p:ph idx="1"/>
          </p:nvPr>
        </p:nvSpPr>
        <p:spPr>
          <a:xfrm>
            <a:off x="4947821" y="909080"/>
            <a:ext cx="6126579" cy="3983294"/>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1016002" y="909080"/>
            <a:ext cx="3564876" cy="3983294"/>
          </a:xfrm>
        </p:spPr>
        <p:txBody>
          <a:bodyPr>
            <a:normAutofit/>
          </a:bodyPr>
          <a:lstStyle>
            <a:lvl1pPr marL="0" indent="0">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10" name="Straight Connector 9"/>
          <p:cNvCxnSpPr/>
          <p:nvPr/>
        </p:nvCxnSpPr>
        <p:spPr>
          <a:xfrm>
            <a:off x="4775200" y="909080"/>
            <a:ext cx="0" cy="3983294"/>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28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011936" y="4572000"/>
            <a:ext cx="9977120" cy="1600200"/>
          </a:xfrm>
        </p:spPr>
        <p:txBody>
          <a:bodyPr anchor="b">
            <a:normAutofit/>
          </a:bodyPr>
          <a:lstStyle>
            <a:lvl1pPr algn="l">
              <a:defRPr sz="5400" b="0"/>
            </a:lvl1pPr>
          </a:lstStyle>
          <a:p>
            <a:r>
              <a:rPr lang="sl-SI" smtClean="0"/>
              <a:t>Uredite slog naslova matrice</a:t>
            </a:r>
            <a:endParaRPr lang="en-US" dirty="0"/>
          </a:p>
        </p:txBody>
      </p:sp>
      <p:sp>
        <p:nvSpPr>
          <p:cNvPr id="3" name="Picture Placeholder 2"/>
          <p:cNvSpPr>
            <a:spLocks noGrp="1"/>
          </p:cNvSpPr>
          <p:nvPr>
            <p:ph type="pic" idx="1"/>
          </p:nvPr>
        </p:nvSpPr>
        <p:spPr>
          <a:xfrm>
            <a:off x="1150731" y="881322"/>
            <a:ext cx="9838325" cy="3282402"/>
          </a:xfrm>
          <a:ln w="6350">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a:p>
        </p:txBody>
      </p:sp>
      <p:sp>
        <p:nvSpPr>
          <p:cNvPr id="4" name="Text Placeholder 3"/>
          <p:cNvSpPr>
            <a:spLocks noGrp="1"/>
          </p:cNvSpPr>
          <p:nvPr>
            <p:ph type="body" sz="half" idx="2"/>
          </p:nvPr>
        </p:nvSpPr>
        <p:spPr>
          <a:xfrm>
            <a:off x="1133856" y="4163724"/>
            <a:ext cx="9855200" cy="408276"/>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8" name="Straight Connector 7"/>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90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mt="0"/>
          </a:blip>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5998" y="4572001"/>
            <a:ext cx="10058401" cy="1539875"/>
          </a:xfrm>
          <a:prstGeom prst="rect">
            <a:avLst/>
          </a:prstGeom>
        </p:spPr>
        <p:txBody>
          <a:bodyPr vert="horz" lIns="91440" tIns="45720" rIns="91440" bIns="45720" rtlCol="0" anchor="b" anchorCtr="0">
            <a:normAutofit/>
          </a:bodyPr>
          <a:lstStyle/>
          <a:p>
            <a:r>
              <a:rPr lang="sl-SI" smtClean="0"/>
              <a:t>Uredite slog naslova matrice</a:t>
            </a:r>
            <a:endParaRPr lang="en-US" dirty="0"/>
          </a:p>
        </p:txBody>
      </p:sp>
      <p:sp>
        <p:nvSpPr>
          <p:cNvPr id="3" name="Text Placeholder 2"/>
          <p:cNvSpPr>
            <a:spLocks noGrp="1"/>
          </p:cNvSpPr>
          <p:nvPr>
            <p:ph type="body" idx="1"/>
          </p:nvPr>
        </p:nvSpPr>
        <p:spPr>
          <a:xfrm>
            <a:off x="1015995" y="902140"/>
            <a:ext cx="10058404" cy="3669860"/>
          </a:xfrm>
          <a:prstGeom prst="rect">
            <a:avLst/>
          </a:prstGeom>
        </p:spPr>
        <p:txBody>
          <a:bodyPr vert="horz" lIns="91440" tIns="45720" rIns="91440" bIns="45720" rtlCol="0" anchor="ctr" anchorCtr="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Footer Placeholder 4"/>
          <p:cNvSpPr>
            <a:spLocks noGrp="1"/>
          </p:cNvSpPr>
          <p:nvPr>
            <p:ph type="ftr" sz="quarter" idx="3"/>
          </p:nvPr>
        </p:nvSpPr>
        <p:spPr>
          <a:xfrm>
            <a:off x="1015997" y="6208777"/>
            <a:ext cx="7506028" cy="365125"/>
          </a:xfrm>
          <a:prstGeom prst="rect">
            <a:avLst/>
          </a:prstGeom>
        </p:spPr>
        <p:txBody>
          <a:bodyPr vert="horz" lIns="91440" tIns="45720" rIns="91440" bIns="45720" rtlCol="0" anchor="ctr"/>
          <a:lstStyle>
            <a:lvl1pPr algn="l">
              <a:defRPr sz="1000" b="0">
                <a:solidFill>
                  <a:schemeClr val="tx2">
                    <a:lumMod val="90000"/>
                    <a:lumOff val="10000"/>
                  </a:schemeClr>
                </a:solidFill>
              </a:defRPr>
            </a:lvl1pPr>
          </a:lstStyle>
          <a:p>
            <a:endParaRPr lang="sl-SI"/>
          </a:p>
        </p:txBody>
      </p:sp>
      <p:sp>
        <p:nvSpPr>
          <p:cNvPr id="6" name="Slide Number Placeholder 5"/>
          <p:cNvSpPr>
            <a:spLocks noGrp="1"/>
          </p:cNvSpPr>
          <p:nvPr>
            <p:ph type="sldNum" sz="quarter" idx="4"/>
          </p:nvPr>
        </p:nvSpPr>
        <p:spPr>
          <a:xfrm>
            <a:off x="10370796" y="6214129"/>
            <a:ext cx="703603" cy="365125"/>
          </a:xfrm>
          <a:prstGeom prst="rect">
            <a:avLst/>
          </a:prstGeom>
        </p:spPr>
        <p:txBody>
          <a:bodyPr vert="horz" lIns="91440" tIns="45720" rIns="91440" bIns="45720" rtlCol="0" anchor="ctr"/>
          <a:lstStyle>
            <a:lvl1pPr algn="r">
              <a:defRPr sz="1100">
                <a:solidFill>
                  <a:schemeClr val="tx1">
                    <a:lumMod val="85000"/>
                    <a:lumOff val="15000"/>
                  </a:schemeClr>
                </a:solidFill>
                <a:latin typeface="+mj-lt"/>
              </a:defRPr>
            </a:lvl1pPr>
          </a:lstStyle>
          <a:p>
            <a:fld id="{7E43213C-A57C-44A1-803C-C34297A71A6F}" type="slidenum">
              <a:rPr lang="sl-SI" smtClean="0"/>
              <a:t>‹#›</a:t>
            </a:fld>
            <a:endParaRPr lang="sl-SI"/>
          </a:p>
        </p:txBody>
      </p:sp>
      <p:cxnSp>
        <p:nvCxnSpPr>
          <p:cNvPr id="10" name="Straight Connector 9"/>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1" name="Picture 10" descr="Screen Shot 2016-02-22 at 20.21.53.pn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10113734" y="235931"/>
            <a:ext cx="1053143" cy="738843"/>
          </a:xfrm>
          <a:prstGeom prst="rect">
            <a:avLst/>
          </a:prstGeom>
        </p:spPr>
      </p:pic>
    </p:spTree>
    <p:extLst>
      <p:ext uri="{BB962C8B-B14F-4D97-AF65-F5344CB8AC3E}">
        <p14:creationId xmlns:p14="http://schemas.microsoft.com/office/powerpoint/2010/main" val="104332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100000"/>
        </a:lnSpc>
        <a:spcBef>
          <a:spcPct val="0"/>
        </a:spcBef>
        <a:buNone/>
        <a:defRPr sz="33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2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984020" y="1406501"/>
            <a:ext cx="9555891" cy="4524315"/>
          </a:xfrm>
          <a:prstGeom prst="rect">
            <a:avLst/>
          </a:prstGeom>
        </p:spPr>
        <p:txBody>
          <a:bodyPr wrap="square">
            <a:spAutoFit/>
          </a:bodyPr>
          <a:lstStyle/>
          <a:p>
            <a:pPr algn="ctr"/>
            <a:r>
              <a:rPr lang="sl-SI" sz="3600" b="1" dirty="0" smtClean="0">
                <a:solidFill>
                  <a:srgbClr val="FF0000"/>
                </a:solidFill>
              </a:rPr>
              <a:t>Predstavitev javnega razpisa ŠIPK</a:t>
            </a:r>
          </a:p>
          <a:p>
            <a:pPr algn="ctr"/>
            <a:endParaRPr lang="sl-SI" b="1" dirty="0" smtClean="0">
              <a:solidFill>
                <a:srgbClr val="FF0000"/>
              </a:solidFill>
            </a:endParaRPr>
          </a:p>
          <a:p>
            <a:pPr algn="ctr"/>
            <a:r>
              <a:rPr lang="sl-SI" b="1" dirty="0" smtClean="0">
                <a:solidFill>
                  <a:srgbClr val="FF0000"/>
                </a:solidFill>
              </a:rPr>
              <a:t>Polni naziv: </a:t>
            </a:r>
            <a:r>
              <a:rPr lang="sl-SI" b="1" dirty="0">
                <a:solidFill>
                  <a:srgbClr val="FF0000"/>
                </a:solidFill>
              </a:rPr>
              <a:t>Javni razpis »Projektno delo z negospodarskim in neprofitnim sektorjem v lokalnem in regionalnem okolju – </a:t>
            </a:r>
            <a:endParaRPr lang="sl-SI" b="1" dirty="0" smtClean="0">
              <a:solidFill>
                <a:srgbClr val="FF0000"/>
              </a:solidFill>
            </a:endParaRPr>
          </a:p>
          <a:p>
            <a:pPr algn="ctr"/>
            <a:endParaRPr lang="sl-SI" b="1" dirty="0" smtClean="0">
              <a:solidFill>
                <a:srgbClr val="FF0000"/>
              </a:solidFill>
            </a:endParaRPr>
          </a:p>
          <a:p>
            <a:pPr algn="ctr"/>
            <a:r>
              <a:rPr lang="sl-SI" b="1" dirty="0" smtClean="0">
                <a:solidFill>
                  <a:srgbClr val="FF0000"/>
                </a:solidFill>
              </a:rPr>
              <a:t>Študentski inovativni </a:t>
            </a:r>
            <a:r>
              <a:rPr lang="sl-SI" b="1" dirty="0">
                <a:solidFill>
                  <a:srgbClr val="FF0000"/>
                </a:solidFill>
              </a:rPr>
              <a:t>projekti za družbeno korist </a:t>
            </a:r>
            <a:r>
              <a:rPr lang="sl-SI" b="1" dirty="0" smtClean="0">
                <a:solidFill>
                  <a:srgbClr val="FF0000"/>
                </a:solidFill>
              </a:rPr>
              <a:t>2016-2020 </a:t>
            </a:r>
          </a:p>
          <a:p>
            <a:pPr algn="ctr"/>
            <a:r>
              <a:rPr lang="sl-SI" b="1" dirty="0" smtClean="0">
                <a:solidFill>
                  <a:srgbClr val="FF0000"/>
                </a:solidFill>
              </a:rPr>
              <a:t>za študijsko leto 2017/2018«</a:t>
            </a:r>
            <a:r>
              <a:rPr lang="sl-SI" sz="3600" dirty="0"/>
              <a:t> </a:t>
            </a:r>
            <a:endParaRPr lang="sl-SI" sz="3600" dirty="0" smtClean="0"/>
          </a:p>
          <a:p>
            <a:pPr algn="ctr"/>
            <a:endParaRPr lang="sl-SI" sz="3600" dirty="0">
              <a:solidFill>
                <a:srgbClr val="FF0000"/>
              </a:solidFill>
            </a:endParaRPr>
          </a:p>
          <a:p>
            <a:pPr algn="ctr"/>
            <a:r>
              <a:rPr lang="sl-SI" b="1" dirty="0">
                <a:solidFill>
                  <a:srgbClr val="FF0000"/>
                </a:solidFill>
              </a:rPr>
              <a:t>April </a:t>
            </a:r>
            <a:r>
              <a:rPr lang="sl-SI" b="1" dirty="0" smtClean="0">
                <a:solidFill>
                  <a:srgbClr val="FF0000"/>
                </a:solidFill>
              </a:rPr>
              <a:t>2018</a:t>
            </a:r>
          </a:p>
          <a:p>
            <a:pPr algn="ctr"/>
            <a:endParaRPr lang="sl-SI" b="1" dirty="0">
              <a:solidFill>
                <a:srgbClr val="FF0000"/>
              </a:solidFill>
            </a:endParaRPr>
          </a:p>
          <a:p>
            <a:pPr algn="ctr"/>
            <a:r>
              <a:rPr lang="sl-SI" dirty="0">
                <a:solidFill>
                  <a:srgbClr val="FF0000"/>
                </a:solidFill>
              </a:rPr>
              <a:t>mag. Sabina </a:t>
            </a:r>
            <a:r>
              <a:rPr lang="sl-SI" dirty="0" err="1">
                <a:solidFill>
                  <a:srgbClr val="FF0000"/>
                </a:solidFill>
              </a:rPr>
              <a:t>Rajšelj</a:t>
            </a:r>
            <a:endParaRPr lang="sl-SI" dirty="0">
              <a:solidFill>
                <a:srgbClr val="FF0000"/>
              </a:solidFill>
            </a:endParaRPr>
          </a:p>
          <a:p>
            <a:pPr algn="ctr"/>
            <a:r>
              <a:rPr lang="sl-SI" dirty="0" err="1">
                <a:solidFill>
                  <a:srgbClr val="FF0000"/>
                </a:solidFill>
              </a:rPr>
              <a:t>pkp</a:t>
            </a:r>
            <a:r>
              <a:rPr lang="sl-SI" dirty="0">
                <a:solidFill>
                  <a:srgbClr val="FF0000"/>
                </a:solidFill>
              </a:rPr>
              <a:t>@</a:t>
            </a:r>
            <a:r>
              <a:rPr lang="sl-SI" dirty="0" err="1">
                <a:solidFill>
                  <a:srgbClr val="FF0000"/>
                </a:solidFill>
              </a:rPr>
              <a:t>uni</a:t>
            </a:r>
            <a:r>
              <a:rPr lang="sl-SI" dirty="0">
                <a:solidFill>
                  <a:srgbClr val="FF0000"/>
                </a:solidFill>
              </a:rPr>
              <a:t>-</a:t>
            </a:r>
            <a:r>
              <a:rPr lang="sl-SI" dirty="0" err="1">
                <a:solidFill>
                  <a:srgbClr val="FF0000"/>
                </a:solidFill>
              </a:rPr>
              <a:t>lj.si</a:t>
            </a:r>
            <a:endParaRPr lang="sl-SI" sz="4000" b="1" dirty="0">
              <a:ln w="0"/>
              <a:solidFill>
                <a:schemeClr val="accent1"/>
              </a:solidFill>
              <a:effectLst>
                <a:outerShdw blurRad="38100" dist="25400" dir="5400000" algn="ctr" rotWithShape="0">
                  <a:srgbClr val="6E747A">
                    <a:alpha val="43000"/>
                  </a:srgbClr>
                </a:outerShdw>
              </a:effectLst>
            </a:endParaRPr>
          </a:p>
          <a:p>
            <a:pPr algn="ctr"/>
            <a:endParaRPr lang="sl-SI" b="1" dirty="0">
              <a:solidFill>
                <a:srgbClr val="FF0000"/>
              </a:solidFill>
            </a:endParaRPr>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9584"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2407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2640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0" y="1123670"/>
            <a:ext cx="10044156" cy="4924425"/>
          </a:xfrm>
          <a:prstGeom prst="rect">
            <a:avLst/>
          </a:prstGeom>
        </p:spPr>
        <p:txBody>
          <a:bodyPr wrap="square">
            <a:spAutoFit/>
          </a:bodyPr>
          <a:lstStyle/>
          <a:p>
            <a:pPr algn="ctr">
              <a:defRPr/>
            </a:pPr>
            <a:r>
              <a:rPr lang="sl-SI" b="1" dirty="0">
                <a:solidFill>
                  <a:srgbClr val="FF0000"/>
                </a:solidFill>
              </a:rPr>
              <a:t>Primeri - Prvi partner (3)</a:t>
            </a:r>
          </a:p>
          <a:p>
            <a:pPr algn="ctr"/>
            <a:endParaRPr lang="sl-SI" sz="2400" b="1" dirty="0">
              <a:solidFill>
                <a:srgbClr val="FF0000"/>
              </a:solidFill>
            </a:endParaRPr>
          </a:p>
          <a:p>
            <a:pPr lvl="0"/>
            <a:r>
              <a:rPr lang="sl-SI" sz="1600" b="1" dirty="0"/>
              <a:t>P</a:t>
            </a:r>
            <a:r>
              <a:rPr lang="sl-SI" sz="1600" b="1" dirty="0" smtClean="0"/>
              <a:t>rvi </a:t>
            </a:r>
            <a:r>
              <a:rPr lang="sl-SI" sz="1600" b="1" dirty="0"/>
              <a:t>partner je </a:t>
            </a:r>
            <a:r>
              <a:rPr lang="sl-SI" sz="1600" b="1" dirty="0" smtClean="0"/>
              <a:t>organizacija </a:t>
            </a:r>
            <a:r>
              <a:rPr lang="sl-SI" sz="1600" b="1" dirty="0"/>
              <a:t>iz negospodarskega  področja</a:t>
            </a:r>
            <a:r>
              <a:rPr lang="sl-SI" sz="1600" dirty="0"/>
              <a:t> oz. </a:t>
            </a:r>
            <a:r>
              <a:rPr lang="sl-SI" sz="1600" b="1" dirty="0"/>
              <a:t>mora biti neprofitna pravna oseba</a:t>
            </a:r>
            <a:r>
              <a:rPr lang="sl-SI" sz="1600" dirty="0"/>
              <a:t>, ustanovljena v skladu z javnim ali zasebnim pravom, ki </a:t>
            </a:r>
            <a:r>
              <a:rPr lang="sl-SI" sz="1600" dirty="0" smtClean="0"/>
              <a:t>deluje </a:t>
            </a:r>
            <a:r>
              <a:rPr lang="sl-SI" sz="1600" dirty="0"/>
              <a:t>v javnem in splošno koristnem interesu, </a:t>
            </a:r>
            <a:r>
              <a:rPr lang="sl-SI" sz="1600" dirty="0" smtClean="0"/>
              <a:t>ni ustanovljena </a:t>
            </a:r>
            <a:r>
              <a:rPr lang="sl-SI" sz="1600" dirty="0"/>
              <a:t>z namenom ustvarjanja dobička kot npr: </a:t>
            </a:r>
            <a:endParaRPr lang="sl-SI" sz="1600" dirty="0" smtClean="0"/>
          </a:p>
          <a:p>
            <a:pPr lvl="0"/>
            <a:endParaRPr lang="sl-SI" sz="1600" dirty="0"/>
          </a:p>
          <a:p>
            <a:pPr marL="285750" lvl="0" indent="-285750">
              <a:buFont typeface="Arial" panose="020B0604020202020204" pitchFamily="34" charset="0"/>
              <a:buChar char="•"/>
            </a:pPr>
            <a:r>
              <a:rPr lang="sl-SI" sz="1600" b="1" dirty="0" smtClean="0"/>
              <a:t>osebe </a:t>
            </a:r>
            <a:r>
              <a:rPr lang="sl-SI" sz="1600" b="1" dirty="0"/>
              <a:t>javnega prava</a:t>
            </a:r>
            <a:r>
              <a:rPr lang="sl-SI" sz="1600" dirty="0"/>
              <a:t> (</a:t>
            </a:r>
            <a:r>
              <a:rPr lang="sl-SI" sz="1600" dirty="0" smtClean="0"/>
              <a:t>ustanove, </a:t>
            </a:r>
            <a:r>
              <a:rPr lang="sl-SI" sz="1600" dirty="0"/>
              <a:t>zavodi, agencije, raziskovalne in razvojne ustanove, ustanove za izobraževanje in usposabljanje, ustanove zdravstvenega varstva, ustanove za varstvo naravne in kulturne dediščine, lokalne in regionalne razvojne agencije (ki niso registrirane po ZGD), skladi itd</a:t>
            </a:r>
            <a:r>
              <a:rPr lang="sl-SI" sz="1600" dirty="0" smtClean="0"/>
              <a:t>. </a:t>
            </a:r>
          </a:p>
          <a:p>
            <a:pPr marL="285750" lvl="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b="1" dirty="0"/>
              <a:t>nevladne organizacije</a:t>
            </a:r>
            <a:r>
              <a:rPr lang="sl-SI" sz="1600" dirty="0"/>
              <a:t>, kot so združenja, fundacije, interesne, humanitarne društvene organizacije, organizacije splošne družbene </a:t>
            </a:r>
            <a:r>
              <a:rPr lang="sl-SI" sz="1600" dirty="0" smtClean="0"/>
              <a:t>koristi </a:t>
            </a:r>
          </a:p>
          <a:p>
            <a:pPr marL="285750" lvl="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b="1" dirty="0"/>
              <a:t>gospodarske, kmetijske, obrtne in industrijske zbornice</a:t>
            </a:r>
            <a:r>
              <a:rPr lang="sl-SI" sz="1600" dirty="0"/>
              <a:t>, </a:t>
            </a:r>
            <a:r>
              <a:rPr lang="sl-SI" sz="1600" b="1" dirty="0"/>
              <a:t>grozdi</a:t>
            </a:r>
            <a:r>
              <a:rPr lang="sl-SI" sz="1600" dirty="0"/>
              <a:t>, ki so registrirani kot neprofitne pravne </a:t>
            </a:r>
            <a:r>
              <a:rPr lang="sl-SI" sz="1600" dirty="0" smtClean="0"/>
              <a:t>osebe </a:t>
            </a:r>
          </a:p>
          <a:p>
            <a:pPr lvl="0"/>
            <a:endParaRPr lang="sl-SI" sz="1600" dirty="0"/>
          </a:p>
          <a:p>
            <a:pPr marL="285750" lvl="0" indent="-285750">
              <a:buFont typeface="Arial" panose="020B0604020202020204" pitchFamily="34" charset="0"/>
              <a:buChar char="•"/>
            </a:pPr>
            <a:r>
              <a:rPr lang="sl-SI" sz="1600" b="1" dirty="0"/>
              <a:t>pravne osebe zasebnega prava</a:t>
            </a:r>
            <a:r>
              <a:rPr lang="sl-SI" sz="1600" dirty="0"/>
              <a:t>, ki izkazujejo neprofitni status in namen delovanja (društva, zveze, lokalne turistične organizacije, organizacije za usposabljanje, zasebni zavodi, dobrodelne ustanove</a:t>
            </a:r>
            <a:r>
              <a:rPr lang="sl-SI" sz="1600" dirty="0" smtClean="0"/>
              <a:t>..).</a:t>
            </a:r>
            <a:endParaRPr lang="sl-SI" sz="1600" dirty="0"/>
          </a:p>
          <a:p>
            <a:pPr algn="ctr"/>
            <a:endParaRPr lang="sl-SI" sz="16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31156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121" y="311561"/>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323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36546" y="19820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Slika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828" y="34701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ravokotnik 3"/>
          <p:cNvSpPr/>
          <p:nvPr/>
        </p:nvSpPr>
        <p:spPr>
          <a:xfrm>
            <a:off x="1026604" y="1023347"/>
            <a:ext cx="10001756" cy="5509200"/>
          </a:xfrm>
          <a:prstGeom prst="rect">
            <a:avLst/>
          </a:prstGeom>
        </p:spPr>
        <p:txBody>
          <a:bodyPr wrap="square">
            <a:spAutoFit/>
          </a:bodyPr>
          <a:lstStyle/>
          <a:p>
            <a:pPr algn="ctr">
              <a:defRPr/>
            </a:pPr>
            <a:r>
              <a:rPr lang="sl-SI" b="1" dirty="0">
                <a:solidFill>
                  <a:srgbClr val="FF0000"/>
                </a:solidFill>
              </a:rPr>
              <a:t>Pogoji - Drugi partner</a:t>
            </a:r>
          </a:p>
          <a:p>
            <a:pPr algn="ctr"/>
            <a:endParaRPr lang="sl-SI" sz="3200" dirty="0"/>
          </a:p>
          <a:p>
            <a:pPr marL="285750" lvl="0" indent="-285750">
              <a:buFont typeface="Arial" panose="020B0604020202020204" pitchFamily="34" charset="0"/>
              <a:buChar char="•"/>
            </a:pPr>
            <a:r>
              <a:rPr lang="sl-SI" sz="1600" b="1" dirty="0"/>
              <a:t>organizacija iz gospodarskega ali iz družbenega </a:t>
            </a:r>
            <a:r>
              <a:rPr lang="sl-SI" sz="1600" b="1" dirty="0" smtClean="0"/>
              <a:t>področja </a:t>
            </a:r>
            <a:r>
              <a:rPr lang="sl-SI" sz="1600" dirty="0" smtClean="0"/>
              <a:t>(lahko tudi </a:t>
            </a:r>
            <a:r>
              <a:rPr lang="sl-SI" sz="1600" dirty="0"/>
              <a:t>gospodarska družba po Zakonu o gospodarskih </a:t>
            </a:r>
            <a:r>
              <a:rPr lang="sl-SI" sz="1600" dirty="0" smtClean="0"/>
              <a:t>družbah)</a:t>
            </a:r>
          </a:p>
          <a:p>
            <a:pPr marL="285750" lvl="0" indent="-285750">
              <a:buFont typeface="Arial" panose="020B0604020202020204" pitchFamily="34" charset="0"/>
              <a:buChar char="•"/>
            </a:pPr>
            <a:endParaRPr lang="sl-SI" sz="1600" b="1" dirty="0" smtClean="0"/>
          </a:p>
          <a:p>
            <a:pPr marL="285750" lvl="0" indent="-285750">
              <a:buFont typeface="Arial" panose="020B0604020202020204" pitchFamily="34" charset="0"/>
              <a:buChar char="•"/>
            </a:pPr>
            <a:r>
              <a:rPr lang="sl-SI" sz="1600" b="1" dirty="0" smtClean="0"/>
              <a:t>delovno </a:t>
            </a:r>
            <a:r>
              <a:rPr lang="sl-SI" sz="1600" b="1" dirty="0"/>
              <a:t>področje </a:t>
            </a:r>
            <a:r>
              <a:rPr lang="sl-SI" sz="1600" b="1" dirty="0" smtClean="0"/>
              <a:t>se </a:t>
            </a:r>
            <a:r>
              <a:rPr lang="sl-SI" sz="1600" b="1" dirty="0"/>
              <a:t>navezuje na vsebinsko zasnovo projekta</a:t>
            </a:r>
            <a:r>
              <a:rPr lang="sl-SI" sz="1600" dirty="0"/>
              <a:t>, iz </a:t>
            </a:r>
            <a:r>
              <a:rPr lang="sl-SI" sz="1600" dirty="0" smtClean="0"/>
              <a:t>katere </a:t>
            </a:r>
            <a:r>
              <a:rPr lang="sl-SI" sz="1600" dirty="0"/>
              <a:t>je  razviden doprinos drugega partnerja v </a:t>
            </a:r>
            <a:r>
              <a:rPr lang="sl-SI" sz="1600" dirty="0" smtClean="0"/>
              <a:t>projektu</a:t>
            </a:r>
          </a:p>
          <a:p>
            <a:pPr lvl="0"/>
            <a:endParaRPr lang="sl-SI" sz="1600" dirty="0" smtClean="0"/>
          </a:p>
          <a:p>
            <a:pPr marL="285750" lvl="0" indent="-285750">
              <a:buFont typeface="Arial" panose="020B0604020202020204" pitchFamily="34" charset="0"/>
              <a:buChar char="•"/>
            </a:pPr>
            <a:r>
              <a:rPr lang="sl-SI" sz="1600" b="1" dirty="0" smtClean="0"/>
              <a:t>ne </a:t>
            </a:r>
            <a:r>
              <a:rPr lang="sl-SI" sz="1600" b="1" dirty="0"/>
              <a:t>posluje v sektorju S. 13 – država in sicer v okviru </a:t>
            </a:r>
            <a:r>
              <a:rPr lang="sl-SI" sz="1600" b="1" dirty="0" err="1"/>
              <a:t>podsektorjev</a:t>
            </a:r>
            <a:r>
              <a:rPr lang="sl-SI" sz="1600" b="1" dirty="0"/>
              <a:t> centralna država (šifra S.1311), ki vsebuje naslednje dodatne </a:t>
            </a:r>
            <a:r>
              <a:rPr lang="sl-SI" sz="1600" b="1" dirty="0" err="1"/>
              <a:t>podsektorje</a:t>
            </a:r>
            <a:r>
              <a:rPr lang="sl-SI" sz="1600" b="1" dirty="0"/>
              <a:t>: neposredni proračunski uporabniki (šifra S.13111) in državni skladi (šifra S.13112) </a:t>
            </a:r>
            <a:r>
              <a:rPr lang="sl-SI" sz="1600" b="1" dirty="0" smtClean="0"/>
              <a:t> </a:t>
            </a:r>
          </a:p>
          <a:p>
            <a:pPr marL="285750" lvl="0" indent="-285750">
              <a:buFont typeface="Arial" panose="020B0604020202020204" pitchFamily="34" charset="0"/>
              <a:buChar char="•"/>
            </a:pPr>
            <a:endParaRPr lang="sl-SI" sz="1600" b="1" dirty="0"/>
          </a:p>
          <a:p>
            <a:pPr marL="285750" lvl="0" indent="-285750">
              <a:buFont typeface="Arial" panose="020B0604020202020204" pitchFamily="34" charset="0"/>
              <a:buChar char="•"/>
            </a:pPr>
            <a:r>
              <a:rPr lang="sl-SI" sz="1600" dirty="0" smtClean="0"/>
              <a:t>njegova </a:t>
            </a:r>
            <a:r>
              <a:rPr lang="sl-SI" sz="1600" dirty="0"/>
              <a:t>glavna registrirana dejavnost ni visokošolsko izobraževanje (šifra 85.422 po SKD 2008) </a:t>
            </a:r>
            <a:endParaRPr lang="sl-SI" sz="1600" dirty="0" smtClean="0"/>
          </a:p>
          <a:p>
            <a:pPr lvl="0"/>
            <a:r>
              <a:rPr lang="sl-SI" sz="1600" dirty="0"/>
              <a:t> </a:t>
            </a:r>
          </a:p>
          <a:p>
            <a:pPr marL="285750" indent="-285750">
              <a:buFont typeface="Arial" panose="020B0604020202020204" pitchFamily="34" charset="0"/>
              <a:buChar char="•"/>
            </a:pPr>
            <a:r>
              <a:rPr lang="sl-SI" sz="1600" dirty="0"/>
              <a:t>ne sme biti v postopku prisilne poravnave, v stečajnem postopku, v likvidacijskem postopku oz. v postopku prenehanja dejavnosti ter ni v položaju insolventnosti oz. v katerikoli podobni </a:t>
            </a:r>
            <a:r>
              <a:rPr lang="sl-SI" sz="1600" dirty="0" smtClean="0"/>
              <a:t>okoliščini</a:t>
            </a:r>
            <a:endParaRPr lang="sl-SI" sz="1600" dirty="0"/>
          </a:p>
          <a:p>
            <a:pPr marL="285750" indent="-285750">
              <a:buFont typeface="Arial" panose="020B0604020202020204" pitchFamily="34" charset="0"/>
              <a:buChar char="•"/>
            </a:pPr>
            <a:endParaRPr lang="sl-SI" sz="1600" dirty="0"/>
          </a:p>
          <a:p>
            <a:pPr marL="285750" indent="-285750">
              <a:buFont typeface="Arial" panose="020B0604020202020204" pitchFamily="34" charset="0"/>
              <a:buChar char="•"/>
            </a:pPr>
            <a:r>
              <a:rPr lang="sl-SI" sz="1600" dirty="0"/>
              <a:t>za namen izvajanja prijavljenega projekta ne sme prejeti sredstev iz drugih javnih virov za stroške, ki jih </a:t>
            </a:r>
            <a:r>
              <a:rPr lang="sl-SI" sz="1600" dirty="0" smtClean="0"/>
              <a:t>bo uveljavljal po </a:t>
            </a:r>
            <a:r>
              <a:rPr lang="sl-SI" sz="1600" dirty="0"/>
              <a:t>tem razpisu (državnega ali lokalnega proračuna, iz sredstev EU, donacije iz Norveškega/EGP </a:t>
            </a:r>
            <a:r>
              <a:rPr lang="sl-SI" sz="1600" dirty="0" smtClean="0"/>
              <a:t>finančnega </a:t>
            </a:r>
            <a:r>
              <a:rPr lang="sl-SI" sz="1600" dirty="0"/>
              <a:t>mehanizma, Švicarskega prispevka itd</a:t>
            </a:r>
            <a:r>
              <a:rPr lang="sl-SI" sz="1600" dirty="0" smtClean="0"/>
              <a:t>)</a:t>
            </a:r>
          </a:p>
          <a:p>
            <a:pPr marL="285750" indent="-285750">
              <a:buFont typeface="Arial" panose="020B0604020202020204" pitchFamily="34" charset="0"/>
              <a:buChar char="•"/>
            </a:pPr>
            <a:endParaRPr lang="sl-SI" sz="1400" dirty="0"/>
          </a:p>
        </p:txBody>
      </p:sp>
    </p:spTree>
    <p:extLst>
      <p:ext uri="{BB962C8B-B14F-4D97-AF65-F5344CB8AC3E}">
        <p14:creationId xmlns:p14="http://schemas.microsoft.com/office/powerpoint/2010/main" val="2058831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88425" y="796232"/>
            <a:ext cx="10021939" cy="5709255"/>
          </a:xfrm>
          <a:prstGeom prst="rect">
            <a:avLst/>
          </a:prstGeom>
        </p:spPr>
        <p:txBody>
          <a:bodyPr wrap="square">
            <a:spAutoFit/>
          </a:bodyPr>
          <a:lstStyle/>
          <a:p>
            <a:pPr algn="ctr">
              <a:lnSpc>
                <a:spcPct val="150000"/>
              </a:lnSpc>
              <a:spcBef>
                <a:spcPts val="600"/>
              </a:spcBef>
              <a:defRPr/>
            </a:pPr>
            <a:r>
              <a:rPr lang="sl-SI" b="1" dirty="0">
                <a:solidFill>
                  <a:srgbClr val="FF0000"/>
                </a:solidFill>
              </a:rPr>
              <a:t>Pogoji - strokovni sodelavec pri </a:t>
            </a:r>
            <a:r>
              <a:rPr lang="sl-SI" altLang="sl-SI" b="1" dirty="0">
                <a:solidFill>
                  <a:srgbClr val="FF0000"/>
                </a:solidFill>
              </a:rPr>
              <a:t>prvem ali drugem partnerju</a:t>
            </a:r>
          </a:p>
          <a:p>
            <a:pPr algn="ctr">
              <a:lnSpc>
                <a:spcPct val="150000"/>
              </a:lnSpc>
              <a:spcBef>
                <a:spcPts val="600"/>
              </a:spcBef>
            </a:pPr>
            <a:endParaRPr lang="sl-SI" sz="1400" b="1" dirty="0">
              <a:ln w="0"/>
              <a:effectLst>
                <a:outerShdw blurRad="38100" dist="25400" dir="5400000" algn="ctr" rotWithShape="0">
                  <a:srgbClr val="6E747A">
                    <a:alpha val="43000"/>
                  </a:srgbClr>
                </a:outerShdw>
              </a:effectLst>
            </a:endParaRPr>
          </a:p>
          <a:p>
            <a:pPr marL="800100" lvl="1" indent="-342900">
              <a:buFont typeface="Georgia" panose="02040502050405020303" pitchFamily="18" charset="0"/>
              <a:buChar char="●"/>
            </a:pPr>
            <a:r>
              <a:rPr lang="sl-SI" sz="1400" b="1" dirty="0">
                <a:ln w="0"/>
                <a:effectLst>
                  <a:outerShdw blurRad="38100" dist="25400" dir="5400000" algn="ctr" rotWithShape="0">
                    <a:srgbClr val="6E747A">
                      <a:alpha val="43000"/>
                    </a:srgbClr>
                  </a:outerShdw>
                </a:effectLst>
              </a:rPr>
              <a:t>na dan </a:t>
            </a:r>
            <a:r>
              <a:rPr lang="pl-PL" sz="1400" b="1" dirty="0" smtClean="0">
                <a:solidFill>
                  <a:srgbClr val="0070C0"/>
                </a:solidFill>
              </a:rPr>
              <a:t>18. </a:t>
            </a:r>
            <a:r>
              <a:rPr lang="pl-PL" sz="1400" b="1" dirty="0">
                <a:solidFill>
                  <a:srgbClr val="0070C0"/>
                </a:solidFill>
              </a:rPr>
              <a:t>5</a:t>
            </a:r>
            <a:r>
              <a:rPr lang="pl-PL" sz="1400" b="1" dirty="0" smtClean="0">
                <a:solidFill>
                  <a:srgbClr val="0070C0"/>
                </a:solidFill>
              </a:rPr>
              <a:t>. 2018 in ves čas trajanja projekta </a:t>
            </a:r>
            <a:r>
              <a:rPr lang="pl-PL" sz="1400" dirty="0" smtClean="0"/>
              <a:t>mora biti </a:t>
            </a:r>
            <a:r>
              <a:rPr lang="sl-SI" sz="1400" b="1" dirty="0" smtClean="0">
                <a:ln w="0"/>
                <a:effectLst>
                  <a:outerShdw blurRad="38100" dist="25400" dir="5400000" algn="ctr" rotWithShape="0">
                    <a:srgbClr val="6E747A">
                      <a:alpha val="43000"/>
                    </a:srgbClr>
                  </a:outerShdw>
                </a:effectLst>
              </a:rPr>
              <a:t>redno </a:t>
            </a:r>
            <a:r>
              <a:rPr lang="sl-SI" sz="1400" b="1" dirty="0">
                <a:ln w="0"/>
                <a:effectLst>
                  <a:outerShdw blurRad="38100" dist="25400" dir="5400000" algn="ctr" rotWithShape="0">
                    <a:srgbClr val="6E747A">
                      <a:alpha val="43000"/>
                    </a:srgbClr>
                  </a:outerShdw>
                </a:effectLst>
              </a:rPr>
              <a:t>zaposlen</a:t>
            </a:r>
            <a:r>
              <a:rPr lang="sl-SI" sz="1400" dirty="0">
                <a:ln w="0"/>
                <a:effectLst>
                  <a:outerShdw blurRad="38100" dist="25400" dir="5400000" algn="ctr" rotWithShape="0">
                    <a:srgbClr val="6E747A">
                      <a:alpha val="43000"/>
                    </a:srgbClr>
                  </a:outerShdw>
                </a:effectLst>
              </a:rPr>
              <a:t> </a:t>
            </a:r>
            <a:r>
              <a:rPr lang="sl-SI" sz="1400" dirty="0" smtClean="0"/>
              <a:t>pri </a:t>
            </a:r>
            <a:r>
              <a:rPr lang="sl-SI" sz="1400" dirty="0"/>
              <a:t>prvem </a:t>
            </a:r>
            <a:r>
              <a:rPr lang="sl-SI" sz="1400" dirty="0" smtClean="0"/>
              <a:t>partnerju </a:t>
            </a:r>
            <a:r>
              <a:rPr lang="sl-SI" sz="1400" b="1" dirty="0" smtClean="0"/>
              <a:t>oziroma</a:t>
            </a:r>
            <a:r>
              <a:rPr lang="sl-SI" sz="1400" dirty="0" smtClean="0"/>
              <a:t>:</a:t>
            </a:r>
          </a:p>
          <a:p>
            <a:pPr lvl="1"/>
            <a:endParaRPr lang="sl-SI" sz="1400" dirty="0" smtClean="0"/>
          </a:p>
          <a:p>
            <a:pPr marL="1257300" lvl="2" indent="-342900">
              <a:buFont typeface="Georgia" panose="02040502050405020303" pitchFamily="18" charset="0"/>
              <a:buChar char="●"/>
            </a:pPr>
            <a:r>
              <a:rPr lang="sl-SI" sz="1400" dirty="0" smtClean="0"/>
              <a:t>sodeluje </a:t>
            </a:r>
            <a:r>
              <a:rPr lang="sl-SI" sz="1400" dirty="0"/>
              <a:t>s prvim partnerjem vsaj eno </a:t>
            </a:r>
            <a:r>
              <a:rPr lang="sl-SI" sz="1400" dirty="0" smtClean="0"/>
              <a:t>leto (</a:t>
            </a:r>
            <a:r>
              <a:rPr lang="sl-SI" sz="1400" b="1" dirty="0" smtClean="0"/>
              <a:t>kakršnakoli </a:t>
            </a:r>
            <a:r>
              <a:rPr lang="sl-SI" sz="1400" b="1" dirty="0"/>
              <a:t>oblika </a:t>
            </a:r>
            <a:r>
              <a:rPr lang="sl-SI" sz="1400" b="1" dirty="0" smtClean="0"/>
              <a:t>sodelovanja</a:t>
            </a:r>
            <a:r>
              <a:rPr lang="sl-SI" sz="1400" dirty="0" smtClean="0"/>
              <a:t>, </a:t>
            </a:r>
            <a:r>
              <a:rPr lang="sl-SI" sz="1400" dirty="0"/>
              <a:t>ki se po vsebini dela nanaša na dejavnost </a:t>
            </a:r>
            <a:r>
              <a:rPr lang="sl-SI" sz="1400" dirty="0" smtClean="0"/>
              <a:t>prvega partnerja -&gt; od </a:t>
            </a:r>
            <a:r>
              <a:rPr lang="sl-SI" sz="1400" dirty="0"/>
              <a:t>1. 1. 2016 </a:t>
            </a:r>
            <a:r>
              <a:rPr lang="sl-SI" sz="1400" dirty="0" smtClean="0"/>
              <a:t>naprej) </a:t>
            </a:r>
          </a:p>
          <a:p>
            <a:pPr lvl="1"/>
            <a:endParaRPr lang="sl-SI" sz="1400" dirty="0"/>
          </a:p>
          <a:p>
            <a:pPr marL="1257300" lvl="2" indent="-342900">
              <a:buFont typeface="Georgia" panose="02040502050405020303" pitchFamily="18" charset="0"/>
              <a:buChar char="●"/>
            </a:pPr>
            <a:r>
              <a:rPr lang="sl-SI" sz="1400" dirty="0" smtClean="0"/>
              <a:t>oziroma </a:t>
            </a:r>
            <a:r>
              <a:rPr lang="sl-SI" sz="1400" dirty="0"/>
              <a:t>se kot strokovni sodelavec vključi posameznik, ki je </a:t>
            </a:r>
            <a:r>
              <a:rPr lang="sl-SI" sz="1400" b="1" dirty="0"/>
              <a:t>vpisan v katerega od razvidov ali drugih oblik evidenc v </a:t>
            </a:r>
            <a:r>
              <a:rPr lang="sl-SI" sz="1400" b="1" dirty="0" smtClean="0"/>
              <a:t>RS </a:t>
            </a:r>
            <a:r>
              <a:rPr lang="sl-SI" sz="1400" dirty="0"/>
              <a:t>(npr. razvid samozaposlenih v kulturi, razvid zasebnih športnih delavcev, razvid poklicnih športnikov, razvid samostojnih novinarjev,…)</a:t>
            </a:r>
            <a:r>
              <a:rPr lang="sl-SI" sz="1400" dirty="0" smtClean="0"/>
              <a:t>, </a:t>
            </a:r>
            <a:r>
              <a:rPr lang="sl-SI" sz="1400" dirty="0"/>
              <a:t>in dokazuje ustrezno sodelovanje s prvim partnerjem vsaj eno </a:t>
            </a:r>
            <a:r>
              <a:rPr lang="sl-SI" sz="1400" dirty="0" smtClean="0"/>
              <a:t>leto - </a:t>
            </a:r>
            <a:r>
              <a:rPr lang="sl-SI" sz="1400" dirty="0"/>
              <a:t>&gt;od 1. 1. 2016 </a:t>
            </a:r>
            <a:r>
              <a:rPr lang="sl-SI" sz="1400" dirty="0" smtClean="0"/>
              <a:t>naprej</a:t>
            </a:r>
          </a:p>
          <a:p>
            <a:pPr lvl="2"/>
            <a:r>
              <a:rPr lang="sl-SI" sz="1400" dirty="0"/>
              <a:t>	</a:t>
            </a:r>
          </a:p>
          <a:p>
            <a:pPr marL="1257300" lvl="2" indent="-342900">
              <a:buFont typeface="Georgia" panose="02040502050405020303" pitchFamily="18" charset="0"/>
              <a:buChar char="●"/>
            </a:pPr>
            <a:r>
              <a:rPr lang="sl-SI" sz="1400" dirty="0" smtClean="0">
                <a:solidFill>
                  <a:srgbClr val="0070C0"/>
                </a:solidFill>
              </a:rPr>
              <a:t>da </a:t>
            </a:r>
            <a:r>
              <a:rPr lang="sl-SI" sz="1400" dirty="0">
                <a:solidFill>
                  <a:srgbClr val="0070C0"/>
                </a:solidFill>
              </a:rPr>
              <a:t>strokovni sodelavec s pedagoškim mentorjem ni v zakonski zvezi, zunajzakonski skupnosti, registrirani istospolni partnerski skupnosti, skupnem gospodinjstvu, krvnem sorodstvu v ravni vrsti, krvnem sorodstvu v stranski vrsti do vštetega tretjega kolena, sorodstvu po svaštvu do vštetega drugega kolena, posvojitelj, posvojenec, rejnik, </a:t>
            </a:r>
            <a:r>
              <a:rPr lang="sl-SI" sz="1400" dirty="0" smtClean="0">
                <a:solidFill>
                  <a:srgbClr val="0070C0"/>
                </a:solidFill>
              </a:rPr>
              <a:t>rejenec (velja samo za prvega partnerja) </a:t>
            </a:r>
            <a:endParaRPr lang="sl-SI" sz="1400" dirty="0">
              <a:solidFill>
                <a:srgbClr val="0070C0"/>
              </a:solidFill>
            </a:endParaRPr>
          </a:p>
          <a:p>
            <a:r>
              <a:rPr lang="sl-SI" sz="1400" dirty="0"/>
              <a:t>	</a:t>
            </a:r>
            <a:endParaRPr lang="sl-SI" sz="1400" b="1" dirty="0" smtClean="0">
              <a:ln w="0"/>
              <a:effectLst>
                <a:outerShdw blurRad="38100" dist="25400" dir="5400000" algn="ctr" rotWithShape="0">
                  <a:srgbClr val="6E747A">
                    <a:alpha val="43000"/>
                  </a:srgbClr>
                </a:outerShdw>
              </a:effectLst>
            </a:endParaRPr>
          </a:p>
          <a:p>
            <a:pPr lvl="1"/>
            <a:r>
              <a:rPr lang="sl-SI" sz="1400" b="1" dirty="0" smtClean="0">
                <a:ln w="0"/>
                <a:solidFill>
                  <a:srgbClr val="FF0000"/>
                </a:solidFill>
                <a:effectLst>
                  <a:outerShdw blurRad="38100" dist="25400" dir="5400000" algn="ctr" rotWithShape="0">
                    <a:srgbClr val="6E747A">
                      <a:alpha val="43000"/>
                    </a:srgbClr>
                  </a:outerShdw>
                </a:effectLst>
              </a:rPr>
              <a:t>OBVEZNA  DOKAZILA  (del prijave) : </a:t>
            </a:r>
            <a:endParaRPr lang="pl-PL" sz="1400" b="1" dirty="0" smtClean="0">
              <a:ln w="0"/>
              <a:effectLst>
                <a:outerShdw blurRad="38100" dist="25400" dir="5400000" algn="ctr" rotWithShape="0">
                  <a:srgbClr val="6E747A">
                    <a:alpha val="43000"/>
                  </a:srgbClr>
                </a:outerShdw>
              </a:effectLst>
            </a:endParaRPr>
          </a:p>
          <a:p>
            <a:pPr marL="800100" lvl="1" indent="-342900">
              <a:buFont typeface="Arial" panose="020B0604020202020204" pitchFamily="34" charset="0"/>
              <a:buChar char="•"/>
            </a:pPr>
            <a:r>
              <a:rPr lang="pl-PL" sz="1400" b="1" dirty="0">
                <a:solidFill>
                  <a:srgbClr val="FF0000"/>
                </a:solidFill>
              </a:rPr>
              <a:t>Fotokopija dokumenta o </a:t>
            </a:r>
            <a:r>
              <a:rPr lang="pl-PL" sz="1400" b="1" dirty="0" smtClean="0">
                <a:solidFill>
                  <a:srgbClr val="FF0000"/>
                </a:solidFill>
              </a:rPr>
              <a:t>sodelovanju </a:t>
            </a:r>
            <a:r>
              <a:rPr lang="pl-PL" sz="1400" b="1" dirty="0">
                <a:solidFill>
                  <a:srgbClr val="FF0000"/>
                </a:solidFill>
              </a:rPr>
              <a:t>ali izpolnjen Obrazec št.3</a:t>
            </a:r>
          </a:p>
          <a:p>
            <a:pPr lvl="1"/>
            <a:r>
              <a:rPr lang="pl-PL" sz="1400" dirty="0"/>
              <a:t>(npr. pogodbe o poslovodenju, pogodba o sodelovanju, sklep, imenovanje</a:t>
            </a:r>
            <a:r>
              <a:rPr lang="pl-PL" sz="1400" dirty="0" smtClean="0"/>
              <a:t>...)</a:t>
            </a:r>
          </a:p>
          <a:p>
            <a:pPr marL="742950" lvl="1" indent="-285750">
              <a:buFont typeface="Arial" panose="020B0604020202020204" pitchFamily="34" charset="0"/>
              <a:buChar char="•"/>
            </a:pPr>
            <a:r>
              <a:rPr lang="sl-SI" sz="1400" dirty="0" smtClean="0">
                <a:ln w="0"/>
                <a:solidFill>
                  <a:srgbClr val="0070C0"/>
                </a:solidFill>
                <a:effectLst>
                  <a:outerShdw blurRad="38100" dist="25400" dir="5400000" algn="ctr" rotWithShape="0">
                    <a:srgbClr val="6E747A">
                      <a:alpha val="43000"/>
                    </a:srgbClr>
                  </a:outerShdw>
                </a:effectLst>
              </a:rPr>
              <a:t>Obrazec </a:t>
            </a:r>
            <a:r>
              <a:rPr lang="sl-SI" sz="1400" dirty="0">
                <a:ln w="0"/>
                <a:solidFill>
                  <a:srgbClr val="0070C0"/>
                </a:solidFill>
                <a:effectLst>
                  <a:outerShdw blurRad="38100" dist="25400" dir="5400000" algn="ctr" rotWithShape="0">
                    <a:srgbClr val="6E747A">
                      <a:alpha val="43000"/>
                    </a:srgbClr>
                  </a:outerShdw>
                </a:effectLst>
              </a:rPr>
              <a:t>št. 4: Izjava pedagoškega mentorja /strokovnega sodelavca ((so)lastništvo in družinska razmerja)</a:t>
            </a:r>
          </a:p>
          <a:p>
            <a:pPr lvl="1"/>
            <a:endParaRPr lang="pl-PL" sz="1400" dirty="0" smtClean="0"/>
          </a:p>
          <a:p>
            <a:pPr lvl="1"/>
            <a:r>
              <a:rPr lang="sl-SI" altLang="sl-SI" sz="1600" dirty="0">
                <a:ln w="0"/>
                <a:solidFill>
                  <a:schemeClr val="accent1"/>
                </a:solidFill>
                <a:effectLst>
                  <a:outerShdw blurRad="38100" dist="25400" dir="5400000" algn="ctr" rotWithShape="0">
                    <a:srgbClr val="6E747A">
                      <a:alpha val="43000"/>
                    </a:srgbClr>
                  </a:outerShdw>
                </a:effectLst>
              </a:rPr>
              <a:t/>
            </a:r>
            <a:br>
              <a:rPr lang="sl-SI" altLang="sl-SI" sz="1600" dirty="0">
                <a:ln w="0"/>
                <a:solidFill>
                  <a:schemeClr val="accent1"/>
                </a:solidFill>
                <a:effectLst>
                  <a:outerShdw blurRad="38100" dist="25400" dir="5400000" algn="ctr" rotWithShape="0">
                    <a:srgbClr val="6E747A">
                      <a:alpha val="43000"/>
                    </a:srgbClr>
                  </a:outerShdw>
                </a:effectLst>
              </a:rPr>
            </a:br>
            <a:endParaRPr lang="sl-SI" sz="1600" dirty="0"/>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892" y="29319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87994" y="218790"/>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7302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77426" y="972321"/>
            <a:ext cx="9761837" cy="7109639"/>
          </a:xfrm>
          <a:prstGeom prst="rect">
            <a:avLst/>
          </a:prstGeom>
        </p:spPr>
        <p:txBody>
          <a:bodyPr wrap="square">
            <a:spAutoFit/>
          </a:bodyPr>
          <a:lstStyle/>
          <a:p>
            <a:pPr algn="ctr">
              <a:lnSpc>
                <a:spcPct val="150000"/>
              </a:lnSpc>
              <a:spcBef>
                <a:spcPts val="600"/>
              </a:spcBef>
              <a:defRPr/>
            </a:pPr>
            <a:r>
              <a:rPr lang="sl-SI" altLang="sl-SI" b="1" dirty="0">
                <a:solidFill>
                  <a:srgbClr val="FF0000"/>
                </a:solidFill>
              </a:rPr>
              <a:t>Pogoji - Pedagoški mentor</a:t>
            </a:r>
            <a:endParaRPr lang="sl-SI" b="1" dirty="0">
              <a:solidFill>
                <a:srgbClr val="FF0000"/>
              </a:solidFill>
            </a:endParaRPr>
          </a:p>
          <a:p>
            <a:pPr marL="285750" lvl="0" indent="-285750">
              <a:buFont typeface="Arial" panose="020B0604020202020204" pitchFamily="34" charset="0"/>
              <a:buChar char="•"/>
            </a:pPr>
            <a:r>
              <a:rPr lang="sl-SI" sz="1400" dirty="0"/>
              <a:t>v</a:t>
            </a:r>
            <a:r>
              <a:rPr lang="sl-SI" sz="1400" dirty="0" smtClean="0"/>
              <a:t>saj en pedagoški mentor (</a:t>
            </a:r>
            <a:r>
              <a:rPr lang="sl-SI" sz="1400" dirty="0"/>
              <a:t>v kolikor sodeluje več PM, ti ne smejo prihajati iz istega študijskega področja 3 – mestnega </a:t>
            </a:r>
            <a:r>
              <a:rPr lang="sl-SI" sz="1400" b="1" dirty="0">
                <a:solidFill>
                  <a:srgbClr val="0070C0"/>
                </a:solidFill>
              </a:rPr>
              <a:t>Klasius – P – 16</a:t>
            </a:r>
            <a:r>
              <a:rPr lang="sl-SI" sz="1400" dirty="0" smtClean="0"/>
              <a:t>)</a:t>
            </a:r>
          </a:p>
          <a:p>
            <a:pPr marL="285750" lvl="0" indent="-285750">
              <a:buFont typeface="Arial" panose="020B0604020202020204" pitchFamily="34" charset="0"/>
              <a:buChar char="•"/>
            </a:pPr>
            <a:endParaRPr lang="sl-SI" sz="1400" dirty="0" smtClean="0"/>
          </a:p>
          <a:p>
            <a:pPr marL="285750" lvl="0" indent="-285750">
              <a:buFont typeface="Arial" panose="020B0604020202020204" pitchFamily="34" charset="0"/>
              <a:buChar char="•"/>
            </a:pPr>
            <a:r>
              <a:rPr lang="sl-SI" sz="1400" dirty="0">
                <a:ln w="0"/>
                <a:effectLst>
                  <a:outerShdw blurRad="38100" dist="25400" dir="5400000" algn="ctr" rotWithShape="0">
                    <a:srgbClr val="6E747A">
                      <a:alpha val="43000"/>
                    </a:srgbClr>
                  </a:outerShdw>
                </a:effectLst>
              </a:rPr>
              <a:t>n</a:t>
            </a:r>
            <a:r>
              <a:rPr lang="sl-SI" sz="1400" dirty="0" smtClean="0">
                <a:ln w="0"/>
                <a:effectLst>
                  <a:outerShdw blurRad="38100" dist="25400" dir="5400000" algn="ctr" rotWithShape="0">
                    <a:srgbClr val="6E747A">
                      <a:alpha val="43000"/>
                    </a:srgbClr>
                  </a:outerShdw>
                </a:effectLst>
              </a:rPr>
              <a:t>a dan </a:t>
            </a:r>
            <a:r>
              <a:rPr lang="pl-PL" sz="1400" b="1" dirty="0" smtClean="0">
                <a:solidFill>
                  <a:srgbClr val="0070C0"/>
                </a:solidFill>
              </a:rPr>
              <a:t>18. </a:t>
            </a:r>
            <a:r>
              <a:rPr lang="pl-PL" sz="1400" b="1" dirty="0">
                <a:solidFill>
                  <a:srgbClr val="0070C0"/>
                </a:solidFill>
              </a:rPr>
              <a:t>5</a:t>
            </a:r>
            <a:r>
              <a:rPr lang="pl-PL" sz="1400" b="1" dirty="0" smtClean="0">
                <a:solidFill>
                  <a:srgbClr val="0070C0"/>
                </a:solidFill>
              </a:rPr>
              <a:t>. 2018 in ves čas trajanja projekta </a:t>
            </a:r>
            <a:r>
              <a:rPr lang="pl-PL" sz="1400" dirty="0" smtClean="0"/>
              <a:t>mora imeti </a:t>
            </a:r>
            <a:r>
              <a:rPr lang="sl-SI" sz="1400" b="1" dirty="0" smtClean="0">
                <a:ln w="0"/>
                <a:effectLst>
                  <a:outerShdw blurRad="38100" dist="25400" dir="5400000" algn="ctr" rotWithShape="0">
                    <a:srgbClr val="6E747A">
                      <a:alpha val="43000"/>
                    </a:srgbClr>
                  </a:outerShdw>
                </a:effectLst>
              </a:rPr>
              <a:t>veljavno izvolitev </a:t>
            </a:r>
            <a:r>
              <a:rPr lang="sl-SI" sz="1400" b="1" dirty="0">
                <a:ln w="0"/>
                <a:effectLst>
                  <a:outerShdw blurRad="38100" dist="25400" dir="5400000" algn="ctr" rotWithShape="0">
                    <a:srgbClr val="6E747A">
                      <a:alpha val="43000"/>
                    </a:srgbClr>
                  </a:outerShdw>
                </a:effectLst>
              </a:rPr>
              <a:t>v naziv visokošolskega učitelja/-ice oz. deluje kot asistent z </a:t>
            </a:r>
            <a:r>
              <a:rPr lang="sl-SI" sz="1400" b="1" dirty="0" smtClean="0">
                <a:ln w="0"/>
                <a:effectLst>
                  <a:outerShdw blurRad="38100" dist="25400" dir="5400000" algn="ctr" rotWithShape="0">
                    <a:srgbClr val="6E747A">
                      <a:alpha val="43000"/>
                    </a:srgbClr>
                  </a:outerShdw>
                </a:effectLst>
              </a:rPr>
              <a:t>doktoratom</a:t>
            </a:r>
            <a:endParaRPr lang="sl-SI" sz="1400" dirty="0" smtClean="0">
              <a:ln w="0"/>
              <a:effectLst>
                <a:outerShdw blurRad="38100" dist="25400" dir="5400000" algn="ctr" rotWithShape="0">
                  <a:srgbClr val="6E747A">
                    <a:alpha val="43000"/>
                  </a:srgbClr>
                </a:outerShdw>
              </a:effectLst>
            </a:endParaRPr>
          </a:p>
          <a:p>
            <a:pPr marL="285750" lvl="0" indent="-285750">
              <a:buFont typeface="Arial" panose="020B0604020202020204" pitchFamily="34" charset="0"/>
              <a:buChar char="•"/>
            </a:pPr>
            <a:endParaRPr lang="sl-SI" sz="1400" dirty="0" smtClean="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sl-SI" sz="1400" dirty="0">
                <a:ln w="0"/>
                <a:effectLst>
                  <a:outerShdw blurRad="38100" dist="25400" dir="5400000" algn="ctr" rotWithShape="0">
                    <a:srgbClr val="6E747A">
                      <a:alpha val="43000"/>
                    </a:srgbClr>
                  </a:outerShdw>
                </a:effectLst>
              </a:rPr>
              <a:t>na</a:t>
            </a:r>
            <a:r>
              <a:rPr lang="sl-SI" sz="1400" b="1" dirty="0">
                <a:ln w="0"/>
                <a:effectLst>
                  <a:outerShdw blurRad="38100" dist="25400" dir="5400000" algn="ctr" rotWithShape="0">
                    <a:srgbClr val="6E747A">
                      <a:alpha val="43000"/>
                    </a:srgbClr>
                  </a:outerShdw>
                </a:effectLst>
              </a:rPr>
              <a:t> </a:t>
            </a:r>
            <a:r>
              <a:rPr lang="sl-SI" sz="1400" dirty="0">
                <a:ln w="0"/>
                <a:effectLst>
                  <a:outerShdw blurRad="38100" dist="25400" dir="5400000" algn="ctr" rotWithShape="0">
                    <a:srgbClr val="6E747A">
                      <a:alpha val="43000"/>
                    </a:srgbClr>
                  </a:outerShdw>
                </a:effectLst>
              </a:rPr>
              <a:t>dan </a:t>
            </a:r>
            <a:r>
              <a:rPr lang="pl-PL" sz="1400" b="1" dirty="0">
                <a:solidFill>
                  <a:srgbClr val="0070C0"/>
                </a:solidFill>
              </a:rPr>
              <a:t>18. 5. 2018 in ves čas trajanja projekta </a:t>
            </a:r>
            <a:r>
              <a:rPr lang="pl-PL" sz="1400" dirty="0" smtClean="0"/>
              <a:t>mora biti </a:t>
            </a:r>
            <a:r>
              <a:rPr lang="sl-SI" sz="1400" b="1" dirty="0" smtClean="0">
                <a:ln w="0"/>
                <a:effectLst>
                  <a:outerShdw blurRad="38100" dist="25400" dir="5400000" algn="ctr" rotWithShape="0">
                    <a:srgbClr val="6E747A">
                      <a:alpha val="43000"/>
                    </a:srgbClr>
                  </a:outerShdw>
                </a:effectLst>
              </a:rPr>
              <a:t>redno zaposlen </a:t>
            </a:r>
            <a:r>
              <a:rPr lang="sl-SI" sz="1400" b="1" dirty="0" smtClean="0">
                <a:ln w="0"/>
                <a:solidFill>
                  <a:srgbClr val="0070C0"/>
                </a:solidFill>
                <a:effectLst>
                  <a:outerShdw blurRad="38100" dist="25400" dir="5400000" algn="ctr" rotWithShape="0">
                    <a:srgbClr val="6E747A">
                      <a:alpha val="43000"/>
                    </a:srgbClr>
                  </a:outerShdw>
                </a:effectLst>
              </a:rPr>
              <a:t>na visokošolskem zavodu prijavitelja </a:t>
            </a:r>
            <a:r>
              <a:rPr lang="sl-SI" sz="1400" b="1" strike="sngStrike" dirty="0" smtClean="0">
                <a:ln w="0"/>
                <a:effectLst>
                  <a:outerShdw blurRad="38100" dist="25400" dir="5400000" algn="ctr" rotWithShape="0">
                    <a:srgbClr val="6E747A">
                      <a:alpha val="43000"/>
                    </a:srgbClr>
                  </a:outerShdw>
                </a:effectLst>
              </a:rPr>
              <a:t>pri </a:t>
            </a:r>
            <a:r>
              <a:rPr lang="sl-SI" sz="1400" b="1" strike="sngStrike" dirty="0">
                <a:ln w="0"/>
                <a:effectLst>
                  <a:outerShdw blurRad="38100" dist="25400" dir="5400000" algn="ctr" rotWithShape="0">
                    <a:srgbClr val="6E747A">
                      <a:alpha val="43000"/>
                    </a:srgbClr>
                  </a:outerShdw>
                </a:effectLst>
              </a:rPr>
              <a:t>članici, ki je nosilka projekta  </a:t>
            </a:r>
            <a:r>
              <a:rPr lang="sl-SI" sz="1400" dirty="0" smtClean="0">
                <a:ln w="0"/>
                <a:effectLst>
                  <a:outerShdw blurRad="38100" dist="25400" dir="5400000" algn="ctr" rotWithShape="0">
                    <a:srgbClr val="6E747A">
                      <a:alpha val="43000"/>
                    </a:srgbClr>
                  </a:outerShdw>
                </a:effectLst>
              </a:rPr>
              <a:t>(redna ali dopolnilna zaposlitev po Zakonu o delovnih razmerjih) </a:t>
            </a:r>
            <a:r>
              <a:rPr lang="sl-SI" sz="1400" dirty="0" smtClean="0">
                <a:ln w="0"/>
                <a:effectLst>
                  <a:outerShdw blurRad="38100" dist="25400" dir="5400000" algn="ctr" rotWithShape="0">
                    <a:srgbClr val="6E747A">
                      <a:alpha val="43000"/>
                    </a:srgbClr>
                  </a:outerShdw>
                </a:effectLst>
                <a:sym typeface="Wingdings" panose="05000000000000000000" pitchFamily="2" charset="2"/>
              </a:rPr>
              <a:t> </a:t>
            </a:r>
            <a:r>
              <a:rPr lang="sl-SI" sz="1400" dirty="0" smtClean="0"/>
              <a:t>v </a:t>
            </a:r>
            <a:r>
              <a:rPr lang="sl-SI" sz="1400" dirty="0"/>
              <a:t>kolikor sodeluje več </a:t>
            </a:r>
            <a:r>
              <a:rPr lang="sl-SI" sz="1400" dirty="0" smtClean="0"/>
              <a:t>PM, </a:t>
            </a:r>
            <a:r>
              <a:rPr lang="sl-SI" sz="1400" b="1" dirty="0" smtClean="0"/>
              <a:t>mora biti vsaj en zaposlen na UL</a:t>
            </a:r>
          </a:p>
          <a:p>
            <a:pPr marL="285750" indent="-285750">
              <a:buFont typeface="Arial" panose="020B0604020202020204" pitchFamily="34" charset="0"/>
              <a:buChar char="•"/>
            </a:pPr>
            <a:endParaRPr lang="sl-SI" sz="1400" dirty="0" smtClean="0"/>
          </a:p>
          <a:p>
            <a:pPr marL="285750" indent="-285750">
              <a:buFont typeface="Arial" panose="020B0604020202020204" pitchFamily="34" charset="0"/>
              <a:buChar char="•"/>
            </a:pPr>
            <a:r>
              <a:rPr lang="sl-SI" sz="1400" dirty="0" smtClean="0">
                <a:solidFill>
                  <a:srgbClr val="0070C0"/>
                </a:solidFill>
              </a:rPr>
              <a:t>da </a:t>
            </a:r>
            <a:r>
              <a:rPr lang="sl-SI" sz="1400" dirty="0">
                <a:solidFill>
                  <a:srgbClr val="0070C0"/>
                </a:solidFill>
              </a:rPr>
              <a:t>pedagoški mentor ni (so)lastniško povezan s</a:t>
            </a:r>
            <a:r>
              <a:rPr lang="sl-SI" sz="1400" dirty="0" smtClean="0">
                <a:solidFill>
                  <a:srgbClr val="0070C0"/>
                </a:solidFill>
              </a:rPr>
              <a:t> subjekti</a:t>
            </a:r>
            <a:r>
              <a:rPr lang="sl-SI" sz="1400" dirty="0">
                <a:solidFill>
                  <a:srgbClr val="0070C0"/>
                </a:solidFill>
              </a:rPr>
              <a:t>, ki </a:t>
            </a:r>
            <a:r>
              <a:rPr lang="sl-SI" sz="1400" dirty="0" smtClean="0">
                <a:solidFill>
                  <a:srgbClr val="0070C0"/>
                </a:solidFill>
              </a:rPr>
              <a:t>so vključeni </a:t>
            </a:r>
            <a:r>
              <a:rPr lang="sl-SI" sz="1400" dirty="0">
                <a:solidFill>
                  <a:srgbClr val="0070C0"/>
                </a:solidFill>
              </a:rPr>
              <a:t>v </a:t>
            </a:r>
            <a:r>
              <a:rPr lang="sl-SI" sz="1400" dirty="0" smtClean="0">
                <a:solidFill>
                  <a:srgbClr val="0070C0"/>
                </a:solidFill>
              </a:rPr>
              <a:t>projekt, </a:t>
            </a:r>
            <a:r>
              <a:rPr lang="sl-SI" sz="1400" dirty="0">
                <a:solidFill>
                  <a:srgbClr val="0070C0"/>
                </a:solidFill>
              </a:rPr>
              <a:t>oz. ni soustanovitelj oz. član organov Partnerja 1 in Partnerja 2 ter da ni odgovorna oseba Partnerja 1 in Partnerja </a:t>
            </a:r>
            <a:r>
              <a:rPr lang="sl-SI" sz="1400" dirty="0" smtClean="0">
                <a:solidFill>
                  <a:srgbClr val="0070C0"/>
                </a:solidFill>
              </a:rPr>
              <a:t>2 </a:t>
            </a:r>
          </a:p>
          <a:p>
            <a:pPr marL="285750" indent="-285750">
              <a:buFont typeface="Arial" panose="020B0604020202020204" pitchFamily="34" charset="0"/>
              <a:buChar char="•"/>
            </a:pPr>
            <a:endParaRPr lang="sl-SI" sz="1400" dirty="0">
              <a:solidFill>
                <a:srgbClr val="0070C0"/>
              </a:solidFill>
            </a:endParaRPr>
          </a:p>
          <a:p>
            <a:pPr marL="285750" indent="-285750">
              <a:buFont typeface="Arial" panose="020B0604020202020204" pitchFamily="34" charset="0"/>
              <a:buChar char="•"/>
            </a:pPr>
            <a:r>
              <a:rPr lang="sl-SI" sz="1400" dirty="0" smtClean="0">
                <a:solidFill>
                  <a:srgbClr val="0070C0"/>
                </a:solidFill>
              </a:rPr>
              <a:t>da </a:t>
            </a:r>
            <a:r>
              <a:rPr lang="sl-SI" sz="1400" dirty="0">
                <a:solidFill>
                  <a:srgbClr val="0070C0"/>
                </a:solidFill>
              </a:rPr>
              <a:t>ni s strokovnim sodelavcem v zakonski zvezi, zunajzakonski skupnosti, registrirani istospolni partnerski skupnosti, skupnem gospodinjstvu, krvnem sorodstvu v ravni vrsti, krvnem sorodstvu v stranski vrsti do vštetega tretjega kolena, sorodstvu po svaštvu do vštetega drugega kolena, posvojitelj, posvojenec, rejnik, </a:t>
            </a:r>
            <a:r>
              <a:rPr lang="sl-SI" sz="1400" dirty="0" smtClean="0">
                <a:solidFill>
                  <a:srgbClr val="0070C0"/>
                </a:solidFill>
              </a:rPr>
              <a:t>rejenec </a:t>
            </a:r>
            <a:endParaRPr lang="sl-SI" sz="1400" dirty="0" smtClean="0">
              <a:ln w="0"/>
              <a:solidFill>
                <a:srgbClr val="0070C0"/>
              </a:solidFill>
              <a:effectLst>
                <a:outerShdw blurRad="38100" dist="25400" dir="5400000" algn="ctr" rotWithShape="0">
                  <a:srgbClr val="6E747A">
                    <a:alpha val="43000"/>
                  </a:srgbClr>
                </a:outerShdw>
              </a:effectLst>
            </a:endParaRPr>
          </a:p>
          <a:p>
            <a:pPr lvl="1"/>
            <a:endParaRPr lang="sl-SI" sz="1400" b="1" dirty="0" smtClean="0">
              <a:ln w="0"/>
              <a:solidFill>
                <a:srgbClr val="FF0000"/>
              </a:solidFill>
              <a:effectLst>
                <a:outerShdw blurRad="38100" dist="25400" dir="5400000" algn="ctr" rotWithShape="0">
                  <a:srgbClr val="6E747A">
                    <a:alpha val="43000"/>
                  </a:srgbClr>
                </a:outerShdw>
              </a:effectLst>
            </a:endParaRPr>
          </a:p>
          <a:p>
            <a:pPr lvl="1"/>
            <a:r>
              <a:rPr lang="sl-SI" sz="1400" b="1" dirty="0" smtClean="0">
                <a:ln w="0"/>
                <a:solidFill>
                  <a:srgbClr val="FF0000"/>
                </a:solidFill>
                <a:effectLst>
                  <a:outerShdw blurRad="38100" dist="25400" dir="5400000" algn="ctr" rotWithShape="0">
                    <a:srgbClr val="6E747A">
                      <a:alpha val="43000"/>
                    </a:srgbClr>
                  </a:outerShdw>
                </a:effectLst>
              </a:rPr>
              <a:t>OBVEZNA  </a:t>
            </a:r>
            <a:r>
              <a:rPr lang="sl-SI" sz="1400" b="1" dirty="0">
                <a:ln w="0"/>
                <a:solidFill>
                  <a:srgbClr val="FF0000"/>
                </a:solidFill>
                <a:effectLst>
                  <a:outerShdw blurRad="38100" dist="25400" dir="5400000" algn="ctr" rotWithShape="0">
                    <a:srgbClr val="6E747A">
                      <a:alpha val="43000"/>
                    </a:srgbClr>
                  </a:outerShdw>
                </a:effectLst>
              </a:rPr>
              <a:t>DOKAZILA  </a:t>
            </a:r>
            <a:r>
              <a:rPr lang="sl-SI" sz="1400" b="1" dirty="0" smtClean="0">
                <a:ln w="0"/>
                <a:solidFill>
                  <a:srgbClr val="FF0000"/>
                </a:solidFill>
                <a:effectLst>
                  <a:outerShdw blurRad="38100" dist="25400" dir="5400000" algn="ctr" rotWithShape="0">
                    <a:srgbClr val="6E747A">
                      <a:alpha val="43000"/>
                    </a:srgbClr>
                  </a:outerShdw>
                </a:effectLst>
              </a:rPr>
              <a:t>(del </a:t>
            </a:r>
            <a:r>
              <a:rPr lang="sl-SI" sz="1400" b="1" dirty="0">
                <a:ln w="0"/>
                <a:solidFill>
                  <a:srgbClr val="FF0000"/>
                </a:solidFill>
                <a:effectLst>
                  <a:outerShdw blurRad="38100" dist="25400" dir="5400000" algn="ctr" rotWithShape="0">
                    <a:srgbClr val="6E747A">
                      <a:alpha val="43000"/>
                    </a:srgbClr>
                  </a:outerShdw>
                </a:effectLst>
              </a:rPr>
              <a:t>prijave) : </a:t>
            </a:r>
            <a:endParaRPr lang="sl-SI" sz="1400" b="1" dirty="0" smtClean="0">
              <a:ln w="0"/>
              <a:effectLst>
                <a:outerShdw blurRad="38100" dist="25400" dir="5400000" algn="ctr" rotWithShape="0">
                  <a:srgbClr val="6E747A">
                    <a:alpha val="43000"/>
                  </a:srgbClr>
                </a:outerShdw>
              </a:effectLst>
            </a:endParaRPr>
          </a:p>
          <a:p>
            <a:pPr marL="800100" lvl="1" indent="-342900">
              <a:buFont typeface="Arial" panose="020B0604020202020204" pitchFamily="34" charset="0"/>
              <a:buChar char="•"/>
            </a:pPr>
            <a:r>
              <a:rPr lang="sl-SI" sz="1400" b="1" dirty="0" smtClean="0">
                <a:ln w="0"/>
                <a:solidFill>
                  <a:srgbClr val="FF0000"/>
                </a:solidFill>
                <a:effectLst>
                  <a:outerShdw blurRad="38100" dist="25400" dir="5400000" algn="ctr" rotWithShape="0">
                    <a:srgbClr val="6E747A">
                      <a:alpha val="43000"/>
                    </a:srgbClr>
                  </a:outerShdw>
                </a:effectLst>
              </a:rPr>
              <a:t>fotokopija dokazila o izvolitvi v naziv</a:t>
            </a:r>
          </a:p>
          <a:p>
            <a:pPr marL="800100" lvl="1" indent="-342900">
              <a:buFont typeface="Arial" panose="020B0604020202020204" pitchFamily="34" charset="0"/>
              <a:buChar char="•"/>
            </a:pPr>
            <a:r>
              <a:rPr lang="sl-SI" sz="1400" dirty="0">
                <a:ln w="0"/>
                <a:solidFill>
                  <a:srgbClr val="FF0000"/>
                </a:solidFill>
                <a:effectLst>
                  <a:outerShdw blurRad="38100" dist="25400" dir="5400000" algn="ctr" rotWithShape="0">
                    <a:srgbClr val="6E747A">
                      <a:alpha val="43000"/>
                    </a:srgbClr>
                  </a:outerShdw>
                </a:effectLst>
              </a:rPr>
              <a:t>fotokopija dokazila o pridobljenem znanstvenem naslovu doktor znanosti (</a:t>
            </a:r>
            <a:r>
              <a:rPr lang="sl-SI" sz="1400" b="1" dirty="0">
                <a:ln w="0"/>
                <a:solidFill>
                  <a:srgbClr val="FF0000"/>
                </a:solidFill>
                <a:effectLst>
                  <a:outerShdw blurRad="38100" dist="25400" dir="5400000" algn="ctr" rotWithShape="0">
                    <a:srgbClr val="6E747A">
                      <a:alpha val="43000"/>
                    </a:srgbClr>
                  </a:outerShdw>
                </a:effectLst>
              </a:rPr>
              <a:t>le v primeru, da je pedagoški mentor izvoljen v naziv asistenta</a:t>
            </a:r>
            <a:r>
              <a:rPr lang="sl-SI" sz="1400" dirty="0">
                <a:ln w="0"/>
                <a:solidFill>
                  <a:srgbClr val="FF0000"/>
                </a:solidFill>
                <a:effectLst>
                  <a:outerShdw blurRad="38100" dist="25400" dir="5400000" algn="ctr" rotWithShape="0">
                    <a:srgbClr val="6E747A">
                      <a:alpha val="43000"/>
                    </a:srgbClr>
                  </a:outerShdw>
                </a:effectLst>
              </a:rPr>
              <a:t> in če to ni razvidno iz dokazila o izvolitvi v naziv) </a:t>
            </a:r>
            <a:endParaRPr lang="sl-SI" sz="1400" dirty="0"/>
          </a:p>
          <a:p>
            <a:pPr marL="800100" lvl="1" indent="-342900">
              <a:buFont typeface="Arial" panose="020B0604020202020204" pitchFamily="34" charset="0"/>
              <a:buChar char="•"/>
            </a:pPr>
            <a:r>
              <a:rPr lang="sl-SI" sz="1400" dirty="0">
                <a:ln w="0"/>
                <a:solidFill>
                  <a:srgbClr val="0070C0"/>
                </a:solidFill>
                <a:effectLst>
                  <a:outerShdw blurRad="38100" dist="25400" dir="5400000" algn="ctr" rotWithShape="0">
                    <a:srgbClr val="6E747A">
                      <a:alpha val="43000"/>
                    </a:srgbClr>
                  </a:outerShdw>
                </a:effectLst>
              </a:rPr>
              <a:t>Obrazec št. 4: Izjava pedagoškega mentorja /strokovnega sodelavca ((so)lastništvo in družinska razmerja</a:t>
            </a:r>
            <a:r>
              <a:rPr lang="sl-SI" sz="1400" dirty="0" smtClean="0">
                <a:ln w="0"/>
                <a:solidFill>
                  <a:srgbClr val="0070C0"/>
                </a:solidFill>
                <a:effectLst>
                  <a:outerShdw blurRad="38100" dist="25400" dir="5400000" algn="ctr" rotWithShape="0">
                    <a:srgbClr val="6E747A">
                      <a:alpha val="43000"/>
                    </a:srgbClr>
                  </a:outerShdw>
                </a:effectLst>
              </a:rPr>
              <a:t>)</a:t>
            </a:r>
            <a:endParaRPr lang="sl-SI" sz="1400" dirty="0">
              <a:ln w="0"/>
              <a:solidFill>
                <a:srgbClr val="0070C0"/>
              </a:solidFill>
              <a:effectLst>
                <a:outerShdw blurRad="38100" dist="25400" dir="5400000" algn="ctr" rotWithShape="0">
                  <a:srgbClr val="6E747A">
                    <a:alpha val="43000"/>
                  </a:srgbClr>
                </a:outerShdw>
              </a:effectLst>
            </a:endParaRPr>
          </a:p>
          <a:p>
            <a:pPr marL="800100" lvl="1" indent="-342900">
              <a:buFont typeface="Arial" panose="020B0604020202020204" pitchFamily="34" charset="0"/>
              <a:buChar char="•"/>
            </a:pPr>
            <a:endParaRPr lang="sl-SI" sz="1400" dirty="0">
              <a:ln w="0"/>
              <a:solidFill>
                <a:srgbClr val="FF0000"/>
              </a:solidFill>
              <a:effectLst>
                <a:outerShdw blurRad="38100" dist="25400" dir="5400000" algn="ctr" rotWithShape="0">
                  <a:srgbClr val="6E747A">
                    <a:alpha val="43000"/>
                  </a:srgbClr>
                </a:outerShdw>
              </a:effectLst>
            </a:endParaRPr>
          </a:p>
          <a:p>
            <a:r>
              <a:rPr lang="sl-SI" dirty="0"/>
              <a:t>	</a:t>
            </a:r>
          </a:p>
          <a:p>
            <a:pPr marL="800100" lvl="1" indent="-342900">
              <a:buFont typeface="Arial" panose="020B0604020202020204" pitchFamily="34" charset="0"/>
              <a:buChar char="•"/>
            </a:pPr>
            <a:endParaRPr lang="sl-SI" sz="1400" b="1" dirty="0" smtClean="0">
              <a:ln w="0"/>
              <a:solidFill>
                <a:srgbClr val="FF0000"/>
              </a:solidFill>
              <a:effectLst>
                <a:outerShdw blurRad="38100" dist="25400" dir="5400000" algn="ctr" rotWithShape="0">
                  <a:srgbClr val="6E747A">
                    <a:alpha val="43000"/>
                  </a:srgbClr>
                </a:outerShdw>
              </a:effectLst>
            </a:endParaRPr>
          </a:p>
          <a:p>
            <a:pPr marL="800100" lvl="1" indent="-342900">
              <a:buFont typeface="Arial" panose="020B0604020202020204" pitchFamily="34" charset="0"/>
              <a:buChar char="•"/>
            </a:pPr>
            <a:endParaRPr lang="sl-SI" sz="2000" dirty="0">
              <a:ln w="0"/>
              <a:effectLst>
                <a:outerShdw blurRad="38100" dist="25400" dir="5400000" algn="ctr" rotWithShape="0">
                  <a:srgbClr val="6E747A">
                    <a:alpha val="43000"/>
                  </a:srgbClr>
                </a:outerShdw>
              </a:effectLst>
            </a:endParaRPr>
          </a:p>
          <a:p>
            <a:r>
              <a:rPr lang="sl-SI" dirty="0"/>
              <a:t>	</a:t>
            </a:r>
          </a:p>
          <a:p>
            <a:pPr marL="800100" lvl="1" indent="-342900">
              <a:buFont typeface="Georgia" panose="02040502050405020303" pitchFamily="18" charset="0"/>
              <a:buChar char="●"/>
            </a:pPr>
            <a:endParaRPr lang="sl-SI" sz="2000" b="1" dirty="0">
              <a:ln w="0"/>
              <a:effectLst>
                <a:outerShdw blurRad="38100" dist="25400" dir="5400000" algn="ctr" rotWithShape="0">
                  <a:srgbClr val="6E747A">
                    <a:alpha val="43000"/>
                  </a:srgbClr>
                </a:outerShdw>
              </a:effectLst>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52730"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372" y="246064"/>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116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02407" y="1623519"/>
            <a:ext cx="10084037" cy="3354765"/>
          </a:xfrm>
          <a:prstGeom prst="rect">
            <a:avLst/>
          </a:prstGeom>
        </p:spPr>
        <p:txBody>
          <a:bodyPr wrap="square">
            <a:spAutoFit/>
          </a:bodyPr>
          <a:lstStyle/>
          <a:p>
            <a:pPr algn="ctr">
              <a:lnSpc>
                <a:spcPct val="150000"/>
              </a:lnSpc>
              <a:spcBef>
                <a:spcPts val="600"/>
              </a:spcBef>
              <a:buClr>
                <a:srgbClr val="C00000"/>
              </a:buClr>
              <a:defRPr/>
            </a:pPr>
            <a:r>
              <a:rPr lang="sl-SI" b="1" dirty="0" smtClean="0">
                <a:solidFill>
                  <a:srgbClr val="FF0000"/>
                </a:solidFill>
              </a:rPr>
              <a:t>Pogoji - Študent</a:t>
            </a:r>
            <a:endParaRPr lang="sl-SI" b="1" dirty="0">
              <a:solidFill>
                <a:srgbClr val="FF0000"/>
              </a:solidFill>
            </a:endParaRPr>
          </a:p>
          <a:p>
            <a:pPr algn="ctr">
              <a:buClr>
                <a:srgbClr val="C00000"/>
              </a:buClr>
            </a:pPr>
            <a:endParaRPr lang="sl-SI" sz="1600" b="1" dirty="0" smtClean="0"/>
          </a:p>
          <a:p>
            <a:pPr marL="342900" indent="-342900" algn="just">
              <a:spcBef>
                <a:spcPts val="600"/>
              </a:spcBef>
              <a:spcAft>
                <a:spcPts val="600"/>
              </a:spcAft>
              <a:buFont typeface="Georgia" panose="02040502050405020303" pitchFamily="18" charset="0"/>
              <a:buChar char="●"/>
            </a:pPr>
            <a:r>
              <a:rPr lang="sl-SI" sz="1600" b="1" dirty="0" smtClean="0"/>
              <a:t>vsaj </a:t>
            </a:r>
            <a:r>
              <a:rPr lang="sl-SI" sz="1600" b="1" dirty="0"/>
              <a:t>1 študent iz različnega študijskega področja </a:t>
            </a:r>
            <a:r>
              <a:rPr lang="sl-SI" sz="1600" b="1" dirty="0" smtClean="0"/>
              <a:t>po 3-mestnem </a:t>
            </a:r>
            <a:r>
              <a:rPr lang="sl-SI" sz="1600" b="1" dirty="0">
                <a:solidFill>
                  <a:srgbClr val="0070C0"/>
                </a:solidFill>
              </a:rPr>
              <a:t>Klasius – P – </a:t>
            </a:r>
            <a:r>
              <a:rPr lang="sl-SI" sz="1600" b="1" dirty="0" smtClean="0">
                <a:solidFill>
                  <a:srgbClr val="0070C0"/>
                </a:solidFill>
              </a:rPr>
              <a:t>16</a:t>
            </a:r>
            <a:r>
              <a:rPr lang="sl-SI" sz="1600" b="1" dirty="0" smtClean="0"/>
              <a:t> in </a:t>
            </a:r>
            <a:r>
              <a:rPr lang="sl-SI" sz="1600" b="1" dirty="0"/>
              <a:t>vsaj </a:t>
            </a:r>
            <a:r>
              <a:rPr lang="sl-SI" sz="1600" b="1" dirty="0" smtClean="0">
                <a:solidFill>
                  <a:srgbClr val="0070C0"/>
                </a:solidFill>
              </a:rPr>
              <a:t>2 študenta </a:t>
            </a:r>
            <a:r>
              <a:rPr lang="sl-SI" sz="1600" b="1" strike="sngStrike" dirty="0" smtClean="0"/>
              <a:t>3 študenti </a:t>
            </a:r>
            <a:r>
              <a:rPr lang="sl-SI" sz="1600" b="1" dirty="0"/>
              <a:t>iz članice, ki je nosilka projekta </a:t>
            </a:r>
          </a:p>
          <a:p>
            <a:pPr marL="342900" lvl="0" indent="-342900" algn="just">
              <a:spcBef>
                <a:spcPts val="600"/>
              </a:spcBef>
              <a:spcAft>
                <a:spcPts val="600"/>
              </a:spcAft>
              <a:buFont typeface="Georgia" panose="02040502050405020303" pitchFamily="18" charset="0"/>
              <a:buChar char="●"/>
            </a:pPr>
            <a:r>
              <a:rPr lang="sl-SI" sz="1600" b="1" dirty="0" smtClean="0"/>
              <a:t>vpisan </a:t>
            </a:r>
            <a:r>
              <a:rPr lang="sl-SI" sz="1600" b="1" dirty="0"/>
              <a:t>v javno veljaven študijski program </a:t>
            </a:r>
            <a:r>
              <a:rPr lang="sl-SI" sz="1600" dirty="0"/>
              <a:t>v </a:t>
            </a:r>
            <a:r>
              <a:rPr lang="sl-SI" sz="1600" dirty="0" smtClean="0"/>
              <a:t>RS (</a:t>
            </a:r>
            <a:r>
              <a:rPr lang="sl-SI" sz="1600" dirty="0"/>
              <a:t>ne sme biti vpisan na višješolski ali srednješolski program</a:t>
            </a:r>
            <a:r>
              <a:rPr lang="sl-SI" sz="1600" dirty="0" smtClean="0"/>
              <a:t>) ter </a:t>
            </a:r>
            <a:r>
              <a:rPr lang="sl-SI" sz="1600" dirty="0"/>
              <a:t>ne sme biti v delovnem razmerju, </a:t>
            </a:r>
            <a:r>
              <a:rPr lang="sl-SI" sz="1600" dirty="0" err="1" smtClean="0"/>
              <a:t>s.p</a:t>
            </a:r>
            <a:r>
              <a:rPr lang="sl-SI" sz="1600" dirty="0" smtClean="0"/>
              <a:t>., </a:t>
            </a:r>
            <a:r>
              <a:rPr lang="sl-SI" sz="1600" dirty="0"/>
              <a:t>vpisan v evidenci brezposelnih </a:t>
            </a:r>
            <a:r>
              <a:rPr lang="sl-SI" sz="1600" dirty="0" smtClean="0"/>
              <a:t>oseb na ZRSZ oz. </a:t>
            </a:r>
            <a:r>
              <a:rPr lang="sl-SI" sz="1600" b="1" dirty="0" smtClean="0"/>
              <a:t>ni </a:t>
            </a:r>
            <a:r>
              <a:rPr lang="sl-SI" sz="1600" b="1" dirty="0"/>
              <a:t>poslovodna oseba gospodarske družbe ali direktor zasebnega </a:t>
            </a:r>
            <a:r>
              <a:rPr lang="sl-SI" sz="1600" b="1" dirty="0" smtClean="0"/>
              <a:t>zavoda</a:t>
            </a:r>
            <a:r>
              <a:rPr lang="sl-SI" sz="1600" dirty="0" smtClean="0"/>
              <a:t>. </a:t>
            </a:r>
          </a:p>
          <a:p>
            <a:pPr marL="342900" lvl="0" indent="-342900" algn="just">
              <a:spcBef>
                <a:spcPts val="600"/>
              </a:spcBef>
              <a:spcAft>
                <a:spcPts val="600"/>
              </a:spcAft>
              <a:buFont typeface="Georgia" panose="02040502050405020303" pitchFamily="18" charset="0"/>
              <a:buChar char="●"/>
            </a:pPr>
            <a:r>
              <a:rPr lang="sl-SI" sz="1600" dirty="0" smtClean="0"/>
              <a:t>študent, ki ne izpolnjuje pogojev razpisa, se lahko vključi </a:t>
            </a:r>
            <a:r>
              <a:rPr lang="sl-SI" sz="1600" dirty="0"/>
              <a:t>v </a:t>
            </a:r>
            <a:r>
              <a:rPr lang="sl-SI" sz="1600" dirty="0" smtClean="0"/>
              <a:t>projekt, </a:t>
            </a:r>
            <a:r>
              <a:rPr lang="sl-SI" sz="1600" dirty="0"/>
              <a:t>vendar </a:t>
            </a:r>
            <a:r>
              <a:rPr lang="sl-SI" sz="1600" dirty="0" smtClean="0"/>
              <a:t>ni upravičen </a:t>
            </a:r>
            <a:r>
              <a:rPr lang="sl-SI" sz="1600" dirty="0"/>
              <a:t>do sofinanciranja in se ne </a:t>
            </a:r>
            <a:r>
              <a:rPr lang="sl-SI" sz="1600" dirty="0" smtClean="0"/>
              <a:t>upošteva </a:t>
            </a:r>
            <a:r>
              <a:rPr lang="sl-SI" sz="1600" dirty="0"/>
              <a:t>pri številu vključenih </a:t>
            </a:r>
            <a:r>
              <a:rPr lang="sl-SI" sz="1600" dirty="0" smtClean="0"/>
              <a:t>študentov </a:t>
            </a:r>
            <a:r>
              <a:rPr lang="sl-SI" sz="1600" i="1" dirty="0" smtClean="0"/>
              <a:t>(ni vpisan </a:t>
            </a:r>
            <a:r>
              <a:rPr lang="sl-SI" sz="1600" i="1" dirty="0"/>
              <a:t>v javno veljavni študijski </a:t>
            </a:r>
            <a:r>
              <a:rPr lang="sl-SI" sz="1600" i="1" dirty="0" smtClean="0"/>
              <a:t>program, je </a:t>
            </a:r>
            <a:r>
              <a:rPr lang="sl-SI" sz="1600" i="1" dirty="0"/>
              <a:t>že </a:t>
            </a:r>
            <a:r>
              <a:rPr lang="sl-SI" sz="1600" i="1" dirty="0" smtClean="0"/>
              <a:t>sofinanciran </a:t>
            </a:r>
            <a:r>
              <a:rPr lang="sl-SI" sz="1600" i="1" dirty="0"/>
              <a:t>iz sredstev </a:t>
            </a:r>
            <a:r>
              <a:rPr lang="sl-SI" sz="1600" i="1" dirty="0" smtClean="0"/>
              <a:t>ESS; je v </a:t>
            </a:r>
            <a:r>
              <a:rPr lang="sl-SI" sz="1600" i="1" dirty="0"/>
              <a:t>delovnem </a:t>
            </a:r>
            <a:r>
              <a:rPr lang="sl-SI" sz="1600" i="1" dirty="0" smtClean="0"/>
              <a:t>razmerju, ima s.p., je prijavljen </a:t>
            </a:r>
            <a:r>
              <a:rPr lang="sl-SI" sz="1600" i="1" dirty="0"/>
              <a:t>na </a:t>
            </a:r>
            <a:r>
              <a:rPr lang="sl-SI" sz="1600" i="1" dirty="0" smtClean="0"/>
              <a:t>ZRSZ v </a:t>
            </a:r>
            <a:r>
              <a:rPr lang="sl-SI" sz="1600" i="1" dirty="0"/>
              <a:t>evidenci brezposelnih oseb, </a:t>
            </a:r>
            <a:r>
              <a:rPr lang="sl-SI" sz="1600" i="1" dirty="0" smtClean="0"/>
              <a:t>je mladi raziskovalec</a:t>
            </a:r>
            <a:r>
              <a:rPr lang="sl-SI" sz="1600" i="1" strike="sngStrike" dirty="0" smtClean="0"/>
              <a:t>)</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908"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7140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70775" y="1623519"/>
            <a:ext cx="9972942" cy="3508653"/>
          </a:xfrm>
          <a:prstGeom prst="rect">
            <a:avLst/>
          </a:prstGeom>
        </p:spPr>
        <p:txBody>
          <a:bodyPr wrap="square">
            <a:spAutoFit/>
          </a:bodyPr>
          <a:lstStyle/>
          <a:p>
            <a:pPr algn="ctr">
              <a:lnSpc>
                <a:spcPct val="150000"/>
              </a:lnSpc>
              <a:spcBef>
                <a:spcPts val="600"/>
              </a:spcBef>
              <a:buClr>
                <a:srgbClr val="C00000"/>
              </a:buClr>
              <a:defRPr/>
            </a:pPr>
            <a:r>
              <a:rPr lang="sl-SI" b="1" dirty="0" smtClean="0">
                <a:solidFill>
                  <a:srgbClr val="FF0000"/>
                </a:solidFill>
              </a:rPr>
              <a:t>Pogoji - Študent (2)</a:t>
            </a:r>
            <a:endParaRPr lang="sl-SI" b="1" dirty="0">
              <a:solidFill>
                <a:srgbClr val="FF0000"/>
              </a:solidFill>
            </a:endParaRPr>
          </a:p>
          <a:p>
            <a:pPr algn="ctr">
              <a:buClr>
                <a:srgbClr val="C00000"/>
              </a:buClr>
            </a:pPr>
            <a:endParaRPr lang="sl-SI" sz="1600" b="1" dirty="0" smtClean="0"/>
          </a:p>
          <a:p>
            <a:pPr marL="342900" lvl="0" indent="-342900" algn="just">
              <a:spcBef>
                <a:spcPts val="600"/>
              </a:spcBef>
              <a:spcAft>
                <a:spcPts val="600"/>
              </a:spcAft>
              <a:buFont typeface="Georgia" panose="02040502050405020303" pitchFamily="18" charset="0"/>
              <a:buChar char="●"/>
            </a:pPr>
            <a:r>
              <a:rPr lang="sl-SI" sz="1600" strike="sngStrike" dirty="0" smtClean="0"/>
              <a:t>posamezen študent se lahko </a:t>
            </a:r>
            <a:r>
              <a:rPr lang="sl-SI" sz="1600" b="1" strike="sngStrike" dirty="0" smtClean="0"/>
              <a:t>vključi le dvakrat</a:t>
            </a:r>
            <a:r>
              <a:rPr lang="sl-SI" sz="1600" strike="sngStrike" dirty="0" smtClean="0"/>
              <a:t> (1X  v času dodiplomskega in 1X v času podiplomskega ter 2X v času enovitega magistrskega študija -&gt; potrebno upoštevati tako JR PKP 2014 – 2020 kot tudi JR ŠIPK 2016 – 2018) </a:t>
            </a:r>
          </a:p>
          <a:p>
            <a:pPr marL="342900" indent="-342900" algn="just">
              <a:spcBef>
                <a:spcPts val="600"/>
              </a:spcBef>
              <a:spcAft>
                <a:spcPts val="600"/>
              </a:spcAft>
              <a:buFont typeface="Georgia" panose="02040502050405020303" pitchFamily="18" charset="0"/>
              <a:buChar char="●"/>
              <a:defRPr/>
            </a:pPr>
            <a:r>
              <a:rPr lang="sl-SI" sz="1600" b="1" dirty="0">
                <a:solidFill>
                  <a:srgbClr val="0070C0"/>
                </a:solidFill>
              </a:rPr>
              <a:t>spremenjeni pogoji za vključitev študentov </a:t>
            </a:r>
            <a:r>
              <a:rPr lang="sl-SI" sz="1600" b="1" dirty="0" smtClean="0">
                <a:solidFill>
                  <a:srgbClr val="0070C0"/>
                </a:solidFill>
                <a:sym typeface="Wingdings" panose="05000000000000000000" pitchFamily="2" charset="2"/>
              </a:rPr>
              <a:t> </a:t>
            </a:r>
            <a:r>
              <a:rPr lang="sl-SI" sz="1600" dirty="0" smtClean="0">
                <a:solidFill>
                  <a:srgbClr val="0070C0"/>
                </a:solidFill>
              </a:rPr>
              <a:t>posamezen </a:t>
            </a:r>
            <a:r>
              <a:rPr lang="sl-SI" sz="1600" dirty="0">
                <a:solidFill>
                  <a:srgbClr val="0070C0"/>
                </a:solidFill>
              </a:rPr>
              <a:t>študent lahko sodeluje v enem projektu </a:t>
            </a:r>
            <a:r>
              <a:rPr lang="sl-SI" sz="1600" dirty="0" smtClean="0">
                <a:solidFill>
                  <a:srgbClr val="0070C0"/>
                </a:solidFill>
              </a:rPr>
              <a:t>ne </a:t>
            </a:r>
            <a:r>
              <a:rPr lang="sl-SI" sz="1600" dirty="0">
                <a:solidFill>
                  <a:srgbClr val="0070C0"/>
                </a:solidFill>
              </a:rPr>
              <a:t>glede na to, ali je že bil vključen v projekte ŠIPK, vendar se lahko v </a:t>
            </a:r>
            <a:r>
              <a:rPr lang="sl-SI" sz="1600" b="1" dirty="0">
                <a:solidFill>
                  <a:srgbClr val="0070C0"/>
                </a:solidFill>
              </a:rPr>
              <a:t>projektno skupino </a:t>
            </a:r>
            <a:r>
              <a:rPr lang="sl-SI" sz="1600" b="1" dirty="0" smtClean="0">
                <a:solidFill>
                  <a:srgbClr val="0070C0"/>
                </a:solidFill>
              </a:rPr>
              <a:t>vključita </a:t>
            </a:r>
            <a:r>
              <a:rPr lang="sl-SI" sz="1600" b="1" dirty="0">
                <a:solidFill>
                  <a:srgbClr val="0070C0"/>
                </a:solidFill>
              </a:rPr>
              <a:t>največ 2 študenta, ki sta že sodelovala v prejšnjih projektih ŠIPK</a:t>
            </a:r>
            <a:r>
              <a:rPr lang="sl-SI" sz="1600" dirty="0">
                <a:solidFill>
                  <a:srgbClr val="0070C0"/>
                </a:solidFill>
              </a:rPr>
              <a:t>, ki so bili izbrani na 1 in 2 odpiranju (PKP se ne šteje</a:t>
            </a:r>
            <a:r>
              <a:rPr lang="sl-SI" sz="1600" dirty="0" smtClean="0">
                <a:solidFill>
                  <a:srgbClr val="0070C0"/>
                </a:solidFill>
              </a:rPr>
              <a:t>)!</a:t>
            </a:r>
            <a:endParaRPr lang="sl-SI" sz="1600" dirty="0">
              <a:solidFill>
                <a:srgbClr val="0070C0"/>
              </a:solidFill>
            </a:endParaRPr>
          </a:p>
          <a:p>
            <a:pPr marL="342900" lvl="1" indent="-342900" algn="just">
              <a:spcBef>
                <a:spcPts val="600"/>
              </a:spcBef>
              <a:spcAft>
                <a:spcPts val="600"/>
              </a:spcAft>
              <a:buFont typeface="Georgia" panose="02040502050405020303" pitchFamily="18" charset="0"/>
              <a:buChar char="●"/>
              <a:defRPr/>
            </a:pPr>
            <a:r>
              <a:rPr lang="sl-SI" sz="1600" b="1" dirty="0">
                <a:solidFill>
                  <a:srgbClr val="0070C0"/>
                </a:solidFill>
              </a:rPr>
              <a:t>paziti, da ves čas trajanja projektov </a:t>
            </a:r>
            <a:r>
              <a:rPr lang="sl-SI" sz="1600" b="1" dirty="0" smtClean="0">
                <a:solidFill>
                  <a:srgbClr val="0070C0"/>
                </a:solidFill>
              </a:rPr>
              <a:t>sodeluje </a:t>
            </a:r>
            <a:r>
              <a:rPr lang="sl-SI" sz="1600" b="1" dirty="0">
                <a:solidFill>
                  <a:srgbClr val="0070C0"/>
                </a:solidFill>
              </a:rPr>
              <a:t>najmanj 6 </a:t>
            </a:r>
            <a:r>
              <a:rPr lang="sl-SI" sz="1600" b="1" dirty="0" smtClean="0">
                <a:solidFill>
                  <a:srgbClr val="0070C0"/>
                </a:solidFill>
              </a:rPr>
              <a:t>študentov.</a:t>
            </a:r>
            <a:endParaRPr lang="sl-SI" sz="1600" b="1" dirty="0">
              <a:solidFill>
                <a:srgbClr val="0070C0"/>
              </a:solidFill>
            </a:endParaRPr>
          </a:p>
          <a:p>
            <a:pPr lvl="0" algn="just">
              <a:spcBef>
                <a:spcPts val="600"/>
              </a:spcBef>
              <a:spcAft>
                <a:spcPts val="600"/>
              </a:spcAft>
            </a:pPr>
            <a:endParaRPr lang="sl-SI" sz="1600" strike="sngStrike" dirty="0" smtClean="0">
              <a:solidFill>
                <a:srgbClr val="0070C0"/>
              </a:solidFill>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908"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9026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51965" y="1010932"/>
            <a:ext cx="9969387" cy="4970591"/>
          </a:xfrm>
          <a:prstGeom prst="rect">
            <a:avLst/>
          </a:prstGeom>
        </p:spPr>
        <p:txBody>
          <a:bodyPr wrap="square">
            <a:spAutoFit/>
          </a:bodyPr>
          <a:lstStyle/>
          <a:p>
            <a:pPr algn="ctr">
              <a:lnSpc>
                <a:spcPct val="150000"/>
              </a:lnSpc>
              <a:spcBef>
                <a:spcPts val="600"/>
              </a:spcBef>
              <a:buClr>
                <a:srgbClr val="C00000"/>
              </a:buClr>
              <a:defRPr/>
            </a:pPr>
            <a:r>
              <a:rPr lang="sl-SI" altLang="sl-SI" b="1" dirty="0">
                <a:solidFill>
                  <a:srgbClr val="FF0000"/>
                </a:solidFill>
              </a:rPr>
              <a:t>TOČKOVANJE in MERILA</a:t>
            </a:r>
          </a:p>
          <a:p>
            <a:endParaRPr lang="sl-SI" altLang="sl-SI" sz="1600" b="1" dirty="0">
              <a:solidFill>
                <a:srgbClr val="FF0000"/>
              </a:solidFill>
            </a:endParaRPr>
          </a:p>
          <a:p>
            <a:r>
              <a:rPr lang="sl-SI" altLang="sl-SI" sz="1600" b="1" dirty="0">
                <a:solidFill>
                  <a:srgbClr val="FF0000"/>
                </a:solidFill>
              </a:rPr>
              <a:t>Točkovanje</a:t>
            </a:r>
            <a:r>
              <a:rPr lang="sl-SI" altLang="sl-SI" sz="1600" b="1" dirty="0" smtClean="0">
                <a:solidFill>
                  <a:srgbClr val="FF0000"/>
                </a:solidFill>
              </a:rPr>
              <a:t>:</a:t>
            </a:r>
          </a:p>
          <a:p>
            <a:endParaRPr lang="sl-SI" altLang="sl-SI" sz="1600" b="1" dirty="0">
              <a:solidFill>
                <a:srgbClr val="FF0000"/>
              </a:solidFill>
            </a:endParaRPr>
          </a:p>
          <a:p>
            <a:r>
              <a:rPr lang="sl-SI" altLang="sl-SI" sz="1600" b="1" u="sng" dirty="0"/>
              <a:t>Največje možno skupno število točk, s katerimi se lahko oceni posamezni projekt, je </a:t>
            </a:r>
            <a:r>
              <a:rPr lang="sl-SI" altLang="sl-SI" sz="1600" b="1" u="sng" dirty="0" smtClean="0">
                <a:solidFill>
                  <a:srgbClr val="0070C0"/>
                </a:solidFill>
              </a:rPr>
              <a:t>87</a:t>
            </a:r>
            <a:r>
              <a:rPr lang="sl-SI" altLang="sl-SI" sz="1600" b="1" u="sng" dirty="0" smtClean="0"/>
              <a:t> </a:t>
            </a:r>
            <a:r>
              <a:rPr lang="sl-SI" altLang="sl-SI" sz="1600" b="1" u="sng" dirty="0">
                <a:solidFill>
                  <a:srgbClr val="0070C0"/>
                </a:solidFill>
              </a:rPr>
              <a:t>točk</a:t>
            </a:r>
            <a:r>
              <a:rPr lang="sl-SI" altLang="sl-SI" sz="1600" b="1" u="sng" dirty="0"/>
              <a:t>. Izbran je lahko projekt, ki doseže najmanj </a:t>
            </a:r>
            <a:r>
              <a:rPr lang="sl-SI" altLang="sl-SI" sz="1600" b="1" u="sng" dirty="0" smtClean="0">
                <a:solidFill>
                  <a:srgbClr val="0070C0"/>
                </a:solidFill>
              </a:rPr>
              <a:t>52 </a:t>
            </a:r>
            <a:r>
              <a:rPr lang="sl-SI" altLang="sl-SI" sz="1600" b="1" u="sng" dirty="0">
                <a:solidFill>
                  <a:srgbClr val="0070C0"/>
                </a:solidFill>
              </a:rPr>
              <a:t>točk</a:t>
            </a:r>
            <a:r>
              <a:rPr lang="sl-SI" altLang="sl-SI" sz="1600" b="1" u="sng" dirty="0"/>
              <a:t>.</a:t>
            </a:r>
          </a:p>
          <a:p>
            <a:pPr algn="ctr"/>
            <a:endParaRPr lang="sl-SI" altLang="sl-SI" sz="1600" b="1" dirty="0" smtClean="0">
              <a:solidFill>
                <a:srgbClr val="FF0000"/>
              </a:solidFill>
            </a:endParaRPr>
          </a:p>
          <a:p>
            <a:pPr algn="ctr"/>
            <a:endParaRPr lang="sl-SI" altLang="sl-SI" sz="1600" b="1" dirty="0">
              <a:solidFill>
                <a:srgbClr val="FF0000"/>
              </a:solidFill>
            </a:endParaRPr>
          </a:p>
          <a:p>
            <a:r>
              <a:rPr lang="sl-SI" altLang="sl-SI" sz="1600" b="1" dirty="0" smtClean="0">
                <a:solidFill>
                  <a:srgbClr val="FF0000"/>
                </a:solidFill>
              </a:rPr>
              <a:t>Izločitveni merili:</a:t>
            </a:r>
          </a:p>
          <a:p>
            <a:endParaRPr lang="sl-SI" altLang="sl-SI" sz="1600" b="1" dirty="0">
              <a:solidFill>
                <a:srgbClr val="FF0000"/>
              </a:solidFill>
            </a:endParaRPr>
          </a:p>
          <a:p>
            <a:pPr marL="285750" indent="-285750">
              <a:buFont typeface="Arial" panose="020B0604020202020204" pitchFamily="34" charset="0"/>
              <a:buChar char="•"/>
            </a:pPr>
            <a:r>
              <a:rPr lang="sl-SI" sz="1600" b="1" dirty="0"/>
              <a:t>Predlog projekta je skladen s predmetom, namenom in cilji javnega razpisa ter prednostne osi in prednostne </a:t>
            </a:r>
            <a:r>
              <a:rPr lang="sl-SI" sz="1600" b="1" dirty="0" smtClean="0"/>
              <a:t>naložbe</a:t>
            </a:r>
          </a:p>
          <a:p>
            <a:pPr marL="285750" indent="-285750">
              <a:buFont typeface="Arial" panose="020B0604020202020204" pitchFamily="34" charset="0"/>
              <a:buChar char="•"/>
            </a:pPr>
            <a:endParaRPr lang="sl-SI" sz="1600" b="1" dirty="0" smtClean="0"/>
          </a:p>
          <a:p>
            <a:pPr marL="285750" indent="-285750">
              <a:buFont typeface="Arial" panose="020B0604020202020204" pitchFamily="34" charset="0"/>
              <a:buChar char="•"/>
            </a:pPr>
            <a:r>
              <a:rPr lang="sl-SI" sz="1600" b="1" dirty="0"/>
              <a:t>Predlog projekta je izvedljiv, upošteva vse aktivnosti in časovni ter finančni okvir, določen s tem razpisom in razpisno dokumentacijo</a:t>
            </a:r>
            <a:r>
              <a:rPr lang="sl-SI" sz="1600" b="1" dirty="0" smtClean="0"/>
              <a:t>.</a:t>
            </a:r>
            <a:endParaRPr lang="sl-SI" altLang="sl-SI" sz="1600" b="1" dirty="0" smtClean="0">
              <a:solidFill>
                <a:srgbClr val="FF0000"/>
              </a:solidFill>
            </a:endParaRPr>
          </a:p>
          <a:p>
            <a:pPr algn="ctr"/>
            <a:endParaRPr lang="sl-SI" altLang="sl-SI" sz="1600" b="1" dirty="0">
              <a:solidFill>
                <a:srgbClr val="FF0000"/>
              </a:solidFill>
            </a:endParaRPr>
          </a:p>
          <a:p>
            <a:r>
              <a:rPr lang="sl-SI" altLang="sl-SI" sz="1600" b="1" dirty="0" smtClean="0">
                <a:solidFill>
                  <a:srgbClr val="0070C0"/>
                </a:solidFill>
              </a:rPr>
              <a:t>V nadaljevanju podajamo usmerite za pripravo projektnega predloga v prijavnem obrazcu, s poudarki za pridobitev vseh točk pri merilih!</a:t>
            </a:r>
          </a:p>
          <a:p>
            <a:pPr algn="ctr"/>
            <a:endParaRPr lang="sl-SI" altLang="sl-SI" b="1" dirty="0">
              <a:solidFill>
                <a:srgbClr val="FF0000"/>
              </a:solidFill>
            </a:endParaRPr>
          </a:p>
        </p:txBody>
      </p:sp>
    </p:spTree>
    <p:extLst>
      <p:ext uri="{BB962C8B-B14F-4D97-AF65-F5344CB8AC3E}">
        <p14:creationId xmlns:p14="http://schemas.microsoft.com/office/powerpoint/2010/main" val="2157552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10179780" cy="5016758"/>
          </a:xfrm>
          <a:prstGeom prst="rect">
            <a:avLst/>
          </a:prstGeom>
        </p:spPr>
        <p:txBody>
          <a:bodyPr wrap="square">
            <a:spAutoFit/>
          </a:bodyPr>
          <a:lstStyle/>
          <a:p>
            <a:pPr algn="ctr"/>
            <a:endParaRPr lang="sl-SI" b="1" dirty="0" smtClean="0"/>
          </a:p>
          <a:p>
            <a:pPr algn="ctr">
              <a:lnSpc>
                <a:spcPct val="150000"/>
              </a:lnSpc>
              <a:spcBef>
                <a:spcPts val="600"/>
              </a:spcBef>
              <a:buClr>
                <a:srgbClr val="C00000"/>
              </a:buClr>
              <a:defRPr/>
            </a:pPr>
            <a:r>
              <a:rPr lang="sl-SI" b="1" dirty="0">
                <a:solidFill>
                  <a:srgbClr val="FF0000"/>
                </a:solidFill>
              </a:rPr>
              <a:t>PRIJAVNI OBRAZEC</a:t>
            </a:r>
          </a:p>
          <a:p>
            <a:pPr algn="ctr">
              <a:lnSpc>
                <a:spcPct val="150000"/>
              </a:lnSpc>
              <a:spcBef>
                <a:spcPts val="600"/>
              </a:spcBef>
              <a:buClr>
                <a:srgbClr val="C00000"/>
              </a:buClr>
              <a:defRPr/>
            </a:pPr>
            <a:r>
              <a:rPr lang="sl-SI" b="1" dirty="0">
                <a:solidFill>
                  <a:srgbClr val="FF0000"/>
                </a:solidFill>
              </a:rPr>
              <a:t>2.2 UTEMELJITEV IN CILJI PROJEKTA </a:t>
            </a:r>
          </a:p>
          <a:p>
            <a:pPr algn="ctr"/>
            <a:r>
              <a:rPr lang="x-none" sz="2000" b="1" dirty="0"/>
              <a:t> </a:t>
            </a:r>
            <a:endParaRPr lang="sl-SI" sz="2000" dirty="0"/>
          </a:p>
          <a:p>
            <a:pPr marL="342900" lvl="0" indent="-342900" algn="just">
              <a:buFont typeface="Arial" panose="020B0604020202020204" pitchFamily="34" charset="0"/>
              <a:buChar char="•"/>
            </a:pPr>
            <a:r>
              <a:rPr lang="x-none" sz="1600" dirty="0"/>
              <a:t>vsebinska zasnova projekta kratka, jasna in POLJUDNO</a:t>
            </a:r>
            <a:r>
              <a:rPr lang="sl-SI" sz="1600" dirty="0"/>
              <a:t> zapisana</a:t>
            </a:r>
          </a:p>
          <a:p>
            <a:pPr marL="342900" lvl="0" indent="-342900" algn="just">
              <a:buFont typeface="Arial" panose="020B0604020202020204" pitchFamily="34" charset="0"/>
              <a:buChar char="•"/>
            </a:pPr>
            <a:endParaRPr lang="sl-SI" sz="1600" dirty="0" smtClean="0"/>
          </a:p>
          <a:p>
            <a:pPr marL="342900" indent="-342900" algn="just">
              <a:buFont typeface="Arial" panose="020B0604020202020204" pitchFamily="34" charset="0"/>
              <a:buChar char="•"/>
            </a:pPr>
            <a:r>
              <a:rPr lang="sl-SI" sz="1600" dirty="0"/>
              <a:t>p</a:t>
            </a:r>
            <a:r>
              <a:rPr lang="sl-SI" sz="1600" dirty="0" smtClean="0"/>
              <a:t>ri opisu problema, ki ga nameravate razreševati </a:t>
            </a:r>
            <a:r>
              <a:rPr lang="sl-SI" sz="1600" b="1" dirty="0" smtClean="0"/>
              <a:t>POSEBEJ izpostavite in utemeljite vsebinske cilje </a:t>
            </a:r>
            <a:r>
              <a:rPr lang="sl-SI" sz="1600" b="1" dirty="0"/>
              <a:t>projekta</a:t>
            </a:r>
            <a:r>
              <a:rPr lang="sl-SI" sz="1600" dirty="0"/>
              <a:t> </a:t>
            </a:r>
            <a:r>
              <a:rPr lang="sl-SI" sz="1600" dirty="0" smtClean="0"/>
              <a:t>(cilji projekta sledijo </a:t>
            </a:r>
            <a:r>
              <a:rPr lang="sl-SI" sz="1600" dirty="0"/>
              <a:t>vsem ciljem in namenu </a:t>
            </a:r>
            <a:r>
              <a:rPr lang="sl-SI" sz="1600" dirty="0" smtClean="0"/>
              <a:t>razpisa (inovativno, problemsko reševanje lokalnega izziva; povezovanje visokošolskih zavodov z lokalnim okoljem itd..) </a:t>
            </a:r>
            <a:r>
              <a:rPr lang="sl-SI" sz="1600" b="1" dirty="0" smtClean="0">
                <a:solidFill>
                  <a:srgbClr val="FF0000"/>
                </a:solidFill>
              </a:rPr>
              <a:t>(merilo 1.1)</a:t>
            </a:r>
            <a:endParaRPr lang="sl-SI" sz="1600" dirty="0">
              <a:solidFill>
                <a:srgbClr val="FF0000"/>
              </a:solidFill>
            </a:endParaRPr>
          </a:p>
          <a:p>
            <a:pPr marL="342900" lvl="0" indent="-342900" algn="just">
              <a:buFont typeface="Arial" panose="020B0604020202020204" pitchFamily="34" charset="0"/>
              <a:buChar char="•"/>
            </a:pPr>
            <a:endParaRPr lang="sl-SI" sz="1600" dirty="0"/>
          </a:p>
          <a:p>
            <a:pPr lvl="0" algn="just"/>
            <a:endParaRPr lang="sl-SI" sz="1600" dirty="0"/>
          </a:p>
          <a:p>
            <a:pPr lvl="0" algn="just"/>
            <a:r>
              <a:rPr lang="sl-SI" sz="1600" b="1" i="1" dirty="0">
                <a:solidFill>
                  <a:srgbClr val="FF0000"/>
                </a:solidFill>
              </a:rPr>
              <a:t>P</a:t>
            </a:r>
            <a:r>
              <a:rPr lang="x-none" sz="1600" b="1" i="1" dirty="0" smtClean="0">
                <a:solidFill>
                  <a:srgbClr val="FF0000"/>
                </a:solidFill>
              </a:rPr>
              <a:t>azite</a:t>
            </a:r>
            <a:r>
              <a:rPr lang="x-none" sz="1600" b="1" i="1" dirty="0">
                <a:solidFill>
                  <a:srgbClr val="FF0000"/>
                </a:solidFill>
              </a:rPr>
              <a:t>, da ni razpršeno skozi celotno besedilo </a:t>
            </a:r>
            <a:r>
              <a:rPr lang="sl-SI" sz="1600" b="1" i="1" dirty="0">
                <a:solidFill>
                  <a:srgbClr val="FF0000"/>
                </a:solidFill>
              </a:rPr>
              <a:t>(</a:t>
            </a:r>
            <a:r>
              <a:rPr lang="x-none" sz="1600" b="1" i="1" dirty="0">
                <a:solidFill>
                  <a:srgbClr val="FF0000"/>
                </a:solidFill>
              </a:rPr>
              <a:t>opišite </a:t>
            </a:r>
            <a:r>
              <a:rPr lang="sl-SI" sz="1600" b="1" i="1" dirty="0">
                <a:solidFill>
                  <a:srgbClr val="FF0000"/>
                </a:solidFill>
              </a:rPr>
              <a:t>v </a:t>
            </a:r>
            <a:r>
              <a:rPr lang="x-none" sz="1600" b="1" i="1" dirty="0">
                <a:solidFill>
                  <a:srgbClr val="FF0000"/>
                </a:solidFill>
              </a:rPr>
              <a:t>prijavnemu obrazcu točka 2.2</a:t>
            </a:r>
            <a:r>
              <a:rPr lang="sl-SI" sz="1600" b="1" i="1" dirty="0">
                <a:solidFill>
                  <a:srgbClr val="FF0000"/>
                </a:solidFill>
              </a:rPr>
              <a:t>)</a:t>
            </a:r>
            <a:endParaRPr lang="sl-SI" sz="1600" b="1" dirty="0">
              <a:solidFill>
                <a:srgbClr val="FF0000"/>
              </a:solidFill>
            </a:endParaRPr>
          </a:p>
          <a:p>
            <a:pPr marL="285750" indent="-285750">
              <a:buFont typeface="Arial" panose="020B0604020202020204" pitchFamily="34" charset="0"/>
              <a:buChar char="•"/>
            </a:pPr>
            <a:endParaRPr lang="sl-SI" u="sng" dirty="0">
              <a:solidFill>
                <a:srgbClr val="FF0000"/>
              </a:solidFill>
            </a:endParaRPr>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4517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36546" y="19820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Slika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828" y="34701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ravokotnik 3"/>
          <p:cNvSpPr/>
          <p:nvPr/>
        </p:nvSpPr>
        <p:spPr>
          <a:xfrm>
            <a:off x="1026604" y="1023347"/>
            <a:ext cx="10001756" cy="4955203"/>
          </a:xfrm>
          <a:prstGeom prst="rect">
            <a:avLst/>
          </a:prstGeom>
        </p:spPr>
        <p:txBody>
          <a:bodyPr wrap="square">
            <a:spAutoFit/>
          </a:bodyPr>
          <a:lstStyle/>
          <a:p>
            <a:pPr algn="ctr"/>
            <a:r>
              <a:rPr lang="sl-SI" b="1" dirty="0">
                <a:solidFill>
                  <a:srgbClr val="FF0000"/>
                </a:solidFill>
              </a:rPr>
              <a:t>2.3 IZVEDLJIVOST VSEBINSKE ZASNOVE PROJEKTA</a:t>
            </a:r>
            <a:r>
              <a:rPr lang="sl-SI" sz="2400" dirty="0"/>
              <a:t> </a:t>
            </a:r>
          </a:p>
          <a:p>
            <a:pPr marL="342900" indent="-342900" algn="just">
              <a:buFont typeface="Arial" panose="020B0604020202020204" pitchFamily="34" charset="0"/>
              <a:buChar char="•"/>
            </a:pPr>
            <a:endParaRPr lang="sl-SI" sz="2000" dirty="0"/>
          </a:p>
          <a:p>
            <a:pPr marL="342900" indent="-342900" algn="just">
              <a:buFont typeface="Arial" panose="020B0604020202020204" pitchFamily="34" charset="0"/>
              <a:buChar char="•"/>
            </a:pPr>
            <a:r>
              <a:rPr lang="sl-SI" sz="1600" b="1" dirty="0"/>
              <a:t>n</a:t>
            </a:r>
            <a:r>
              <a:rPr lang="sl-SI" sz="1600" b="1" dirty="0" smtClean="0"/>
              <a:t>avesti vsaj </a:t>
            </a:r>
            <a:r>
              <a:rPr lang="sl-SI" sz="1600" b="1" dirty="0"/>
              <a:t>3 aktivnosti v </a:t>
            </a:r>
            <a:r>
              <a:rPr lang="sl-SI" sz="1600" b="1" dirty="0" smtClean="0"/>
              <a:t>projektu, ki so skladne, smiselno načrtovane, terminsko ustrezno razporejene ter omogočajo doseganje učinkov/rezultatov projekta ter prepoznanih potreb oseb iz ciljne skupine </a:t>
            </a:r>
            <a:r>
              <a:rPr lang="sl-SI" sz="1600" dirty="0" smtClean="0"/>
              <a:t>(</a:t>
            </a:r>
            <a:r>
              <a:rPr lang="sl-SI" sz="1600" dirty="0"/>
              <a:t>npr. 1. uvodni sestanek – predstavitev projekta, razdelitev nalog, priprava terminskega plana; 2. preučevanje strokovne literature; 3. priprava in izvedba – strokovno delo 4. predstavitev rezultatov, </a:t>
            </a:r>
            <a:r>
              <a:rPr lang="sl-SI" sz="1600" dirty="0" err="1" smtClean="0"/>
              <a:t>diseminacija</a:t>
            </a:r>
            <a:r>
              <a:rPr lang="sl-SI" sz="1600" dirty="0" smtClean="0"/>
              <a:t>) </a:t>
            </a:r>
            <a:r>
              <a:rPr lang="sl-SI" sz="1600" b="1" dirty="0">
                <a:solidFill>
                  <a:srgbClr val="FF0000"/>
                </a:solidFill>
              </a:rPr>
              <a:t>(merilo </a:t>
            </a:r>
            <a:r>
              <a:rPr lang="sl-SI" sz="1600" b="1" dirty="0" smtClean="0">
                <a:solidFill>
                  <a:srgbClr val="FF0000"/>
                </a:solidFill>
              </a:rPr>
              <a:t>1.2)</a:t>
            </a:r>
            <a:endParaRPr lang="sl-SI" sz="1600" b="1" dirty="0">
              <a:solidFill>
                <a:srgbClr val="FF0000"/>
              </a:solidFill>
            </a:endParaRPr>
          </a:p>
          <a:p>
            <a:pPr lvl="0" algn="just"/>
            <a:endParaRPr lang="sl-SI" sz="1600" dirty="0"/>
          </a:p>
          <a:p>
            <a:pPr algn="just"/>
            <a:endParaRPr lang="sl-SI" sz="1600" dirty="0"/>
          </a:p>
          <a:p>
            <a:pPr marL="342900" indent="-342900" algn="just">
              <a:buFont typeface="Arial" panose="020B0604020202020204" pitchFamily="34" charset="0"/>
              <a:buChar char="•"/>
            </a:pPr>
            <a:r>
              <a:rPr lang="sl-SI" sz="1600" dirty="0"/>
              <a:t>č</a:t>
            </a:r>
            <a:r>
              <a:rPr lang="sl-SI" sz="1600" dirty="0" smtClean="0"/>
              <a:t>e sodeluje </a:t>
            </a:r>
            <a:r>
              <a:rPr lang="x-none" sz="1600" b="1" dirty="0" smtClean="0"/>
              <a:t>drugi </a:t>
            </a:r>
            <a:r>
              <a:rPr lang="x-none" sz="1600" b="1" dirty="0"/>
              <a:t>partner</a:t>
            </a:r>
            <a:r>
              <a:rPr lang="sl-SI" sz="1600" b="1" dirty="0"/>
              <a:t>(ji</a:t>
            </a:r>
            <a:r>
              <a:rPr lang="sl-SI" sz="1600" b="1" dirty="0" smtClean="0"/>
              <a:t>)</a:t>
            </a:r>
            <a:r>
              <a:rPr lang="x-none" sz="1600" dirty="0" smtClean="0"/>
              <a:t> </a:t>
            </a:r>
            <a:r>
              <a:rPr lang="sl-SI" sz="1600" dirty="0" smtClean="0"/>
              <a:t>mora biti razviden in opredeljen njegov doprinos v projektu!!!</a:t>
            </a:r>
          </a:p>
          <a:p>
            <a:pPr marL="342900" lvl="0" indent="-342900" algn="just">
              <a:buFont typeface="Arial" panose="020B0604020202020204" pitchFamily="34" charset="0"/>
              <a:buChar char="•"/>
            </a:pPr>
            <a:endParaRPr lang="sl-SI" sz="1600" dirty="0" smtClean="0"/>
          </a:p>
          <a:p>
            <a:pPr marL="285750" lvl="0" indent="-285750" algn="just">
              <a:buFont typeface="Arial" panose="020B0604020202020204" pitchFamily="34" charset="0"/>
              <a:buChar char="•"/>
            </a:pPr>
            <a:endParaRPr lang="sl-SI" sz="1600" dirty="0" smtClean="0"/>
          </a:p>
          <a:p>
            <a:pPr algn="just"/>
            <a:r>
              <a:rPr lang="sl-SI" sz="1600" i="1" dirty="0">
                <a:solidFill>
                  <a:srgbClr val="FF0000"/>
                </a:solidFill>
              </a:rPr>
              <a:t>Paziti, </a:t>
            </a:r>
            <a:r>
              <a:rPr lang="sl-SI" sz="1600" i="1" dirty="0" smtClean="0">
                <a:solidFill>
                  <a:srgbClr val="FF0000"/>
                </a:solidFill>
              </a:rPr>
              <a:t>da opis </a:t>
            </a:r>
            <a:r>
              <a:rPr lang="sl-SI" sz="1600" i="1" dirty="0">
                <a:solidFill>
                  <a:srgbClr val="FF0000"/>
                </a:solidFill>
              </a:rPr>
              <a:t>aktivnosti </a:t>
            </a:r>
            <a:r>
              <a:rPr lang="sl-SI" sz="1600" i="1" dirty="0" smtClean="0">
                <a:solidFill>
                  <a:srgbClr val="FF0000"/>
                </a:solidFill>
              </a:rPr>
              <a:t>ne vključuje, </a:t>
            </a:r>
            <a:r>
              <a:rPr lang="sl-SI" sz="1600" i="1" dirty="0">
                <a:solidFill>
                  <a:srgbClr val="FF0000"/>
                </a:solidFill>
              </a:rPr>
              <a:t>da študenti opravljajo redne delovne naloge; da so del pedagoškega procesa (npr. praksa oz. praktično usposabljanje </a:t>
            </a:r>
            <a:r>
              <a:rPr lang="sl-SI" sz="1600" i="1" dirty="0" smtClean="0">
                <a:solidFill>
                  <a:srgbClr val="FF0000"/>
                </a:solidFill>
              </a:rPr>
              <a:t>študentov), </a:t>
            </a:r>
            <a:r>
              <a:rPr lang="sl-SI" sz="1600" i="1" dirty="0">
                <a:solidFill>
                  <a:srgbClr val="FF0000"/>
                </a:solidFill>
              </a:rPr>
              <a:t>da gre za tržne dejavnosti </a:t>
            </a:r>
            <a:r>
              <a:rPr lang="sl-SI" sz="1600" i="1" dirty="0" smtClean="0">
                <a:solidFill>
                  <a:srgbClr val="FF0000"/>
                </a:solidFill>
              </a:rPr>
              <a:t>projekta ter da so aktivnosti </a:t>
            </a:r>
            <a:r>
              <a:rPr lang="sl-SI" sz="1600" i="1" dirty="0">
                <a:solidFill>
                  <a:srgbClr val="FF0000"/>
                </a:solidFill>
              </a:rPr>
              <a:t>pred začetkom projektnega dela </a:t>
            </a:r>
            <a:r>
              <a:rPr lang="sl-SI" sz="1600" i="1" dirty="0" smtClean="0">
                <a:solidFill>
                  <a:srgbClr val="FF0000"/>
                </a:solidFill>
              </a:rPr>
              <a:t>s študenti neupravičene (npr</a:t>
            </a:r>
            <a:r>
              <a:rPr lang="sl-SI" sz="1600" i="1" dirty="0">
                <a:solidFill>
                  <a:srgbClr val="FF0000"/>
                </a:solidFill>
              </a:rPr>
              <a:t>. priprava vsebinske zasnove s strani mentorjev, </a:t>
            </a:r>
            <a:r>
              <a:rPr lang="sl-SI" sz="1600" i="1" dirty="0" smtClean="0">
                <a:solidFill>
                  <a:srgbClr val="FF0000"/>
                </a:solidFill>
              </a:rPr>
              <a:t>izbor študentov</a:t>
            </a:r>
            <a:r>
              <a:rPr lang="sl-SI" sz="1600" i="1" dirty="0">
                <a:solidFill>
                  <a:srgbClr val="FF0000"/>
                </a:solidFill>
              </a:rPr>
              <a:t>…)</a:t>
            </a:r>
          </a:p>
          <a:p>
            <a:endParaRPr lang="sl-SI" sz="1600" dirty="0"/>
          </a:p>
          <a:p>
            <a:pPr marL="342900" lvl="0" indent="-342900">
              <a:buFont typeface="Arial" panose="020B0604020202020204" pitchFamily="34" charset="0"/>
              <a:buChar char="•"/>
            </a:pPr>
            <a:endParaRPr lang="sl-SI" sz="1600" dirty="0"/>
          </a:p>
          <a:p>
            <a:endParaRPr lang="sl-SI" sz="1600" dirty="0"/>
          </a:p>
        </p:txBody>
      </p:sp>
    </p:spTree>
    <p:extLst>
      <p:ext uri="{BB962C8B-B14F-4D97-AF65-F5344CB8AC3E}">
        <p14:creationId xmlns:p14="http://schemas.microsoft.com/office/powerpoint/2010/main" val="4267709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0" y="1123670"/>
            <a:ext cx="9992881" cy="4585871"/>
          </a:xfrm>
          <a:prstGeom prst="rect">
            <a:avLst/>
          </a:prstGeom>
        </p:spPr>
        <p:txBody>
          <a:bodyPr wrap="square">
            <a:spAutoFit/>
          </a:bodyPr>
          <a:lstStyle/>
          <a:p>
            <a:pPr algn="just"/>
            <a:r>
              <a:rPr lang="sl-SI" dirty="0"/>
              <a:t> </a:t>
            </a:r>
          </a:p>
          <a:p>
            <a:pPr algn="ctr"/>
            <a:r>
              <a:rPr lang="sl-SI" b="1" dirty="0">
                <a:solidFill>
                  <a:srgbClr val="FF0000"/>
                </a:solidFill>
              </a:rPr>
              <a:t>2.3 DOPRINOS PEDAGOŠKEGA MENTORJA </a:t>
            </a:r>
            <a:r>
              <a:rPr lang="sl-SI" dirty="0"/>
              <a:t> </a:t>
            </a:r>
            <a:endParaRPr lang="sl-SI" dirty="0" smtClean="0"/>
          </a:p>
          <a:p>
            <a:pPr algn="just"/>
            <a:endParaRPr lang="sl-SI" sz="2400" dirty="0"/>
          </a:p>
          <a:p>
            <a:pPr marL="285750" indent="-285750" algn="just">
              <a:buFont typeface="Arial" panose="020B0604020202020204" pitchFamily="34" charset="0"/>
              <a:buChar char="•"/>
            </a:pPr>
            <a:r>
              <a:rPr lang="sl-SI" sz="1600" dirty="0"/>
              <a:t>jasno </a:t>
            </a:r>
            <a:r>
              <a:rPr lang="sl-SI" sz="1600" dirty="0" smtClean="0"/>
              <a:t>navesti, zakaj </a:t>
            </a:r>
            <a:r>
              <a:rPr lang="sl-SI" sz="1600" dirty="0"/>
              <a:t>se v reševanje problema vključi </a:t>
            </a:r>
            <a:r>
              <a:rPr lang="sl-SI" sz="1600" dirty="0" smtClean="0"/>
              <a:t>PM </a:t>
            </a:r>
            <a:r>
              <a:rPr lang="sl-SI" sz="1600" b="1" dirty="0" smtClean="0">
                <a:solidFill>
                  <a:srgbClr val="FF0000"/>
                </a:solidFill>
              </a:rPr>
              <a:t>(</a:t>
            </a:r>
            <a:r>
              <a:rPr lang="sl-SI" sz="1600" b="1" dirty="0">
                <a:solidFill>
                  <a:srgbClr val="FF0000"/>
                </a:solidFill>
              </a:rPr>
              <a:t>merilo 1.5)</a:t>
            </a:r>
          </a:p>
          <a:p>
            <a:pPr marL="285750" lvl="0" indent="-285750" algn="just">
              <a:buFont typeface="Arial" panose="020B0604020202020204" pitchFamily="34" charset="0"/>
              <a:buChar char="•"/>
            </a:pPr>
            <a:endParaRPr lang="sl-SI" sz="1600" dirty="0"/>
          </a:p>
          <a:p>
            <a:pPr marL="742950" lvl="1" indent="-285750" algn="just">
              <a:buFont typeface="Courier New" panose="02070309020205020404" pitchFamily="49" charset="0"/>
              <a:buChar char="o"/>
            </a:pPr>
            <a:r>
              <a:rPr lang="sl-SI" sz="1600" dirty="0"/>
              <a:t>kako bodo njegovo akademsko znanje/raziskovalne izkušnje prispevale k reševanju problema (</a:t>
            </a:r>
            <a:r>
              <a:rPr lang="sl-SI" sz="1600" dirty="0" smtClean="0"/>
              <a:t>NALOGE, ki so vezane na vsebinsko zasnovo projekta)</a:t>
            </a:r>
            <a:endParaRPr lang="sl-SI" sz="1600" dirty="0"/>
          </a:p>
          <a:p>
            <a:pPr marL="742950" lvl="1" indent="-285750" algn="just">
              <a:buFont typeface="Courier New" panose="02070309020205020404" pitchFamily="49" charset="0"/>
              <a:buChar char="o"/>
            </a:pPr>
            <a:r>
              <a:rPr lang="sl-SI" sz="1600" dirty="0"/>
              <a:t>na kakšen način </a:t>
            </a:r>
            <a:r>
              <a:rPr lang="sl-SI" sz="1600" dirty="0" smtClean="0"/>
              <a:t>(pristopi, proces) bo </a:t>
            </a:r>
            <a:r>
              <a:rPr lang="sl-SI" sz="1600" dirty="0"/>
              <a:t>to znanje prenesel na študente (VSEBINSKI DOPRINOS k projektu, ki se praviloma veže na študijsko področje, iz katerega PM </a:t>
            </a:r>
            <a:r>
              <a:rPr lang="sl-SI" sz="1600" dirty="0" smtClean="0"/>
              <a:t>prihaja)</a:t>
            </a:r>
          </a:p>
          <a:p>
            <a:pPr lvl="1" algn="just"/>
            <a:endParaRPr lang="sl-SI" sz="1600" dirty="0" smtClean="0"/>
          </a:p>
          <a:p>
            <a:pPr marL="285750" lvl="1" indent="-285750" algn="just">
              <a:buFont typeface="Arial" panose="020B0604020202020204" pitchFamily="34" charset="0"/>
              <a:buChar char="•"/>
            </a:pPr>
            <a:r>
              <a:rPr lang="sl-SI" sz="1600" dirty="0"/>
              <a:t>potrebno navesti </a:t>
            </a:r>
            <a:r>
              <a:rPr lang="sl-SI" sz="1600" dirty="0" smtClean="0"/>
              <a:t>naloge </a:t>
            </a:r>
            <a:r>
              <a:rPr lang="sl-SI" sz="1600" dirty="0"/>
              <a:t>in doprinos </a:t>
            </a:r>
            <a:r>
              <a:rPr lang="sl-SI" sz="1600" dirty="0" smtClean="0"/>
              <a:t>za vse vključene PM (PM morajo biti iz različnih študijskih področij po </a:t>
            </a:r>
            <a:r>
              <a:rPr lang="sl-SI" sz="1600" dirty="0"/>
              <a:t>3 – </a:t>
            </a:r>
            <a:r>
              <a:rPr lang="sl-SI" sz="1600" dirty="0" smtClean="0"/>
              <a:t>mestnem </a:t>
            </a:r>
            <a:r>
              <a:rPr lang="sl-SI" sz="1600" b="1" dirty="0" err="1" smtClean="0">
                <a:solidFill>
                  <a:srgbClr val="0070C0"/>
                </a:solidFill>
              </a:rPr>
              <a:t>Klasius</a:t>
            </a:r>
            <a:r>
              <a:rPr lang="sl-SI" sz="1600" b="1" dirty="0" smtClean="0">
                <a:solidFill>
                  <a:srgbClr val="0070C0"/>
                </a:solidFill>
              </a:rPr>
              <a:t> </a:t>
            </a:r>
            <a:r>
              <a:rPr lang="sl-SI" sz="1600" b="1" dirty="0">
                <a:solidFill>
                  <a:srgbClr val="0070C0"/>
                </a:solidFill>
              </a:rPr>
              <a:t>– P – </a:t>
            </a:r>
            <a:r>
              <a:rPr lang="sl-SI" sz="1600" b="1" dirty="0" smtClean="0">
                <a:solidFill>
                  <a:srgbClr val="0070C0"/>
                </a:solidFill>
              </a:rPr>
              <a:t>16)</a:t>
            </a:r>
          </a:p>
          <a:p>
            <a:pPr marL="285750" lvl="1" indent="-285750" algn="just">
              <a:buFont typeface="Arial" panose="020B0604020202020204" pitchFamily="34" charset="0"/>
              <a:buChar char="•"/>
            </a:pPr>
            <a:endParaRPr lang="sl-SI" sz="1600" dirty="0"/>
          </a:p>
          <a:p>
            <a:pPr lvl="0"/>
            <a:r>
              <a:rPr lang="sl-SI" sz="1600" dirty="0">
                <a:solidFill>
                  <a:srgbClr val="FF0000"/>
                </a:solidFill>
              </a:rPr>
              <a:t>N</a:t>
            </a:r>
            <a:r>
              <a:rPr lang="sl-SI" sz="1600" dirty="0" smtClean="0">
                <a:solidFill>
                  <a:srgbClr val="FF0000"/>
                </a:solidFill>
              </a:rPr>
              <a:t>i </a:t>
            </a:r>
            <a:r>
              <a:rPr lang="sl-SI" sz="1600" dirty="0">
                <a:solidFill>
                  <a:srgbClr val="FF0000"/>
                </a:solidFill>
              </a:rPr>
              <a:t>dovolj, da PM opravlja samo naloge koordiniranja, potreben </a:t>
            </a:r>
            <a:r>
              <a:rPr lang="sl-SI" sz="1600" dirty="0" smtClean="0">
                <a:solidFill>
                  <a:srgbClr val="FF0000"/>
                </a:solidFill>
              </a:rPr>
              <a:t>je vsebinski </a:t>
            </a:r>
            <a:r>
              <a:rPr lang="sl-SI" sz="1600" dirty="0">
                <a:solidFill>
                  <a:srgbClr val="FF0000"/>
                </a:solidFill>
              </a:rPr>
              <a:t>doprinos!</a:t>
            </a:r>
          </a:p>
          <a:p>
            <a:r>
              <a:rPr lang="sl-SI" sz="1600" dirty="0"/>
              <a:t> </a:t>
            </a:r>
          </a:p>
          <a:p>
            <a:r>
              <a:rPr lang="sl-SI" sz="1600" dirty="0"/>
              <a:t> </a:t>
            </a:r>
          </a:p>
          <a:p>
            <a:pPr algn="ctr"/>
            <a:endParaRPr lang="sl-SI" sz="2400" b="1" dirty="0">
              <a:solidFill>
                <a:srgbClr val="FF0000"/>
              </a:solidFill>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31156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121" y="311561"/>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4693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9984286" cy="4770537"/>
          </a:xfrm>
          <a:prstGeom prst="rect">
            <a:avLst/>
          </a:prstGeom>
        </p:spPr>
        <p:txBody>
          <a:bodyPr wrap="square">
            <a:spAutoFit/>
          </a:bodyPr>
          <a:lstStyle/>
          <a:p>
            <a:pPr algn="ctr"/>
            <a:r>
              <a:rPr lang="sl-SI" altLang="sl-SI" b="1" dirty="0">
                <a:solidFill>
                  <a:srgbClr val="FF0000"/>
                </a:solidFill>
              </a:rPr>
              <a:t>OSNOVNI PODATKI JAVNEGA RAZPISA</a:t>
            </a:r>
          </a:p>
          <a:p>
            <a:pPr algn="ctr"/>
            <a:endParaRPr lang="sl-SI" b="1" dirty="0" smtClean="0"/>
          </a:p>
          <a:p>
            <a:r>
              <a:rPr lang="sl-SI" dirty="0"/>
              <a:t> </a:t>
            </a:r>
            <a:endParaRPr lang="sl-SI" dirty="0" smtClean="0"/>
          </a:p>
          <a:p>
            <a:r>
              <a:rPr lang="pl-PL" sz="1600" b="1" dirty="0"/>
              <a:t>Skupna vrednost </a:t>
            </a:r>
            <a:r>
              <a:rPr lang="pl-PL" sz="1600" b="1" dirty="0" smtClean="0"/>
              <a:t>razpisa</a:t>
            </a:r>
            <a:r>
              <a:rPr lang="pl-PL" sz="1600" dirty="0" smtClean="0"/>
              <a:t>: </a:t>
            </a:r>
            <a:r>
              <a:rPr lang="sl-SI" sz="1600" b="1" dirty="0" smtClean="0">
                <a:solidFill>
                  <a:srgbClr val="0070C0"/>
                </a:solidFill>
              </a:rPr>
              <a:t>904.599,28 EUR</a:t>
            </a:r>
          </a:p>
          <a:p>
            <a:endParaRPr lang="sl-SI" sz="1600" dirty="0" smtClean="0"/>
          </a:p>
          <a:p>
            <a:r>
              <a:rPr lang="sl-SI" sz="1600" dirty="0" smtClean="0"/>
              <a:t>Posamezni </a:t>
            </a:r>
            <a:r>
              <a:rPr lang="sl-SI" sz="1600" dirty="0"/>
              <a:t>prijavitelj (univerza) lahko odda le </a:t>
            </a:r>
            <a:r>
              <a:rPr lang="sl-SI" sz="1600" b="1" dirty="0"/>
              <a:t>eno</a:t>
            </a:r>
            <a:r>
              <a:rPr lang="sl-SI" sz="1600" dirty="0"/>
              <a:t> vlogo. Vsaka </a:t>
            </a:r>
            <a:r>
              <a:rPr lang="sl-SI" sz="1600" b="1" u="sng" dirty="0"/>
              <a:t>članica</a:t>
            </a:r>
            <a:r>
              <a:rPr lang="sl-SI" sz="1600" dirty="0"/>
              <a:t> lahko </a:t>
            </a:r>
            <a:r>
              <a:rPr lang="sl-SI" sz="1600" u="sng" dirty="0"/>
              <a:t>prijavi</a:t>
            </a:r>
            <a:r>
              <a:rPr lang="sl-SI" sz="1600" b="1" u="sng" dirty="0"/>
              <a:t> do največ 3 projektne predloge</a:t>
            </a:r>
            <a:r>
              <a:rPr lang="sl-SI" sz="1600" dirty="0" smtClean="0"/>
              <a:t>. </a:t>
            </a:r>
            <a:r>
              <a:rPr lang="sl-SI" sz="1600" dirty="0">
                <a:solidFill>
                  <a:srgbClr val="0070C0"/>
                </a:solidFill>
              </a:rPr>
              <a:t>V primeru, da posamezna članica univerze </a:t>
            </a:r>
            <a:r>
              <a:rPr lang="sl-SI" sz="1600" dirty="0" smtClean="0">
                <a:solidFill>
                  <a:srgbClr val="0070C0"/>
                </a:solidFill>
              </a:rPr>
              <a:t>ne bo prijavila vseh 3 projektov</a:t>
            </a:r>
            <a:r>
              <a:rPr lang="sl-SI" sz="1600" dirty="0">
                <a:solidFill>
                  <a:srgbClr val="0070C0"/>
                </a:solidFill>
              </a:rPr>
              <a:t>, se lahko z izjavo odpove določenemu številu projektov. </a:t>
            </a:r>
            <a:r>
              <a:rPr lang="sl-SI" sz="1600" b="1" dirty="0">
                <a:solidFill>
                  <a:srgbClr val="0070C0"/>
                </a:solidFill>
              </a:rPr>
              <a:t>Univerza lahko te projekte prenese na druge članice </a:t>
            </a:r>
            <a:r>
              <a:rPr lang="sl-SI" sz="1600" b="1" dirty="0" smtClean="0">
                <a:solidFill>
                  <a:srgbClr val="0070C0"/>
                </a:solidFill>
              </a:rPr>
              <a:t>univerze</a:t>
            </a:r>
            <a:r>
              <a:rPr lang="sl-SI" sz="1600" dirty="0" smtClean="0">
                <a:solidFill>
                  <a:srgbClr val="0070C0"/>
                </a:solidFill>
              </a:rPr>
              <a:t>, vendar </a:t>
            </a:r>
            <a:r>
              <a:rPr lang="sl-SI" sz="1600" b="1" dirty="0" smtClean="0">
                <a:solidFill>
                  <a:srgbClr val="0070C0"/>
                </a:solidFill>
              </a:rPr>
              <a:t>lahko posamezna članica </a:t>
            </a:r>
            <a:r>
              <a:rPr lang="sl-SI" sz="1600" b="1" dirty="0">
                <a:solidFill>
                  <a:srgbClr val="0070C0"/>
                </a:solidFill>
              </a:rPr>
              <a:t>prijavi </a:t>
            </a:r>
            <a:r>
              <a:rPr lang="sl-SI" sz="1600" b="1" dirty="0" smtClean="0">
                <a:solidFill>
                  <a:srgbClr val="0070C0"/>
                </a:solidFill>
              </a:rPr>
              <a:t>največ 5 projektov</a:t>
            </a:r>
            <a:r>
              <a:rPr lang="sl-SI" sz="1600" dirty="0" smtClean="0">
                <a:solidFill>
                  <a:srgbClr val="0070C0"/>
                </a:solidFill>
              </a:rPr>
              <a:t>.</a:t>
            </a:r>
            <a:r>
              <a:rPr lang="sl-SI" sz="1600" dirty="0">
                <a:solidFill>
                  <a:srgbClr val="0070C0"/>
                </a:solidFill>
              </a:rPr>
              <a:t> </a:t>
            </a:r>
          </a:p>
          <a:p>
            <a:endParaRPr lang="sl-SI" sz="1600" dirty="0" smtClean="0"/>
          </a:p>
          <a:p>
            <a:r>
              <a:rPr lang="sl-SI" sz="1600" b="1" dirty="0" smtClean="0"/>
              <a:t>Trajanje </a:t>
            </a:r>
            <a:r>
              <a:rPr lang="sl-SI" sz="1600" b="1" dirty="0"/>
              <a:t>projekta </a:t>
            </a:r>
            <a:r>
              <a:rPr lang="sl-SI" sz="1600" b="1" dirty="0" smtClean="0"/>
              <a:t>je 3 mesece</a:t>
            </a:r>
            <a:r>
              <a:rPr lang="sl-SI" sz="1600" dirty="0" smtClean="0"/>
              <a:t>, </a:t>
            </a:r>
            <a:r>
              <a:rPr lang="sl-SI" sz="1600" dirty="0"/>
              <a:t>začetek upravičenih stroškov od </a:t>
            </a:r>
            <a:r>
              <a:rPr lang="sl-SI" sz="1600" b="1" dirty="0" smtClean="0">
                <a:solidFill>
                  <a:srgbClr val="0070C0"/>
                </a:solidFill>
              </a:rPr>
              <a:t>26 .</a:t>
            </a:r>
            <a:r>
              <a:rPr lang="sl-SI" sz="1600" b="1" dirty="0">
                <a:solidFill>
                  <a:srgbClr val="0070C0"/>
                </a:solidFill>
              </a:rPr>
              <a:t>4</a:t>
            </a:r>
            <a:r>
              <a:rPr lang="sl-SI" sz="1600" b="1" dirty="0" smtClean="0">
                <a:solidFill>
                  <a:srgbClr val="0070C0"/>
                </a:solidFill>
              </a:rPr>
              <a:t>. 2018 </a:t>
            </a:r>
            <a:r>
              <a:rPr lang="sl-SI" sz="1600" b="1" dirty="0">
                <a:solidFill>
                  <a:srgbClr val="0070C0"/>
                </a:solidFill>
              </a:rPr>
              <a:t>do </a:t>
            </a:r>
            <a:r>
              <a:rPr lang="sl-SI" sz="1600" b="1" dirty="0" smtClean="0">
                <a:solidFill>
                  <a:srgbClr val="0070C0"/>
                </a:solidFill>
              </a:rPr>
              <a:t>15. </a:t>
            </a:r>
            <a:r>
              <a:rPr lang="sl-SI" sz="1600" b="1" dirty="0">
                <a:solidFill>
                  <a:srgbClr val="0070C0"/>
                </a:solidFill>
              </a:rPr>
              <a:t>9</a:t>
            </a:r>
            <a:r>
              <a:rPr lang="sl-SI" sz="1600" b="1" dirty="0" smtClean="0">
                <a:solidFill>
                  <a:srgbClr val="0070C0"/>
                </a:solidFill>
              </a:rPr>
              <a:t>. 2018</a:t>
            </a:r>
            <a:endParaRPr lang="sl-SI" sz="1600" dirty="0">
              <a:solidFill>
                <a:srgbClr val="0070C0"/>
              </a:solidFill>
            </a:endParaRPr>
          </a:p>
          <a:p>
            <a:r>
              <a:rPr lang="sl-SI" sz="1600" dirty="0" smtClean="0"/>
              <a:t> </a:t>
            </a:r>
          </a:p>
          <a:p>
            <a:r>
              <a:rPr lang="sl-SI" sz="1600" b="1" dirty="0" smtClean="0"/>
              <a:t>Rok </a:t>
            </a:r>
            <a:r>
              <a:rPr lang="sl-SI" sz="1600" b="1" dirty="0"/>
              <a:t>za oddajo </a:t>
            </a:r>
            <a:r>
              <a:rPr lang="sl-SI" sz="1600" b="1" dirty="0" smtClean="0"/>
              <a:t>skupne vloge na sklad</a:t>
            </a:r>
            <a:r>
              <a:rPr lang="sl-SI" sz="1600" dirty="0" smtClean="0"/>
              <a:t>: </a:t>
            </a:r>
            <a:r>
              <a:rPr lang="sl-SI" sz="1600" b="1" u="sng" dirty="0" smtClean="0">
                <a:solidFill>
                  <a:srgbClr val="0070C0"/>
                </a:solidFill>
              </a:rPr>
              <a:t>18. maj 2018 do </a:t>
            </a:r>
            <a:r>
              <a:rPr lang="sl-SI" sz="1600" b="1" u="sng" dirty="0" err="1" smtClean="0">
                <a:solidFill>
                  <a:srgbClr val="0070C0"/>
                </a:solidFill>
              </a:rPr>
              <a:t>12.ure</a:t>
            </a:r>
            <a:endParaRPr lang="sl-SI" sz="1600" b="1" u="sng" dirty="0" smtClean="0">
              <a:solidFill>
                <a:srgbClr val="0070C0"/>
              </a:solidFill>
            </a:endParaRPr>
          </a:p>
          <a:p>
            <a:endParaRPr lang="sl-SI" u="sng" dirty="0" smtClean="0"/>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9290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993505" y="1286768"/>
            <a:ext cx="9872283" cy="3600986"/>
          </a:xfrm>
          <a:prstGeom prst="rect">
            <a:avLst/>
          </a:prstGeom>
        </p:spPr>
        <p:txBody>
          <a:bodyPr wrap="square">
            <a:spAutoFit/>
          </a:bodyPr>
          <a:lstStyle/>
          <a:p>
            <a:pPr algn="ctr"/>
            <a:r>
              <a:rPr lang="sl-SI" b="1" dirty="0">
                <a:solidFill>
                  <a:srgbClr val="FF0000"/>
                </a:solidFill>
              </a:rPr>
              <a:t>2.3 DOPRINOS  STROKOVNEGA SODELAVCA </a:t>
            </a:r>
          </a:p>
          <a:p>
            <a:pPr algn="ctr"/>
            <a:r>
              <a:rPr lang="sl-SI" b="1" dirty="0"/>
              <a:t> </a:t>
            </a:r>
            <a:endParaRPr lang="sl-SI" b="1" dirty="0" smtClean="0"/>
          </a:p>
          <a:p>
            <a:pPr marL="285750" indent="-285750" algn="just">
              <a:buFont typeface="Arial" panose="020B0604020202020204" pitchFamily="34" charset="0"/>
              <a:buChar char="•"/>
            </a:pPr>
            <a:r>
              <a:rPr lang="sl-SI" sz="1600" dirty="0"/>
              <a:t>jasno </a:t>
            </a:r>
            <a:r>
              <a:rPr lang="sl-SI" sz="1600" dirty="0" smtClean="0"/>
              <a:t>navesti, </a:t>
            </a:r>
            <a:r>
              <a:rPr lang="sl-SI" sz="1600" dirty="0"/>
              <a:t>zakaj se v reševanje problema vključi </a:t>
            </a:r>
            <a:r>
              <a:rPr lang="sl-SI" sz="1600" dirty="0" smtClean="0"/>
              <a:t>strokovni sodelavec </a:t>
            </a:r>
            <a:r>
              <a:rPr lang="sl-SI" sz="1600" b="1" dirty="0">
                <a:solidFill>
                  <a:srgbClr val="FF0000"/>
                </a:solidFill>
              </a:rPr>
              <a:t>(merilo </a:t>
            </a:r>
            <a:r>
              <a:rPr lang="sl-SI" sz="1600" b="1" dirty="0" smtClean="0">
                <a:solidFill>
                  <a:srgbClr val="FF0000"/>
                </a:solidFill>
              </a:rPr>
              <a:t>1.4)</a:t>
            </a:r>
            <a:endParaRPr lang="sl-SI" sz="1600" b="1" dirty="0">
              <a:solidFill>
                <a:srgbClr val="FF0000"/>
              </a:solidFill>
            </a:endParaRPr>
          </a:p>
          <a:p>
            <a:endParaRPr lang="sl-SI" sz="1600" dirty="0"/>
          </a:p>
          <a:p>
            <a:pPr marL="742950" lvl="1" indent="-285750" algn="just">
              <a:buFont typeface="Courier New" panose="02070309020205020404" pitchFamily="49" charset="0"/>
              <a:buChar char="o"/>
            </a:pPr>
            <a:r>
              <a:rPr lang="sl-SI" sz="1600" dirty="0"/>
              <a:t>kako bo njegovo strokovno znanje prispevalo k reševanju problema navesti (NALOGE)</a:t>
            </a:r>
          </a:p>
          <a:p>
            <a:pPr marL="742950" lvl="1" indent="-285750" algn="just">
              <a:buFont typeface="Courier New" panose="02070309020205020404" pitchFamily="49" charset="0"/>
              <a:buChar char="o"/>
            </a:pPr>
            <a:endParaRPr lang="sl-SI" sz="1600" dirty="0"/>
          </a:p>
          <a:p>
            <a:pPr marL="742950" lvl="1" indent="-285750" algn="just">
              <a:buFont typeface="Courier New" panose="02070309020205020404" pitchFamily="49" charset="0"/>
              <a:buChar char="o"/>
            </a:pPr>
            <a:r>
              <a:rPr lang="sl-SI" sz="1600" dirty="0"/>
              <a:t>na kakšen način bo to znanje prenesel na študente (VSEBINSKI DOPRINOS k projektu kot npr. svetovanje pri izvedbi x študije; priprava terena …)</a:t>
            </a:r>
          </a:p>
          <a:p>
            <a:pPr marL="742950" lvl="1" indent="-285750" algn="just">
              <a:buFont typeface="Courier New" panose="02070309020205020404" pitchFamily="49" charset="0"/>
              <a:buChar char="o"/>
            </a:pPr>
            <a:endParaRPr lang="sl-SI" sz="1600" dirty="0"/>
          </a:p>
          <a:p>
            <a:pPr marL="285750" lvl="0" indent="-285750" algn="just">
              <a:buFont typeface="Arial" panose="020B0604020202020204" pitchFamily="34" charset="0"/>
              <a:buChar char="•"/>
            </a:pPr>
            <a:r>
              <a:rPr lang="sl-SI" sz="1600" dirty="0"/>
              <a:t>potrebno navesti tudi naloge in doprinos za strokovnega sodelavca Partnerja 2 (vključi se praviloma z namenom, da s svojimi izkušnjami in znanjem pripomore k reševanju družbenega izziva)  </a:t>
            </a:r>
          </a:p>
          <a:p>
            <a:pPr lvl="1" algn="just"/>
            <a:endParaRPr lang="sl-SI" sz="1600" dirty="0"/>
          </a:p>
          <a:p>
            <a:pPr lvl="0" algn="just"/>
            <a:r>
              <a:rPr lang="sl-SI" sz="1600" i="1" dirty="0" smtClean="0">
                <a:solidFill>
                  <a:srgbClr val="FF0000"/>
                </a:solidFill>
              </a:rPr>
              <a:t>Ni </a:t>
            </a:r>
            <a:r>
              <a:rPr lang="sl-SI" sz="1600" i="1" dirty="0">
                <a:solidFill>
                  <a:srgbClr val="FF0000"/>
                </a:solidFill>
              </a:rPr>
              <a:t>dovolj samo </a:t>
            </a:r>
            <a:r>
              <a:rPr lang="sl-SI" sz="1600" i="1" dirty="0" smtClean="0">
                <a:solidFill>
                  <a:srgbClr val="FF0000"/>
                </a:solidFill>
              </a:rPr>
              <a:t>koordiniranje ali </a:t>
            </a:r>
            <a:r>
              <a:rPr lang="sl-SI" sz="1600" i="1" dirty="0">
                <a:solidFill>
                  <a:srgbClr val="FF0000"/>
                </a:solidFill>
              </a:rPr>
              <a:t>splošna navedba </a:t>
            </a:r>
            <a:r>
              <a:rPr lang="sl-SI" sz="1600" i="1" dirty="0" smtClean="0">
                <a:solidFill>
                  <a:srgbClr val="FF0000"/>
                </a:solidFill>
              </a:rPr>
              <a:t>(npr. izvajanje </a:t>
            </a:r>
            <a:r>
              <a:rPr lang="sl-SI" sz="1600" i="1" dirty="0">
                <a:solidFill>
                  <a:srgbClr val="FF0000"/>
                </a:solidFill>
              </a:rPr>
              <a:t>razvojnega in raziskovalnega dela</a:t>
            </a:r>
            <a:r>
              <a:rPr lang="sl-SI" sz="1600" i="1" dirty="0" smtClean="0">
                <a:solidFill>
                  <a:srgbClr val="FF0000"/>
                </a:solidFill>
              </a:rPr>
              <a:t>, promocije in diseminacija rezultatov)</a:t>
            </a:r>
            <a:endParaRPr lang="sl-SI" sz="1600" i="1" dirty="0">
              <a:solidFill>
                <a:srgbClr val="FF0000"/>
              </a:solidFill>
            </a:endParaRPr>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684"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0452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0141" y="1302329"/>
            <a:ext cx="9704173" cy="3600986"/>
          </a:xfrm>
          <a:prstGeom prst="rect">
            <a:avLst/>
          </a:prstGeom>
        </p:spPr>
        <p:txBody>
          <a:bodyPr wrap="square">
            <a:spAutoFit/>
          </a:bodyPr>
          <a:lstStyle/>
          <a:p>
            <a:pPr algn="ctr"/>
            <a:r>
              <a:rPr lang="sl-SI" b="1" dirty="0">
                <a:solidFill>
                  <a:srgbClr val="FF0000"/>
                </a:solidFill>
              </a:rPr>
              <a:t>2.4 </a:t>
            </a:r>
            <a:r>
              <a:rPr lang="x-none" b="1" dirty="0">
                <a:solidFill>
                  <a:srgbClr val="FF0000"/>
                </a:solidFill>
              </a:rPr>
              <a:t>KOMPETENCE </a:t>
            </a:r>
            <a:endParaRPr lang="sl-SI" b="1" dirty="0">
              <a:solidFill>
                <a:srgbClr val="FF0000"/>
              </a:solidFill>
            </a:endParaRPr>
          </a:p>
          <a:p>
            <a:pPr algn="ctr"/>
            <a:r>
              <a:rPr lang="sl-SI" dirty="0">
                <a:solidFill>
                  <a:srgbClr val="FF0000"/>
                </a:solidFill>
              </a:rPr>
              <a:t> </a:t>
            </a:r>
            <a:endParaRPr lang="sl-SI" sz="2400" dirty="0">
              <a:solidFill>
                <a:srgbClr val="FF0000"/>
              </a:solidFill>
            </a:endParaRPr>
          </a:p>
          <a:p>
            <a:pPr marL="285750" lvl="0" indent="-285750" algn="just">
              <a:buFont typeface="Arial" panose="020B0604020202020204" pitchFamily="34" charset="0"/>
              <a:buChar char="•"/>
            </a:pPr>
            <a:r>
              <a:rPr lang="sl-SI" sz="1600" dirty="0"/>
              <a:t>z</a:t>
            </a:r>
            <a:r>
              <a:rPr lang="sl-SI" sz="1600" dirty="0" smtClean="0"/>
              <a:t>a vsakega študenta </a:t>
            </a:r>
            <a:r>
              <a:rPr lang="x-none" sz="1600" dirty="0" smtClean="0"/>
              <a:t>navesti </a:t>
            </a:r>
            <a:r>
              <a:rPr lang="sl-SI" sz="1600" b="1" dirty="0" smtClean="0"/>
              <a:t>vsaj eno </a:t>
            </a:r>
            <a:r>
              <a:rPr lang="x-none" sz="1600" b="1" dirty="0" smtClean="0"/>
              <a:t>predmetno specifičn</a:t>
            </a:r>
            <a:r>
              <a:rPr lang="sl-SI" sz="1600" b="1" dirty="0" smtClean="0"/>
              <a:t>o</a:t>
            </a:r>
            <a:r>
              <a:rPr lang="x-none" sz="1600" b="1" dirty="0" smtClean="0"/>
              <a:t> kompetenc</a:t>
            </a:r>
            <a:r>
              <a:rPr lang="sl-SI" sz="1600" dirty="0" smtClean="0"/>
              <a:t>o (ne  navajati</a:t>
            </a:r>
            <a:r>
              <a:rPr lang="sl-SI" sz="1600" dirty="0"/>
              <a:t> </a:t>
            </a:r>
            <a:r>
              <a:rPr lang="sl-SI" sz="1600" dirty="0" smtClean="0"/>
              <a:t>mehkih kompetenc kot npr. timsko </a:t>
            </a:r>
            <a:r>
              <a:rPr lang="x-none" sz="1600" dirty="0" smtClean="0"/>
              <a:t>delo</a:t>
            </a:r>
            <a:r>
              <a:rPr lang="x-none" sz="1600" dirty="0"/>
              <a:t>, sposobnost komunikacije</a:t>
            </a:r>
            <a:r>
              <a:rPr lang="sl-SI" sz="1600" dirty="0" smtClean="0"/>
              <a:t>) </a:t>
            </a:r>
            <a:r>
              <a:rPr lang="sl-SI" sz="1600" b="1" dirty="0">
                <a:solidFill>
                  <a:srgbClr val="FF0000"/>
                </a:solidFill>
              </a:rPr>
              <a:t>(</a:t>
            </a:r>
            <a:r>
              <a:rPr lang="x-none" sz="1600" b="1" dirty="0">
                <a:solidFill>
                  <a:srgbClr val="FF0000"/>
                </a:solidFill>
              </a:rPr>
              <a:t>merilo 1.</a:t>
            </a:r>
            <a:r>
              <a:rPr lang="sl-SI" sz="1600" b="1" dirty="0" smtClean="0">
                <a:solidFill>
                  <a:srgbClr val="FF0000"/>
                </a:solidFill>
              </a:rPr>
              <a:t>3)</a:t>
            </a:r>
            <a:endParaRPr lang="sl-SI" sz="1600" dirty="0" smtClean="0"/>
          </a:p>
          <a:p>
            <a:pPr lvl="0" algn="just"/>
            <a:endParaRPr lang="sl-SI" sz="1600" dirty="0"/>
          </a:p>
          <a:p>
            <a:pPr marL="285750" indent="-285750" algn="just">
              <a:buFont typeface="Arial" panose="020B0604020202020204" pitchFamily="34" charset="0"/>
              <a:buChar char="•"/>
            </a:pPr>
            <a:r>
              <a:rPr lang="sl-SI" sz="1600" dirty="0"/>
              <a:t>za vsakega študenta </a:t>
            </a:r>
            <a:r>
              <a:rPr lang="sl-SI" sz="1600" dirty="0" smtClean="0"/>
              <a:t>opisati </a:t>
            </a:r>
            <a:r>
              <a:rPr lang="sl-SI" sz="1600" b="1" dirty="0" smtClean="0"/>
              <a:t>konkreten </a:t>
            </a:r>
            <a:r>
              <a:rPr lang="x-none" sz="1600" b="1" dirty="0" smtClean="0"/>
              <a:t>način </a:t>
            </a:r>
            <a:r>
              <a:rPr lang="x-none" sz="1600" b="1" dirty="0"/>
              <a:t>pridobitve kompetenc </a:t>
            </a:r>
            <a:r>
              <a:rPr lang="sl-SI" sz="1600" b="1" dirty="0" smtClean="0"/>
              <a:t>oz. naloge, preko katerih jih bo pridobil </a:t>
            </a:r>
            <a:r>
              <a:rPr lang="sl-SI" sz="1600" b="1" dirty="0" smtClean="0">
                <a:solidFill>
                  <a:srgbClr val="FF0000"/>
                </a:solidFill>
              </a:rPr>
              <a:t>(</a:t>
            </a:r>
            <a:r>
              <a:rPr lang="x-none" sz="1600" b="1" dirty="0">
                <a:solidFill>
                  <a:srgbClr val="FF0000"/>
                </a:solidFill>
              </a:rPr>
              <a:t>merilo 1.</a:t>
            </a:r>
            <a:r>
              <a:rPr lang="sl-SI" sz="1600" b="1" dirty="0" smtClean="0">
                <a:solidFill>
                  <a:srgbClr val="FF0000"/>
                </a:solidFill>
              </a:rPr>
              <a:t>4)</a:t>
            </a:r>
            <a:endParaRPr lang="sl-SI" sz="1600" dirty="0">
              <a:solidFill>
                <a:srgbClr val="FF0000"/>
              </a:solidFill>
            </a:endParaRPr>
          </a:p>
          <a:p>
            <a:pPr marL="285750" lvl="0" indent="-285750" algn="just">
              <a:buFont typeface="Arial" panose="020B0604020202020204" pitchFamily="34" charset="0"/>
              <a:buChar char="•"/>
            </a:pPr>
            <a:endParaRPr lang="sl-SI" sz="1600" dirty="0" smtClean="0"/>
          </a:p>
          <a:p>
            <a:pPr lvl="0" algn="just"/>
            <a:r>
              <a:rPr lang="sl-SI" sz="1600" b="1" i="1" dirty="0">
                <a:solidFill>
                  <a:srgbClr val="FF0000"/>
                </a:solidFill>
              </a:rPr>
              <a:t>P</a:t>
            </a:r>
            <a:r>
              <a:rPr lang="sl-SI" sz="1600" b="1" i="1" dirty="0" smtClean="0">
                <a:solidFill>
                  <a:srgbClr val="FF0000"/>
                </a:solidFill>
              </a:rPr>
              <a:t>aziti</a:t>
            </a:r>
            <a:r>
              <a:rPr lang="sl-SI" sz="1600" b="1" i="1" dirty="0">
                <a:solidFill>
                  <a:srgbClr val="FF0000"/>
                </a:solidFill>
              </a:rPr>
              <a:t>, da ni »</a:t>
            </a:r>
            <a:r>
              <a:rPr lang="sl-SI" sz="1600" b="1" i="1" dirty="0" err="1" smtClean="0">
                <a:solidFill>
                  <a:srgbClr val="FF0000"/>
                </a:solidFill>
              </a:rPr>
              <a:t>copy</a:t>
            </a:r>
            <a:r>
              <a:rPr lang="sl-SI" sz="1600" b="1" i="1" dirty="0" smtClean="0">
                <a:solidFill>
                  <a:srgbClr val="FF0000"/>
                </a:solidFill>
              </a:rPr>
              <a:t>-paste«</a:t>
            </a:r>
            <a:r>
              <a:rPr lang="x-none" sz="1600" b="1" i="1" dirty="0" smtClean="0">
                <a:solidFill>
                  <a:srgbClr val="FF0000"/>
                </a:solidFill>
              </a:rPr>
              <a:t>kompetenc</a:t>
            </a:r>
            <a:r>
              <a:rPr lang="sl-SI" sz="1600" b="1" i="1" dirty="0" smtClean="0">
                <a:solidFill>
                  <a:srgbClr val="FF0000"/>
                </a:solidFill>
              </a:rPr>
              <a:t> </a:t>
            </a:r>
            <a:r>
              <a:rPr lang="sl-SI" sz="1600" i="1" dirty="0" smtClean="0">
                <a:solidFill>
                  <a:srgbClr val="FF0000"/>
                </a:solidFill>
              </a:rPr>
              <a:t>(razen pri študentih iz istega študijskega programa oz. za katere se predvideva opravljanje istovrstnih nalog).</a:t>
            </a:r>
          </a:p>
          <a:p>
            <a:pPr lvl="0" algn="just"/>
            <a:endParaRPr lang="sl-SI" sz="1600" i="1" dirty="0">
              <a:solidFill>
                <a:srgbClr val="FF0000"/>
              </a:solidFill>
            </a:endParaRPr>
          </a:p>
          <a:p>
            <a:pPr algn="just"/>
            <a:r>
              <a:rPr lang="sl-SI" sz="1600" i="1" dirty="0">
                <a:solidFill>
                  <a:srgbClr val="FF0000"/>
                </a:solidFill>
              </a:rPr>
              <a:t>Kompetence in način pridobitve </a:t>
            </a:r>
            <a:r>
              <a:rPr lang="sl-SI" sz="1600" i="1" dirty="0" smtClean="0">
                <a:solidFill>
                  <a:srgbClr val="FF0000"/>
                </a:solidFill>
              </a:rPr>
              <a:t>se </a:t>
            </a:r>
            <a:r>
              <a:rPr lang="sl-SI" sz="1600" i="1" dirty="0">
                <a:solidFill>
                  <a:srgbClr val="FF0000"/>
                </a:solidFill>
              </a:rPr>
              <a:t>morajo navezovati na vsebinsko zasnovo projekta in na </a:t>
            </a:r>
            <a:r>
              <a:rPr lang="sl-SI" sz="1600" i="1" dirty="0" smtClean="0">
                <a:solidFill>
                  <a:srgbClr val="FF0000"/>
                </a:solidFill>
              </a:rPr>
              <a:t>navedene </a:t>
            </a:r>
            <a:r>
              <a:rPr lang="sl-SI" sz="1600" i="1" dirty="0">
                <a:solidFill>
                  <a:srgbClr val="FF0000"/>
                </a:solidFill>
              </a:rPr>
              <a:t>projektne </a:t>
            </a:r>
            <a:r>
              <a:rPr lang="sl-SI" sz="1600" i="1" dirty="0" smtClean="0">
                <a:solidFill>
                  <a:srgbClr val="FF0000"/>
                </a:solidFill>
              </a:rPr>
              <a:t>aktivnosti!</a:t>
            </a:r>
            <a:endParaRPr lang="sl-SI" sz="1600" i="1" dirty="0">
              <a:solidFill>
                <a:srgbClr val="FF0000"/>
              </a:solidFill>
            </a:endParaRPr>
          </a:p>
          <a:p>
            <a:r>
              <a:rPr lang="x-none" sz="1600" dirty="0"/>
              <a:t> </a:t>
            </a:r>
            <a:endParaRPr lang="sl-SI" sz="16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796"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0074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8687" y="1336512"/>
            <a:ext cx="9704173" cy="1661993"/>
          </a:xfrm>
          <a:prstGeom prst="rect">
            <a:avLst/>
          </a:prstGeom>
        </p:spPr>
        <p:txBody>
          <a:bodyPr wrap="square">
            <a:spAutoFit/>
          </a:bodyPr>
          <a:lstStyle/>
          <a:p>
            <a:pPr algn="ctr"/>
            <a:r>
              <a:rPr lang="sl-SI" b="1" dirty="0">
                <a:solidFill>
                  <a:srgbClr val="FF0000"/>
                </a:solidFill>
              </a:rPr>
              <a:t>2.5 LOKACIJA AKTIVNOSTI</a:t>
            </a:r>
            <a:r>
              <a:rPr lang="x-none" b="1" dirty="0">
                <a:solidFill>
                  <a:srgbClr val="FF0000"/>
                </a:solidFill>
              </a:rPr>
              <a:t> </a:t>
            </a:r>
            <a:endParaRPr lang="sl-SI" b="1" dirty="0">
              <a:solidFill>
                <a:srgbClr val="FF0000"/>
              </a:solidFill>
            </a:endParaRPr>
          </a:p>
          <a:p>
            <a:pPr algn="ctr"/>
            <a:r>
              <a:rPr lang="sl-SI" dirty="0">
                <a:solidFill>
                  <a:srgbClr val="FF0000"/>
                </a:solidFill>
              </a:rPr>
              <a:t> </a:t>
            </a:r>
            <a:endParaRPr lang="sl-SI" sz="2400" dirty="0">
              <a:solidFill>
                <a:srgbClr val="FF0000"/>
              </a:solidFill>
            </a:endParaRPr>
          </a:p>
          <a:p>
            <a:pPr marL="285750" indent="-285750">
              <a:buFont typeface="Arial" panose="020B0604020202020204" pitchFamily="34" charset="0"/>
              <a:buChar char="•"/>
            </a:pPr>
            <a:r>
              <a:rPr lang="sl-SI" sz="1600" dirty="0"/>
              <a:t>pri načrtovanju paziti, da se </a:t>
            </a:r>
            <a:r>
              <a:rPr lang="sl-SI" sz="1600" b="1" dirty="0"/>
              <a:t>več kot polovica ur vseh študentov </a:t>
            </a:r>
            <a:r>
              <a:rPr lang="sl-SI" sz="1600" dirty="0"/>
              <a:t>(za dosego vseh točk pri merilu 1.7) opravi neposredno v lokalnem/regionalnem okolju, kar se </a:t>
            </a:r>
            <a:r>
              <a:rPr lang="sl-SI" sz="1600" dirty="0" smtClean="0"/>
              <a:t>jasno navede </a:t>
            </a:r>
            <a:r>
              <a:rPr lang="sl-SI" sz="1600" dirty="0"/>
              <a:t>pri opisu načina izvajanja aktivnosti </a:t>
            </a:r>
            <a:r>
              <a:rPr lang="sl-SI" sz="1600" b="1" dirty="0">
                <a:solidFill>
                  <a:srgbClr val="FF0000"/>
                </a:solidFill>
              </a:rPr>
              <a:t>(merilo 1.7)</a:t>
            </a:r>
            <a:r>
              <a:rPr lang="sl-SI" sz="1600" dirty="0"/>
              <a:t>, v kolikor to načrtovane projektne aktivnosti omogočajo.</a:t>
            </a:r>
          </a:p>
          <a:p>
            <a:r>
              <a:rPr lang="x-none" dirty="0"/>
              <a:t> </a:t>
            </a:r>
            <a:endParaRPr lang="sl-SI" sz="24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796"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75123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664043" y="1159299"/>
            <a:ext cx="9428398" cy="5724644"/>
          </a:xfrm>
          <a:prstGeom prst="rect">
            <a:avLst/>
          </a:prstGeom>
        </p:spPr>
        <p:txBody>
          <a:bodyPr wrap="square">
            <a:spAutoFit/>
          </a:bodyPr>
          <a:lstStyle/>
          <a:p>
            <a:pPr algn="ctr"/>
            <a:r>
              <a:rPr lang="sl-SI" b="1" dirty="0">
                <a:solidFill>
                  <a:srgbClr val="FF0000"/>
                </a:solidFill>
              </a:rPr>
              <a:t>2.6 </a:t>
            </a:r>
            <a:r>
              <a:rPr lang="x-none" b="1" dirty="0">
                <a:solidFill>
                  <a:srgbClr val="FF0000"/>
                </a:solidFill>
              </a:rPr>
              <a:t>REZULTATI PROJEKTA</a:t>
            </a:r>
            <a:r>
              <a:rPr lang="sl-SI" b="1" dirty="0">
                <a:solidFill>
                  <a:srgbClr val="FF0000"/>
                </a:solidFill>
              </a:rPr>
              <a:t> </a:t>
            </a:r>
          </a:p>
          <a:p>
            <a:pPr algn="ctr"/>
            <a:endParaRPr lang="sl-SI" sz="2000" b="1" dirty="0">
              <a:solidFill>
                <a:srgbClr val="FF0000"/>
              </a:solidFill>
            </a:endParaRPr>
          </a:p>
          <a:p>
            <a:pPr marL="285750" indent="-285750" algn="just">
              <a:buFont typeface="Arial" panose="020B0604020202020204" pitchFamily="34" charset="0"/>
              <a:buChar char="•"/>
            </a:pPr>
            <a:r>
              <a:rPr lang="pl-PL" sz="1600" b="1" dirty="0" smtClean="0">
                <a:solidFill>
                  <a:srgbClr val="0070C0"/>
                </a:solidFill>
              </a:rPr>
              <a:t>opisati</a:t>
            </a:r>
            <a:r>
              <a:rPr lang="pl-PL" sz="1600" b="1" dirty="0">
                <a:solidFill>
                  <a:srgbClr val="0070C0"/>
                </a:solidFill>
              </a:rPr>
              <a:t>, kako konkretni predvideni </a:t>
            </a:r>
            <a:r>
              <a:rPr lang="sl-SI" sz="1600" b="1" dirty="0" smtClean="0">
                <a:solidFill>
                  <a:srgbClr val="0070C0"/>
                </a:solidFill>
              </a:rPr>
              <a:t>rezultati </a:t>
            </a:r>
            <a:r>
              <a:rPr lang="sl-SI" sz="1600" b="1" dirty="0">
                <a:solidFill>
                  <a:srgbClr val="0070C0"/>
                </a:solidFill>
              </a:rPr>
              <a:t>projekta v obdobju trajanja projekta vplivajo na družbeno korist v lokalnem/regionalnem okolju, kjer se izvaja projekt 	</a:t>
            </a:r>
            <a:endParaRPr lang="sl-SI" sz="1600" b="1" dirty="0" smtClean="0">
              <a:solidFill>
                <a:srgbClr val="0070C0"/>
              </a:solidFill>
            </a:endParaRPr>
          </a:p>
          <a:p>
            <a:pPr algn="just"/>
            <a:endParaRPr lang="sl-SI" sz="1600" dirty="0"/>
          </a:p>
          <a:p>
            <a:pPr marL="285750" indent="-285750" algn="just">
              <a:buFont typeface="Arial" panose="020B0604020202020204" pitchFamily="34" charset="0"/>
              <a:buChar char="•"/>
            </a:pPr>
            <a:r>
              <a:rPr lang="sl-SI" sz="1600" dirty="0"/>
              <a:t>iz opisa </a:t>
            </a:r>
            <a:r>
              <a:rPr lang="sl-SI" sz="1600" dirty="0" smtClean="0"/>
              <a:t>mora biti </a:t>
            </a:r>
            <a:r>
              <a:rPr lang="sl-SI" sz="1600" dirty="0"/>
              <a:t>razvidno, </a:t>
            </a:r>
            <a:r>
              <a:rPr lang="sl-SI" sz="1600" dirty="0" smtClean="0"/>
              <a:t>da predvideni rezultati prinašajo </a:t>
            </a:r>
            <a:r>
              <a:rPr lang="sl-SI" sz="1600" b="1" dirty="0"/>
              <a:t>neposredne koristi za razvoj, izboljšanje kvalitete življenja v družbi in okolici, kjer se bo izvedel projekt, ali tudi </a:t>
            </a:r>
            <a:r>
              <a:rPr lang="sl-SI" sz="1600" b="1" dirty="0" smtClean="0"/>
              <a:t>širše </a:t>
            </a:r>
            <a:r>
              <a:rPr lang="sl-SI" sz="1600" b="1" dirty="0" smtClean="0">
                <a:sym typeface="Wingdings" panose="05000000000000000000" pitchFamily="2" charset="2"/>
              </a:rPr>
              <a:t> </a:t>
            </a:r>
            <a:r>
              <a:rPr lang="sl-SI" sz="1600" dirty="0" smtClean="0"/>
              <a:t>! </a:t>
            </a:r>
            <a:r>
              <a:rPr lang="sl-SI" sz="1600" b="1" dirty="0">
                <a:solidFill>
                  <a:srgbClr val="FF0000"/>
                </a:solidFill>
              </a:rPr>
              <a:t>(merilo </a:t>
            </a:r>
            <a:r>
              <a:rPr lang="sl-SI" sz="1600" b="1" dirty="0" smtClean="0">
                <a:solidFill>
                  <a:srgbClr val="FF0000"/>
                </a:solidFill>
              </a:rPr>
              <a:t>1.8)</a:t>
            </a:r>
            <a:r>
              <a:rPr lang="sl-SI" sz="1600" dirty="0"/>
              <a:t>	</a:t>
            </a:r>
            <a:endParaRPr lang="sl-SI" sz="1600" dirty="0" smtClean="0"/>
          </a:p>
          <a:p>
            <a:pPr marL="285750" indent="-285750" algn="just">
              <a:buFont typeface="Arial" panose="020B0604020202020204" pitchFamily="34" charset="0"/>
              <a:buChar char="•"/>
            </a:pPr>
            <a:endParaRPr lang="sl-SI" sz="1600" dirty="0" smtClean="0"/>
          </a:p>
          <a:p>
            <a:pPr marL="285750" indent="-285750" algn="just">
              <a:buFont typeface="Arial" panose="020B0604020202020204" pitchFamily="34" charset="0"/>
              <a:buChar char="•"/>
            </a:pPr>
            <a:r>
              <a:rPr lang="sl-SI" sz="1600" b="1" dirty="0"/>
              <a:t>p</a:t>
            </a:r>
            <a:r>
              <a:rPr lang="sl-SI" sz="1600" b="1" dirty="0" smtClean="0"/>
              <a:t>rimeri družbene koristi</a:t>
            </a:r>
            <a:r>
              <a:rPr lang="sl-SI" sz="1600" dirty="0" smtClean="0"/>
              <a:t>: boljše </a:t>
            </a:r>
            <a:r>
              <a:rPr lang="sl-SI" sz="1600" dirty="0"/>
              <a:t>bivalno </a:t>
            </a:r>
            <a:r>
              <a:rPr lang="sl-SI" sz="1600" dirty="0" smtClean="0"/>
              <a:t>okolje; </a:t>
            </a:r>
            <a:r>
              <a:rPr lang="sl-SI" sz="1600" dirty="0"/>
              <a:t>kvalitetnejše </a:t>
            </a:r>
            <a:r>
              <a:rPr lang="sl-SI" sz="1600" dirty="0" smtClean="0"/>
              <a:t>staranje; </a:t>
            </a:r>
            <a:r>
              <a:rPr lang="sl-SI" sz="1600" dirty="0"/>
              <a:t>zdrav način </a:t>
            </a:r>
            <a:r>
              <a:rPr lang="sl-SI" sz="1600" dirty="0" smtClean="0"/>
              <a:t>življena; </a:t>
            </a:r>
            <a:r>
              <a:rPr lang="sl-SI" sz="1600" dirty="0"/>
              <a:t>vključevanje in skrb za socialno izključene </a:t>
            </a:r>
            <a:r>
              <a:rPr lang="sl-SI" sz="1600" dirty="0" smtClean="0"/>
              <a:t>osebe; delo z mladimi, </a:t>
            </a:r>
            <a:r>
              <a:rPr lang="pl-PL" sz="1600" dirty="0"/>
              <a:t>Romi, </a:t>
            </a:r>
            <a:r>
              <a:rPr lang="pl-PL" sz="1600" dirty="0" smtClean="0"/>
              <a:t>osebami </a:t>
            </a:r>
            <a:r>
              <a:rPr lang="pl-PL" sz="1600" dirty="0"/>
              <a:t>s posebnimi </a:t>
            </a:r>
            <a:r>
              <a:rPr lang="pl-PL" sz="1600" dirty="0" smtClean="0"/>
              <a:t>potrebami in drugimi ciljnimi skupinami; </a:t>
            </a:r>
            <a:r>
              <a:rPr lang="sl-SI" sz="1600" dirty="0" smtClean="0"/>
              <a:t>učinkovitejša </a:t>
            </a:r>
            <a:r>
              <a:rPr lang="sl-SI" sz="1600" dirty="0"/>
              <a:t>raba energije in </a:t>
            </a:r>
            <a:r>
              <a:rPr lang="sl-SI" sz="1600" dirty="0" smtClean="0"/>
              <a:t>virov; obnovljivi viri; </a:t>
            </a:r>
            <a:r>
              <a:rPr lang="sl-SI" sz="1600" dirty="0"/>
              <a:t>varstvo okolja in </a:t>
            </a:r>
            <a:r>
              <a:rPr lang="sl-SI" sz="1600" dirty="0" smtClean="0"/>
              <a:t>narave;  </a:t>
            </a:r>
            <a:r>
              <a:rPr lang="sl-SI" sz="1600" dirty="0"/>
              <a:t>spodbujanje prehranske </a:t>
            </a:r>
            <a:r>
              <a:rPr lang="sl-SI" sz="1600" dirty="0" smtClean="0"/>
              <a:t>samooskrbe; trajnostna mobilnost; </a:t>
            </a:r>
            <a:r>
              <a:rPr lang="sl-SI" sz="1600" dirty="0"/>
              <a:t>spodbujanje alternativnih načinov oskrbe (ponovna uporaba, souporaba </a:t>
            </a:r>
            <a:r>
              <a:rPr lang="sl-SI" sz="1600" dirty="0" err="1"/>
              <a:t>ipd</a:t>
            </a:r>
            <a:r>
              <a:rPr lang="sl-SI" sz="1600" dirty="0"/>
              <a:t>) </a:t>
            </a:r>
            <a:r>
              <a:rPr lang="sl-SI" sz="1600" dirty="0" smtClean="0"/>
              <a:t>itd.)</a:t>
            </a:r>
          </a:p>
          <a:p>
            <a:pPr algn="just"/>
            <a:r>
              <a:rPr lang="sl-SI" sz="1600" dirty="0" smtClean="0"/>
              <a:t> </a:t>
            </a:r>
            <a:r>
              <a:rPr lang="sl-SI" sz="1600" dirty="0"/>
              <a:t/>
            </a:r>
            <a:br>
              <a:rPr lang="sl-SI" sz="1600" dirty="0"/>
            </a:br>
            <a:r>
              <a:rPr lang="sl-SI" sz="1600" i="1" dirty="0" smtClean="0">
                <a:solidFill>
                  <a:srgbClr val="FF0000"/>
                </a:solidFill>
              </a:rPr>
              <a:t>Ni </a:t>
            </a:r>
            <a:r>
              <a:rPr lang="sl-SI" sz="1600" i="1" dirty="0">
                <a:solidFill>
                  <a:srgbClr val="FF0000"/>
                </a:solidFill>
              </a:rPr>
              <a:t>dovolj, da se opiše zgolj dodana vrednost </a:t>
            </a:r>
            <a:r>
              <a:rPr lang="sl-SI" sz="1600" i="1" dirty="0" smtClean="0">
                <a:solidFill>
                  <a:srgbClr val="FF0000"/>
                </a:solidFill>
              </a:rPr>
              <a:t>za partnerja 1 ali 2!</a:t>
            </a:r>
            <a:r>
              <a:rPr lang="sl-SI" sz="1600" i="1" dirty="0"/>
              <a:t> </a:t>
            </a:r>
            <a:endParaRPr lang="sl-SI" sz="1600" i="1" dirty="0" smtClean="0"/>
          </a:p>
          <a:p>
            <a:pPr algn="just"/>
            <a:r>
              <a:rPr lang="sl-SI" sz="1600" i="1" dirty="0">
                <a:solidFill>
                  <a:srgbClr val="FF0000"/>
                </a:solidFill>
              </a:rPr>
              <a:t>N</a:t>
            </a:r>
            <a:r>
              <a:rPr lang="sl-SI" sz="1600" i="1" dirty="0" smtClean="0">
                <a:solidFill>
                  <a:srgbClr val="FF0000"/>
                </a:solidFill>
              </a:rPr>
              <a:t>i </a:t>
            </a:r>
            <a:r>
              <a:rPr lang="sl-SI" sz="1600" i="1" dirty="0">
                <a:solidFill>
                  <a:srgbClr val="FF0000"/>
                </a:solidFill>
              </a:rPr>
              <a:t>dovolj, da se navaja </a:t>
            </a:r>
            <a:r>
              <a:rPr lang="sl-SI" sz="1600" i="1" dirty="0" smtClean="0">
                <a:solidFill>
                  <a:srgbClr val="FF0000"/>
                </a:solidFill>
              </a:rPr>
              <a:t>kot </a:t>
            </a:r>
            <a:r>
              <a:rPr lang="sl-SI" sz="1600" i="1" dirty="0">
                <a:solidFill>
                  <a:srgbClr val="FF0000"/>
                </a:solidFill>
              </a:rPr>
              <a:t>družbena korist zgolj </a:t>
            </a:r>
            <a:r>
              <a:rPr lang="sl-SI" sz="1600" i="1" dirty="0" smtClean="0">
                <a:solidFill>
                  <a:srgbClr val="FF0000"/>
                </a:solidFill>
              </a:rPr>
              <a:t>kot spodbujanje </a:t>
            </a:r>
            <a:r>
              <a:rPr lang="sl-SI" sz="1600" i="1" dirty="0">
                <a:solidFill>
                  <a:srgbClr val="FF0000"/>
                </a:solidFill>
              </a:rPr>
              <a:t>inovativnosti, ustvarjalnosti in podjetnosti </a:t>
            </a:r>
            <a:r>
              <a:rPr lang="sl-SI" sz="1600" i="1" dirty="0" smtClean="0">
                <a:solidFill>
                  <a:srgbClr val="FF0000"/>
                </a:solidFill>
              </a:rPr>
              <a:t>študentov.</a:t>
            </a:r>
          </a:p>
          <a:p>
            <a:pPr marL="285750" lvl="0" indent="-285750">
              <a:buFont typeface="Arial" panose="020B0604020202020204" pitchFamily="34" charset="0"/>
              <a:buChar char="•"/>
            </a:pPr>
            <a:endParaRPr lang="sl-SI" dirty="0"/>
          </a:p>
          <a:p>
            <a:pPr marL="285750" lvl="0" indent="-285750">
              <a:buFont typeface="Arial" panose="020B0604020202020204" pitchFamily="34" charset="0"/>
              <a:buChar char="•"/>
            </a:pPr>
            <a:endParaRPr lang="sl-SI" dirty="0" smtClean="0"/>
          </a:p>
          <a:p>
            <a:pPr marL="285750" lvl="0" indent="-285750">
              <a:buFont typeface="Arial" panose="020B0604020202020204" pitchFamily="34" charset="0"/>
              <a:buChar char="•"/>
            </a:pPr>
            <a:endParaRPr lang="sl-SI" dirty="0"/>
          </a:p>
          <a:p>
            <a:pPr lvl="0"/>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908"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0090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51965" y="1010932"/>
            <a:ext cx="9969387" cy="4339650"/>
          </a:xfrm>
          <a:prstGeom prst="rect">
            <a:avLst/>
          </a:prstGeom>
        </p:spPr>
        <p:txBody>
          <a:bodyPr wrap="square">
            <a:spAutoFit/>
          </a:bodyPr>
          <a:lstStyle/>
          <a:p>
            <a:pPr algn="just"/>
            <a:endParaRPr lang="sl-SI" sz="2000" dirty="0" smtClean="0"/>
          </a:p>
          <a:p>
            <a:pPr algn="ctr"/>
            <a:r>
              <a:rPr lang="sl-SI" b="1" dirty="0">
                <a:solidFill>
                  <a:srgbClr val="FF0000"/>
                </a:solidFill>
              </a:rPr>
              <a:t>2.6 ZAGOTAVLJANJE TRAJNOSTI</a:t>
            </a:r>
          </a:p>
          <a:p>
            <a:pPr algn="just"/>
            <a:endParaRPr lang="sl-SI" dirty="0"/>
          </a:p>
          <a:p>
            <a:pPr marL="285750" indent="-285750" algn="just">
              <a:buFont typeface="Arial" panose="020B0604020202020204" pitchFamily="34" charset="0"/>
              <a:buChar char="•"/>
            </a:pPr>
            <a:r>
              <a:rPr lang="sl-SI" sz="1600" dirty="0"/>
              <a:t>p</a:t>
            </a:r>
            <a:r>
              <a:rPr lang="sl-SI" sz="1600" dirty="0" smtClean="0"/>
              <a:t>redvideni </a:t>
            </a:r>
            <a:r>
              <a:rPr lang="sl-SI" sz="1600" dirty="0"/>
              <a:t>rezultati projekta izkazujejo potencial nadaljnjega izvajanja v lokalnem/regionalnem okolju tudi po izteku sofinanciranja projekta (iz opisa je razvidno, da projekt predvideva učinkovite mehanizme, ki bodo zagotovili trajnost učinkov in rezultatov projekta tudi po končanju sofinanciranja, </a:t>
            </a:r>
            <a:r>
              <a:rPr lang="sl-SI" sz="1600" b="1" dirty="0"/>
              <a:t>v okviru izvedbe so opredeljene aktivnosti, s katerimi si </a:t>
            </a:r>
            <a:r>
              <a:rPr lang="sl-SI" sz="1600" b="1" dirty="0" smtClean="0"/>
              <a:t>izvajalec projekta prizadeva </a:t>
            </a:r>
            <a:r>
              <a:rPr lang="sl-SI" sz="1600" b="1" dirty="0"/>
              <a:t>doseči trajnost rezultatov v lokalnem/regionalnem okolju in katere namerava izvajati tudi po zaključku projekta</a:t>
            </a:r>
            <a:r>
              <a:rPr lang="sl-SI" sz="1600" dirty="0"/>
              <a:t>) </a:t>
            </a:r>
            <a:r>
              <a:rPr lang="sl-SI" sz="1600" b="1" dirty="0">
                <a:solidFill>
                  <a:srgbClr val="FF0000"/>
                </a:solidFill>
              </a:rPr>
              <a:t>(</a:t>
            </a:r>
            <a:r>
              <a:rPr lang="x-none" sz="1600" b="1" dirty="0">
                <a:solidFill>
                  <a:srgbClr val="FF0000"/>
                </a:solidFill>
              </a:rPr>
              <a:t>merilo </a:t>
            </a:r>
            <a:r>
              <a:rPr lang="sl-SI" sz="1600" b="1" dirty="0">
                <a:solidFill>
                  <a:srgbClr val="FF0000"/>
                </a:solidFill>
              </a:rPr>
              <a:t>4)</a:t>
            </a:r>
          </a:p>
          <a:p>
            <a:pPr algn="just"/>
            <a:r>
              <a:rPr lang="sl-SI" sz="1600" dirty="0"/>
              <a:t>	</a:t>
            </a:r>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4404823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154514" y="1241668"/>
            <a:ext cx="9969387" cy="4401205"/>
          </a:xfrm>
          <a:prstGeom prst="rect">
            <a:avLst/>
          </a:prstGeom>
        </p:spPr>
        <p:txBody>
          <a:bodyPr wrap="square">
            <a:spAutoFit/>
          </a:bodyPr>
          <a:lstStyle/>
          <a:p>
            <a:pPr algn="just"/>
            <a:endParaRPr lang="sl-SI" sz="2000" dirty="0" smtClean="0"/>
          </a:p>
          <a:p>
            <a:pPr algn="ctr"/>
            <a:r>
              <a:rPr lang="sl-SI" b="1" dirty="0">
                <a:solidFill>
                  <a:srgbClr val="FF0000"/>
                </a:solidFill>
              </a:rPr>
              <a:t>2.6 </a:t>
            </a:r>
            <a:r>
              <a:rPr lang="pl-PL" b="1" dirty="0">
                <a:solidFill>
                  <a:srgbClr val="FF0000"/>
                </a:solidFill>
              </a:rPr>
              <a:t>PRISPEVEK PROJEKTA K ŠIRŠI LOKALNI/REGIONALNI SKUPNOSTI </a:t>
            </a:r>
          </a:p>
          <a:p>
            <a:r>
              <a:rPr lang="sl-SI" sz="2000" dirty="0"/>
              <a:t>	</a:t>
            </a:r>
          </a:p>
          <a:p>
            <a:pPr algn="just"/>
            <a:endParaRPr lang="sl-SI" sz="1600" dirty="0"/>
          </a:p>
          <a:p>
            <a:pPr marL="285750" indent="-285750" algn="just">
              <a:buFont typeface="Arial" panose="020B0604020202020204" pitchFamily="34" charset="0"/>
              <a:buChar char="•"/>
            </a:pPr>
            <a:r>
              <a:rPr lang="sl-SI" sz="1600" dirty="0"/>
              <a:t>p</a:t>
            </a:r>
            <a:r>
              <a:rPr lang="sl-SI" sz="1600" dirty="0" smtClean="0"/>
              <a:t>rispevek </a:t>
            </a:r>
            <a:r>
              <a:rPr lang="sl-SI" sz="1600" dirty="0"/>
              <a:t>projekta bo imel učinek na širšo lokalno </a:t>
            </a:r>
            <a:r>
              <a:rPr lang="sl-SI" sz="1600" dirty="0" smtClean="0"/>
              <a:t>skupnost </a:t>
            </a:r>
            <a:r>
              <a:rPr lang="sl-SI" sz="1600" dirty="0" smtClean="0">
                <a:solidFill>
                  <a:srgbClr val="0070C0"/>
                </a:solidFill>
              </a:rPr>
              <a:t>po izteku projekta</a:t>
            </a:r>
            <a:r>
              <a:rPr lang="sl-SI" sz="1600" dirty="0" smtClean="0"/>
              <a:t> </a:t>
            </a:r>
            <a:r>
              <a:rPr lang="sl-SI" sz="1600" dirty="0"/>
              <a:t>(</a:t>
            </a:r>
            <a:r>
              <a:rPr lang="sl-SI" sz="1600" b="1" dirty="0"/>
              <a:t>izvedba projekta predvideva konkretne </a:t>
            </a:r>
            <a:r>
              <a:rPr lang="sl-SI" sz="1600" b="1" dirty="0" smtClean="0">
                <a:solidFill>
                  <a:srgbClr val="0070C0"/>
                </a:solidFill>
              </a:rPr>
              <a:t>dolgotrajne</a:t>
            </a:r>
            <a:r>
              <a:rPr lang="sl-SI" sz="1600" b="1" dirty="0" smtClean="0"/>
              <a:t> učinke </a:t>
            </a:r>
            <a:r>
              <a:rPr lang="sl-SI" sz="1600" b="1" dirty="0"/>
              <a:t>ne zgolj na udeležence projekta in ožjo lokalno skupnost, temveč tudi na širšo lokalno </a:t>
            </a:r>
            <a:r>
              <a:rPr lang="sl-SI" sz="1600" b="1" dirty="0" smtClean="0"/>
              <a:t>skupnost/regijo</a:t>
            </a:r>
            <a:r>
              <a:rPr lang="sl-SI" sz="1600" dirty="0" smtClean="0"/>
              <a:t>)</a:t>
            </a:r>
            <a:endParaRPr lang="sl-SI" sz="1600" dirty="0"/>
          </a:p>
          <a:p>
            <a:pPr marL="285750" indent="-285750" algn="just">
              <a:buFont typeface="Arial" panose="020B0604020202020204" pitchFamily="34" charset="0"/>
              <a:buChar char="•"/>
            </a:pPr>
            <a:endParaRPr lang="sl-SI" sz="1600" dirty="0"/>
          </a:p>
          <a:p>
            <a:pPr marL="285750" indent="-285750" algn="just">
              <a:buFont typeface="Arial" panose="020B0604020202020204" pitchFamily="34" charset="0"/>
              <a:buChar char="•"/>
            </a:pPr>
            <a:r>
              <a:rPr lang="sl-SI" sz="1600" dirty="0"/>
              <a:t>navesti </a:t>
            </a:r>
            <a:r>
              <a:rPr lang="sl-SI" sz="1600" b="1" dirty="0"/>
              <a:t>konkretne predvidene učinke tudi na širšo lokalno </a:t>
            </a:r>
            <a:r>
              <a:rPr lang="sl-SI" sz="1600" b="1" dirty="0" smtClean="0"/>
              <a:t>skupnost</a:t>
            </a:r>
            <a:r>
              <a:rPr lang="sl-SI" sz="1600" dirty="0"/>
              <a:t> </a:t>
            </a:r>
            <a:r>
              <a:rPr lang="sl-SI" sz="1600" b="1" dirty="0" smtClean="0">
                <a:solidFill>
                  <a:srgbClr val="FF0000"/>
                </a:solidFill>
              </a:rPr>
              <a:t>(</a:t>
            </a:r>
            <a:r>
              <a:rPr lang="x-none" sz="1600" b="1" dirty="0">
                <a:solidFill>
                  <a:srgbClr val="FF0000"/>
                </a:solidFill>
              </a:rPr>
              <a:t>merilo </a:t>
            </a:r>
            <a:r>
              <a:rPr lang="sl-SI" sz="1600" b="1" dirty="0">
                <a:solidFill>
                  <a:srgbClr val="FF0000"/>
                </a:solidFill>
              </a:rPr>
              <a:t>5</a:t>
            </a:r>
            <a:r>
              <a:rPr lang="sl-SI" sz="1600" b="1" strike="sngStrike" dirty="0">
                <a:solidFill>
                  <a:srgbClr val="FF0000"/>
                </a:solidFill>
              </a:rPr>
              <a:t>.1</a:t>
            </a:r>
            <a:r>
              <a:rPr lang="sl-SI" sz="1600" b="1" dirty="0">
                <a:solidFill>
                  <a:srgbClr val="FF0000"/>
                </a:solidFill>
              </a:rPr>
              <a:t>)</a:t>
            </a:r>
          </a:p>
          <a:p>
            <a:pPr algn="just"/>
            <a:r>
              <a:rPr lang="sl-SI" dirty="0"/>
              <a:t>	</a:t>
            </a:r>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16834887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51965" y="1010932"/>
            <a:ext cx="9969387" cy="4555093"/>
          </a:xfrm>
          <a:prstGeom prst="rect">
            <a:avLst/>
          </a:prstGeom>
        </p:spPr>
        <p:txBody>
          <a:bodyPr wrap="square">
            <a:spAutoFit/>
          </a:bodyPr>
          <a:lstStyle/>
          <a:p>
            <a:pPr algn="just"/>
            <a:endParaRPr lang="sl-SI" sz="2000" dirty="0" smtClean="0"/>
          </a:p>
          <a:p>
            <a:pPr algn="ctr"/>
            <a:r>
              <a:rPr lang="sl-SI" b="1" dirty="0">
                <a:solidFill>
                  <a:srgbClr val="FF0000"/>
                </a:solidFill>
              </a:rPr>
              <a:t>2.6 </a:t>
            </a:r>
            <a:r>
              <a:rPr lang="pl-PL" b="1" dirty="0">
                <a:solidFill>
                  <a:srgbClr val="FF0000"/>
                </a:solidFill>
              </a:rPr>
              <a:t>PRISPEVEK PROJEKTA K ENAKIM MOŽNOSTIM</a:t>
            </a:r>
          </a:p>
          <a:p>
            <a:r>
              <a:rPr lang="sl-SI" sz="2000" dirty="0"/>
              <a:t>	</a:t>
            </a:r>
            <a:endParaRPr lang="sl-SI" dirty="0"/>
          </a:p>
          <a:p>
            <a:pPr marL="285750" indent="-285750" algn="just">
              <a:buFont typeface="Arial" panose="020B0604020202020204" pitchFamily="34" charset="0"/>
              <a:buChar char="•"/>
            </a:pPr>
            <a:endParaRPr lang="sl-SI" dirty="0" smtClean="0"/>
          </a:p>
          <a:p>
            <a:pPr marL="285750" indent="-285750" algn="just">
              <a:buFont typeface="Arial" panose="020B0604020202020204" pitchFamily="34" charset="0"/>
              <a:buChar char="•"/>
            </a:pPr>
            <a:r>
              <a:rPr lang="sl-SI" sz="1600" dirty="0"/>
              <a:t>p</a:t>
            </a:r>
            <a:r>
              <a:rPr lang="sl-SI" sz="1600" dirty="0" smtClean="0"/>
              <a:t>rispevek projekta </a:t>
            </a:r>
            <a:r>
              <a:rPr lang="sl-SI" sz="1600" dirty="0"/>
              <a:t>k zagotavljanju enakih možnosti prikrajšanih </a:t>
            </a:r>
            <a:r>
              <a:rPr lang="sl-SI" sz="1600" dirty="0" smtClean="0"/>
              <a:t>skupin (</a:t>
            </a:r>
            <a:r>
              <a:rPr lang="sl-SI" sz="1600" b="1" dirty="0" smtClean="0"/>
              <a:t>upošteva </a:t>
            </a:r>
            <a:r>
              <a:rPr lang="sl-SI" sz="1600" b="1" dirty="0"/>
              <a:t>se vključenost udeležencev v projektne aktivnosti, ki spadajo v kategorijo prikrajšanih </a:t>
            </a:r>
            <a:r>
              <a:rPr lang="sl-SI" sz="1600" b="1" dirty="0" smtClean="0"/>
              <a:t>skupin ali </a:t>
            </a:r>
            <a:r>
              <a:rPr lang="sl-SI" sz="1600" b="1" dirty="0">
                <a:solidFill>
                  <a:srgbClr val="0070C0"/>
                </a:solidFill>
              </a:rPr>
              <a:t>za osebe, ki so vključene v projektno skupino ali za osebe, katerim je namenjen </a:t>
            </a:r>
            <a:r>
              <a:rPr lang="sl-SI" sz="1600" b="1" dirty="0" smtClean="0">
                <a:solidFill>
                  <a:srgbClr val="0070C0"/>
                </a:solidFill>
              </a:rPr>
              <a:t>projekt) </a:t>
            </a:r>
            <a:endParaRPr lang="sl-SI" sz="1600" dirty="0"/>
          </a:p>
          <a:p>
            <a:pPr algn="just"/>
            <a:endParaRPr lang="sl-SI" sz="1600" dirty="0"/>
          </a:p>
          <a:p>
            <a:pPr marL="285750" indent="-285750" algn="just">
              <a:buFont typeface="Arial" panose="020B0604020202020204" pitchFamily="34" charset="0"/>
              <a:buChar char="•"/>
            </a:pPr>
            <a:r>
              <a:rPr lang="sl-SI" sz="1600" dirty="0"/>
              <a:t>navesti konkretne ukrepe za zagotavljanje spodbujanje enakih možnosti med obema spoloma in krepitev socialne vključenosti prikrajšanih skupin med osebami, ki bodo vključene v projektne aktivnosti</a:t>
            </a:r>
            <a:r>
              <a:rPr lang="sl-SI" sz="1600" dirty="0">
                <a:sym typeface="Wingdings" panose="05000000000000000000" pitchFamily="2" charset="2"/>
              </a:rPr>
              <a:t></a:t>
            </a:r>
            <a:r>
              <a:rPr lang="sl-SI" sz="1600" dirty="0">
                <a:solidFill>
                  <a:srgbClr val="0070C0"/>
                </a:solidFill>
                <a:sym typeface="Wingdings" panose="05000000000000000000" pitchFamily="2" charset="2"/>
              </a:rPr>
              <a:t> p</a:t>
            </a:r>
            <a:r>
              <a:rPr lang="sl-SI" sz="1600" dirty="0">
                <a:solidFill>
                  <a:srgbClr val="0070C0"/>
                </a:solidFill>
              </a:rPr>
              <a:t>rispevek k enakim možnostim mora biti izkazan v času trajanja projekta </a:t>
            </a:r>
            <a:r>
              <a:rPr lang="sl-SI" sz="1600" b="1" dirty="0">
                <a:solidFill>
                  <a:srgbClr val="0070C0"/>
                </a:solidFill>
              </a:rPr>
              <a:t>(</a:t>
            </a:r>
            <a:r>
              <a:rPr lang="x-none" sz="1600" b="1" dirty="0">
                <a:solidFill>
                  <a:srgbClr val="0070C0"/>
                </a:solidFill>
              </a:rPr>
              <a:t>merilo </a:t>
            </a:r>
            <a:r>
              <a:rPr lang="sl-SI" sz="1600" b="1" dirty="0" smtClean="0">
                <a:solidFill>
                  <a:srgbClr val="0070C0"/>
                </a:solidFill>
              </a:rPr>
              <a:t>6)</a:t>
            </a:r>
            <a:endParaRPr lang="sl-SI" sz="1600" b="1" dirty="0">
              <a:solidFill>
                <a:srgbClr val="0070C0"/>
              </a:solidFill>
            </a:endParaRPr>
          </a:p>
          <a:p>
            <a:pPr marL="285750" indent="-285750" algn="just">
              <a:buFont typeface="Arial" panose="020B0604020202020204" pitchFamily="34" charset="0"/>
              <a:buChar char="•"/>
            </a:pPr>
            <a:endParaRPr lang="sl-SI" sz="1600" b="1" dirty="0">
              <a:solidFill>
                <a:srgbClr val="FF0000"/>
              </a:solidFill>
            </a:endParaRPr>
          </a:p>
          <a:p>
            <a:pPr algn="just"/>
            <a:endParaRPr lang="sl-SI" sz="1600" b="1" dirty="0" smtClean="0"/>
          </a:p>
          <a:p>
            <a:pPr algn="just"/>
            <a:r>
              <a:rPr lang="sl-SI" sz="1600" dirty="0" smtClean="0"/>
              <a:t> </a:t>
            </a:r>
            <a:endParaRPr lang="sl-SI" altLang="sl-SI" sz="1600"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1092211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86470" y="1090941"/>
            <a:ext cx="9969387" cy="7602081"/>
          </a:xfrm>
          <a:prstGeom prst="rect">
            <a:avLst/>
          </a:prstGeom>
        </p:spPr>
        <p:txBody>
          <a:bodyPr wrap="square">
            <a:spAutoFit/>
          </a:bodyPr>
          <a:lstStyle/>
          <a:p>
            <a:pPr algn="ctr"/>
            <a:r>
              <a:rPr lang="sl-SI" b="1" dirty="0" smtClean="0">
                <a:solidFill>
                  <a:srgbClr val="FF0000"/>
                </a:solidFill>
              </a:rPr>
              <a:t>2.6 </a:t>
            </a:r>
            <a:r>
              <a:rPr lang="pl-PL" b="1" dirty="0">
                <a:solidFill>
                  <a:srgbClr val="FF0000"/>
                </a:solidFill>
              </a:rPr>
              <a:t>PRISPEVEK PROJEKTA K ENAKIM </a:t>
            </a:r>
            <a:r>
              <a:rPr lang="pl-PL" b="1" dirty="0" smtClean="0">
                <a:solidFill>
                  <a:srgbClr val="FF0000"/>
                </a:solidFill>
              </a:rPr>
              <a:t>MOŽNOSTIM (2)</a:t>
            </a:r>
            <a:endParaRPr lang="pl-PL" b="1" dirty="0">
              <a:solidFill>
                <a:srgbClr val="FF0000"/>
              </a:solidFill>
            </a:endParaRPr>
          </a:p>
          <a:p>
            <a:r>
              <a:rPr lang="sl-SI" sz="2000" dirty="0"/>
              <a:t>	</a:t>
            </a:r>
            <a:endParaRPr lang="sl-SI" dirty="0"/>
          </a:p>
          <a:p>
            <a:pPr algn="just"/>
            <a:r>
              <a:rPr lang="sl-SI" sz="1600" b="1" dirty="0">
                <a:solidFill>
                  <a:srgbClr val="FF0000"/>
                </a:solidFill>
              </a:rPr>
              <a:t>Prikrajšane </a:t>
            </a:r>
            <a:r>
              <a:rPr lang="sl-SI" sz="1600" b="1" dirty="0" smtClean="0">
                <a:solidFill>
                  <a:srgbClr val="FF0000"/>
                </a:solidFill>
              </a:rPr>
              <a:t>skupine:</a:t>
            </a:r>
          </a:p>
          <a:p>
            <a:pPr algn="just"/>
            <a:endParaRPr lang="sl-SI" sz="1600" b="1" dirty="0">
              <a:solidFill>
                <a:srgbClr val="FF0000"/>
              </a:solidFill>
            </a:endParaRPr>
          </a:p>
          <a:p>
            <a:pPr marL="342900" indent="-342900">
              <a:buFont typeface="+mj-lt"/>
              <a:buAutoNum type="arabicPeriod"/>
            </a:pPr>
            <a:r>
              <a:rPr lang="sl-SI" sz="1600" dirty="0" smtClean="0"/>
              <a:t>Status </a:t>
            </a:r>
            <a:r>
              <a:rPr lang="sl-SI" sz="1600" dirty="0"/>
              <a:t>na trgu dela: brezposelni, dolgotrajno brezposelni, neaktivni, neaktivni, ki se ne izobražujejo niti usposabljajo, zaposleni, vključno s samozaposlenimi</a:t>
            </a:r>
            <a:r>
              <a:rPr lang="sl-SI" sz="1600" dirty="0" smtClean="0"/>
              <a:t>;</a:t>
            </a:r>
          </a:p>
          <a:p>
            <a:pPr marL="342900" indent="-342900">
              <a:buFont typeface="+mj-lt"/>
              <a:buAutoNum type="arabicPeriod"/>
            </a:pPr>
            <a:endParaRPr lang="sl-SI" sz="1600" dirty="0"/>
          </a:p>
          <a:p>
            <a:pPr marL="342900" indent="-342900">
              <a:buFont typeface="+mj-lt"/>
              <a:buAutoNum type="arabicPeriod"/>
            </a:pPr>
            <a:r>
              <a:rPr lang="sl-SI" sz="1600" dirty="0" smtClean="0"/>
              <a:t>Starost</a:t>
            </a:r>
            <a:r>
              <a:rPr lang="sl-SI" sz="1600" dirty="0"/>
              <a:t>: mlajši od 25 let, starejši od 54 let, starejši od 54 let, ki so brezposelni, vključno z dolgotrajno brezposelnimi ali neaktivnimi, ki se ne izobražujejo ali se ne usposabljajo</a:t>
            </a:r>
            <a:r>
              <a:rPr lang="sl-SI" sz="1600" dirty="0" smtClean="0"/>
              <a:t>;</a:t>
            </a:r>
          </a:p>
          <a:p>
            <a:pPr marL="342900" indent="-342900">
              <a:buFont typeface="+mj-lt"/>
              <a:buAutoNum type="arabicPeriod"/>
            </a:pPr>
            <a:endParaRPr lang="sl-SI" sz="1600" dirty="0"/>
          </a:p>
          <a:p>
            <a:pPr marL="342900" indent="-342900">
              <a:buFont typeface="+mj-lt"/>
              <a:buAutoNum type="arabicPeriod"/>
            </a:pPr>
            <a:r>
              <a:rPr lang="sl-SI" sz="1600" dirty="0" smtClean="0"/>
              <a:t>Izobrazba</a:t>
            </a:r>
            <a:r>
              <a:rPr lang="sl-SI" sz="1600" dirty="0"/>
              <a:t>: s primarno (ISCED 1)ali nižjo sekundarno izobrazbo (ISCED2), z višjo sekundarno (ISCED 3)ali post sekundarno izobrazbo (ISCED 4), s terciarno izobrazbo (ISCED 5-8</a:t>
            </a:r>
            <a:r>
              <a:rPr lang="sl-SI" sz="1600" dirty="0" smtClean="0"/>
              <a:t>);</a:t>
            </a:r>
          </a:p>
          <a:p>
            <a:pPr marL="342900" indent="-342900">
              <a:buFont typeface="+mj-lt"/>
              <a:buAutoNum type="arabicPeriod"/>
            </a:pPr>
            <a:endParaRPr lang="sl-SI" sz="1600" dirty="0" smtClean="0"/>
          </a:p>
          <a:p>
            <a:pPr marL="342900" indent="-342900">
              <a:buFont typeface="+mj-lt"/>
              <a:buAutoNum type="arabicPeriod"/>
            </a:pPr>
            <a:r>
              <a:rPr lang="sl-SI" sz="1600" dirty="0" smtClean="0"/>
              <a:t>Status </a:t>
            </a:r>
            <a:r>
              <a:rPr lang="sl-SI" sz="1600" dirty="0"/>
              <a:t>gospodinjstva – osebne okoliščine: udeleženci, ki živijo v gospodinjstvih brez delovno aktivnih članov, udeleženci, ki živijo v gospodinjstvih brez delovno aktivnih članov z vzdrževalnimi otroki, udeleženci, ki živijo v gospodinjstvu z enim odraslim članom z vzdrževalnimi otroki; </a:t>
            </a:r>
            <a:endParaRPr lang="sl-SI" sz="1600" dirty="0" smtClean="0"/>
          </a:p>
          <a:p>
            <a:pPr marL="342900" indent="-342900">
              <a:buFont typeface="+mj-lt"/>
              <a:buAutoNum type="arabicPeriod"/>
            </a:pPr>
            <a:endParaRPr lang="sl-SI" sz="1600" dirty="0"/>
          </a:p>
          <a:p>
            <a:pPr marL="342900" indent="-342900">
              <a:buFont typeface="+mj-lt"/>
              <a:buAutoNum type="arabicPeriod"/>
            </a:pPr>
            <a:r>
              <a:rPr lang="sl-SI" sz="1600" dirty="0" smtClean="0"/>
              <a:t>Migranti </a:t>
            </a:r>
            <a:r>
              <a:rPr lang="sl-SI" sz="1600" dirty="0"/>
              <a:t>in manjšine – osebne okoliščine: migranti, udeleženci tujega rodu, manjšine (vključno z marginaliziranimi skupnostmi, kot so Romi), invalidi, druge prikrajšane osebe, brezdomci ali prizadeti zaradi izključenosti na področju nastanitve, s podeželskih območij.</a:t>
            </a:r>
          </a:p>
          <a:p>
            <a:pPr marL="342900" indent="-342900" algn="just">
              <a:buFont typeface="+mj-lt"/>
              <a:buAutoNum type="arabicPeriod"/>
            </a:pPr>
            <a:endParaRPr lang="sl-SI" b="1" dirty="0">
              <a:solidFill>
                <a:srgbClr val="FF0000"/>
              </a:solidFill>
            </a:endParaRPr>
          </a:p>
          <a:p>
            <a:pPr marL="342900" indent="-342900" algn="just">
              <a:buFont typeface="+mj-lt"/>
              <a:buAutoNum type="arabicPeriod"/>
            </a:pPr>
            <a:endParaRPr lang="sl-SI" b="1" dirty="0">
              <a:solidFill>
                <a:srgbClr val="FF0000"/>
              </a:solidFill>
            </a:endParaRPr>
          </a:p>
          <a:p>
            <a:pPr algn="just"/>
            <a:r>
              <a:rPr lang="sl-SI" dirty="0"/>
              <a:t>	</a:t>
            </a:r>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11840306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26086" y="1459506"/>
            <a:ext cx="9969387" cy="4924425"/>
          </a:xfrm>
          <a:prstGeom prst="rect">
            <a:avLst/>
          </a:prstGeom>
        </p:spPr>
        <p:txBody>
          <a:bodyPr wrap="square">
            <a:spAutoFit/>
          </a:bodyPr>
          <a:lstStyle/>
          <a:p>
            <a:pPr algn="ctr"/>
            <a:r>
              <a:rPr lang="sl-SI" b="1" dirty="0">
                <a:solidFill>
                  <a:srgbClr val="FF0000"/>
                </a:solidFill>
              </a:rPr>
              <a:t>2.7 INTERDISCIPLINARNOST</a:t>
            </a:r>
          </a:p>
          <a:p>
            <a:pPr algn="just"/>
            <a:endParaRPr lang="sl-SI" sz="2000" dirty="0" smtClean="0"/>
          </a:p>
          <a:p>
            <a:pPr marL="285750" indent="-285750" algn="just">
              <a:buFont typeface="Arial" panose="020B0604020202020204" pitchFamily="34" charset="0"/>
              <a:buChar char="•"/>
            </a:pPr>
            <a:r>
              <a:rPr lang="sl-SI" sz="1600" b="1" dirty="0"/>
              <a:t>vsaj </a:t>
            </a:r>
            <a:r>
              <a:rPr lang="sl-SI" sz="1600" b="1" dirty="0" smtClean="0"/>
              <a:t>4 </a:t>
            </a:r>
            <a:r>
              <a:rPr lang="sl-SI" sz="1600" b="1" dirty="0"/>
              <a:t>študenti iz različnih študijskih področij iz 3 – mestnega </a:t>
            </a:r>
            <a:r>
              <a:rPr lang="sl-SI" sz="1600" b="1" dirty="0">
                <a:solidFill>
                  <a:srgbClr val="0070C0"/>
                </a:solidFill>
              </a:rPr>
              <a:t>Klasius – P – 16</a:t>
            </a:r>
            <a:r>
              <a:rPr lang="sl-SI" sz="1600" dirty="0" smtClean="0"/>
              <a:t> </a:t>
            </a:r>
            <a:r>
              <a:rPr lang="sl-SI" sz="1600" b="1" dirty="0">
                <a:solidFill>
                  <a:srgbClr val="FF0000"/>
                </a:solidFill>
              </a:rPr>
              <a:t>(</a:t>
            </a:r>
            <a:r>
              <a:rPr lang="x-none" sz="1600" b="1" dirty="0">
                <a:solidFill>
                  <a:srgbClr val="FF0000"/>
                </a:solidFill>
              </a:rPr>
              <a:t>merilo </a:t>
            </a:r>
            <a:r>
              <a:rPr lang="sl-SI" sz="1600" b="1" dirty="0">
                <a:solidFill>
                  <a:srgbClr val="FF0000"/>
                </a:solidFill>
              </a:rPr>
              <a:t>2</a:t>
            </a:r>
            <a:r>
              <a:rPr lang="sl-SI" sz="1600" b="1" dirty="0" smtClean="0">
                <a:solidFill>
                  <a:srgbClr val="FF0000"/>
                </a:solidFill>
              </a:rPr>
              <a:t>)</a:t>
            </a:r>
          </a:p>
          <a:p>
            <a:pPr marL="285750" indent="-285750" algn="just">
              <a:buFont typeface="Arial" panose="020B0604020202020204" pitchFamily="34" charset="0"/>
              <a:buChar char="•"/>
            </a:pPr>
            <a:endParaRPr lang="sl-SI" sz="1600" b="1" dirty="0">
              <a:solidFill>
                <a:srgbClr val="FF0000"/>
              </a:solidFill>
            </a:endParaRPr>
          </a:p>
          <a:p>
            <a:pPr marL="285750" indent="-285750" algn="just">
              <a:buFont typeface="Arial" panose="020B0604020202020204" pitchFamily="34" charset="0"/>
              <a:buChar char="•"/>
            </a:pPr>
            <a:endParaRPr lang="sl-SI" sz="1600" b="1" dirty="0" smtClean="0">
              <a:solidFill>
                <a:srgbClr val="FF0000"/>
              </a:solidFill>
            </a:endParaRPr>
          </a:p>
          <a:p>
            <a:pPr algn="just"/>
            <a:endParaRPr lang="sl-SI" sz="1600" dirty="0" smtClean="0">
              <a:solidFill>
                <a:srgbClr val="FF0000"/>
              </a:solidFill>
            </a:endParaRPr>
          </a:p>
          <a:p>
            <a:pPr algn="ctr"/>
            <a:r>
              <a:rPr lang="sl-SI" b="1" dirty="0">
                <a:solidFill>
                  <a:srgbClr val="FF0000"/>
                </a:solidFill>
              </a:rPr>
              <a:t>2.8 BINARNOST</a:t>
            </a:r>
          </a:p>
          <a:p>
            <a:pPr algn="ctr"/>
            <a:endParaRPr lang="sl-SI" sz="1600" b="1" dirty="0">
              <a:solidFill>
                <a:srgbClr val="FF0000"/>
              </a:solidFill>
            </a:endParaRPr>
          </a:p>
          <a:p>
            <a:pPr marL="285750" indent="-285750" algn="just">
              <a:buFont typeface="Arial" panose="020B0604020202020204" pitchFamily="34" charset="0"/>
              <a:buChar char="•"/>
            </a:pPr>
            <a:r>
              <a:rPr lang="sl-SI" sz="1600" dirty="0"/>
              <a:t>vsaj </a:t>
            </a:r>
            <a:r>
              <a:rPr lang="sl-SI" sz="1600" b="1" dirty="0" smtClean="0"/>
              <a:t>2 </a:t>
            </a:r>
            <a:r>
              <a:rPr lang="sl-SI" sz="1600" b="1" dirty="0"/>
              <a:t>študenta prihajata iz univerzitetnega študijskega programa </a:t>
            </a:r>
            <a:r>
              <a:rPr lang="sl-SI" sz="1600" dirty="0" smtClean="0"/>
              <a:t>in </a:t>
            </a:r>
            <a:r>
              <a:rPr lang="sl-SI" sz="1600" dirty="0"/>
              <a:t>vsaj </a:t>
            </a:r>
            <a:r>
              <a:rPr lang="sl-SI" sz="1600" b="1" dirty="0" smtClean="0"/>
              <a:t>2 </a:t>
            </a:r>
            <a:r>
              <a:rPr lang="sl-SI" sz="1600" b="1" dirty="0"/>
              <a:t>študenta iz visokošolskega strokovnega študijskega programa </a:t>
            </a:r>
            <a:r>
              <a:rPr lang="sl-SI" sz="1600" dirty="0"/>
              <a:t>(1. bolonjska stopnja</a:t>
            </a:r>
            <a:r>
              <a:rPr lang="sl-SI" sz="1600" dirty="0" smtClean="0"/>
              <a:t>) </a:t>
            </a:r>
            <a:r>
              <a:rPr lang="sl-SI" sz="1600" b="1" dirty="0">
                <a:solidFill>
                  <a:srgbClr val="FF0000"/>
                </a:solidFill>
              </a:rPr>
              <a:t>(</a:t>
            </a:r>
            <a:r>
              <a:rPr lang="x-none" sz="1600" b="1" dirty="0">
                <a:solidFill>
                  <a:srgbClr val="FF0000"/>
                </a:solidFill>
              </a:rPr>
              <a:t>merilo </a:t>
            </a:r>
            <a:r>
              <a:rPr lang="sl-SI" sz="1600" b="1" dirty="0" smtClean="0">
                <a:solidFill>
                  <a:srgbClr val="FF0000"/>
                </a:solidFill>
              </a:rPr>
              <a:t>3</a:t>
            </a:r>
            <a:r>
              <a:rPr lang="sl-SI" sz="1600" b="1" dirty="0">
                <a:solidFill>
                  <a:srgbClr val="FF0000"/>
                </a:solidFill>
              </a:rPr>
              <a:t>)</a:t>
            </a:r>
            <a:endParaRPr lang="sl-SI" sz="1600" dirty="0"/>
          </a:p>
          <a:p>
            <a:pPr algn="just"/>
            <a:endParaRPr lang="sl-SI" sz="2000" dirty="0" smtClean="0"/>
          </a:p>
          <a:p>
            <a:pPr algn="just"/>
            <a:r>
              <a:rPr lang="sl-SI" dirty="0"/>
              <a:t>	</a:t>
            </a:r>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25289312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76147" y="1652202"/>
            <a:ext cx="10464800" cy="4616648"/>
          </a:xfrm>
          <a:prstGeom prst="rect">
            <a:avLst/>
          </a:prstGeom>
        </p:spPr>
        <p:txBody>
          <a:bodyPr wrap="square">
            <a:spAutoFit/>
          </a:bodyPr>
          <a:lstStyle/>
          <a:p>
            <a:r>
              <a:rPr lang="sl-SI" sz="1200" b="1" dirty="0"/>
              <a:t>Članica posreduje </a:t>
            </a:r>
            <a:r>
              <a:rPr lang="sl-SI" sz="1200" b="1" dirty="0" smtClean="0"/>
              <a:t>v </a:t>
            </a:r>
            <a:r>
              <a:rPr lang="sl-SI" sz="1200" b="1" dirty="0"/>
              <a:t>PP UL </a:t>
            </a:r>
            <a:r>
              <a:rPr lang="sl-SI" sz="1200" b="1" dirty="0" smtClean="0"/>
              <a:t>v </a:t>
            </a:r>
            <a:r>
              <a:rPr lang="sl-SI" sz="1200" b="1" dirty="0"/>
              <a:t>fizični obliki </a:t>
            </a:r>
            <a:r>
              <a:rPr lang="sl-SI" sz="1200" b="1" u="sng" dirty="0">
                <a:solidFill>
                  <a:srgbClr val="FF0000"/>
                </a:solidFill>
              </a:rPr>
              <a:t>do </a:t>
            </a:r>
            <a:r>
              <a:rPr lang="sl-SI" sz="1200" b="1" u="sng" dirty="0" smtClean="0">
                <a:solidFill>
                  <a:srgbClr val="FF0000"/>
                </a:solidFill>
              </a:rPr>
              <a:t>15. 5. 2018 do 10.ure</a:t>
            </a:r>
            <a:r>
              <a:rPr lang="sl-SI" sz="1200" u="sng" dirty="0" smtClean="0"/>
              <a:t>:</a:t>
            </a:r>
            <a:endParaRPr lang="sl-SI" sz="1200" dirty="0"/>
          </a:p>
          <a:p>
            <a:r>
              <a:rPr lang="sl-SI" sz="1200" b="1" dirty="0"/>
              <a:t> </a:t>
            </a:r>
          </a:p>
          <a:p>
            <a:pPr marL="342900" lvl="0" indent="-342900">
              <a:buFont typeface="+mj-lt"/>
              <a:buAutoNum type="arabicPeriod"/>
            </a:pPr>
            <a:r>
              <a:rPr lang="sl-SI" sz="1200" b="1" dirty="0" smtClean="0"/>
              <a:t>Priloga </a:t>
            </a:r>
            <a:r>
              <a:rPr lang="sl-SI" sz="1200" b="1" dirty="0"/>
              <a:t>k prijavnemu obrazcu št. 1, </a:t>
            </a:r>
            <a:r>
              <a:rPr lang="sl-SI" sz="1200" dirty="0"/>
              <a:t>ki vključuje podatke za vse projekte članice </a:t>
            </a:r>
            <a:r>
              <a:rPr lang="sl-SI" sz="1200" b="1" dirty="0"/>
              <a:t>- 2 izvoda </a:t>
            </a:r>
          </a:p>
          <a:p>
            <a:pPr marL="342900" indent="-342900">
              <a:buFont typeface="+mj-lt"/>
              <a:buAutoNum type="arabicPeriod"/>
            </a:pPr>
            <a:endParaRPr lang="sl-SI" sz="1200" b="1" dirty="0"/>
          </a:p>
          <a:p>
            <a:pPr marL="342900" lvl="0" indent="-342900">
              <a:buFont typeface="+mj-lt"/>
              <a:buAutoNum type="arabicPeriod"/>
            </a:pPr>
            <a:r>
              <a:rPr lang="sl-SI" sz="1200" b="1" dirty="0"/>
              <a:t>Obrazec št. 2:</a:t>
            </a:r>
            <a:r>
              <a:rPr lang="sl-SI" sz="1200" dirty="0"/>
              <a:t> Izjava organizacije iz negospodarstva oz. organizacije z družbenega ali gospodarskega področja o izpolnjevanju in sprejemanju pogojev javnega razpisa </a:t>
            </a:r>
            <a:r>
              <a:rPr lang="sl-SI" sz="1200" b="1" dirty="0"/>
              <a:t>- 2 izvoda (original in </a:t>
            </a:r>
            <a:r>
              <a:rPr lang="sl-SI" sz="1200" b="1" dirty="0" smtClean="0"/>
              <a:t>kopijo)</a:t>
            </a:r>
          </a:p>
          <a:p>
            <a:pPr marL="342900" lvl="0" indent="-342900">
              <a:buFont typeface="+mj-lt"/>
              <a:buAutoNum type="arabicPeriod"/>
            </a:pPr>
            <a:endParaRPr lang="sl-SI" sz="1200" b="1" dirty="0" smtClean="0"/>
          </a:p>
          <a:p>
            <a:pPr marL="342900" indent="-342900">
              <a:buFont typeface="+mj-lt"/>
              <a:buAutoNum type="arabicPeriod"/>
            </a:pPr>
            <a:r>
              <a:rPr lang="pl-PL" sz="1200" b="1" dirty="0"/>
              <a:t>Obrazec št. 3: </a:t>
            </a:r>
            <a:r>
              <a:rPr lang="sl-SI" sz="1200" dirty="0"/>
              <a:t>Izjava zakonitega zastopnika o sodelovanju strokovnega sodelavca s prvim/drugim partnerjem – v primeru, ko prvi ali drugi parter ne more izkazati sodelovanja </a:t>
            </a:r>
            <a:r>
              <a:rPr lang="sl-SI" sz="1200" dirty="0" smtClean="0"/>
              <a:t>s </a:t>
            </a:r>
            <a:r>
              <a:rPr lang="sl-SI" sz="1200" dirty="0"/>
              <a:t>strokovnim sodelavcem z ustreznim dokazilom  </a:t>
            </a:r>
            <a:r>
              <a:rPr lang="sl-SI" sz="1200" b="1" dirty="0"/>
              <a:t>- 2 izvoda (original in kopijo) </a:t>
            </a:r>
            <a:endParaRPr lang="sl-SI" sz="1200" b="1" dirty="0" smtClean="0"/>
          </a:p>
          <a:p>
            <a:r>
              <a:rPr lang="sl-SI" sz="1200" b="1" dirty="0"/>
              <a:t> </a:t>
            </a:r>
            <a:r>
              <a:rPr lang="sl-SI" sz="1200" b="1" dirty="0" smtClean="0"/>
              <a:t>        ali</a:t>
            </a:r>
            <a:r>
              <a:rPr lang="pl-PL" sz="1200" b="1" dirty="0" smtClean="0"/>
              <a:t> </a:t>
            </a:r>
          </a:p>
          <a:p>
            <a:r>
              <a:rPr lang="pl-PL" sz="1200" b="1" dirty="0" smtClean="0"/>
              <a:t>         fotokopijo </a:t>
            </a:r>
            <a:r>
              <a:rPr lang="pl-PL" sz="1200" b="1" dirty="0"/>
              <a:t>dokumenta o sodelovanju </a:t>
            </a:r>
            <a:r>
              <a:rPr lang="pl-PL" sz="1200" dirty="0"/>
              <a:t>(npr. pogodba o poslovodenju, pogodba o prostovoljnem delu, </a:t>
            </a:r>
            <a:r>
              <a:rPr lang="sl-SI" sz="1200" dirty="0"/>
              <a:t>podjemna pogodba</a:t>
            </a:r>
            <a:r>
              <a:rPr lang="pl-PL" sz="1200" dirty="0"/>
              <a:t>, pogodba o  </a:t>
            </a:r>
            <a:r>
              <a:rPr lang="pl-PL" sz="1200" dirty="0" smtClean="0"/>
              <a:t> </a:t>
            </a:r>
          </a:p>
          <a:p>
            <a:r>
              <a:rPr lang="pl-PL" sz="1200" dirty="0"/>
              <a:t> </a:t>
            </a:r>
            <a:r>
              <a:rPr lang="pl-PL" sz="1200" dirty="0" smtClean="0"/>
              <a:t>        sodelovanju</a:t>
            </a:r>
            <a:r>
              <a:rPr lang="pl-PL" sz="1200" dirty="0"/>
              <a:t>, sklep, imenovanje...</a:t>
            </a:r>
            <a:r>
              <a:rPr lang="sl-SI" sz="1200" dirty="0"/>
              <a:t>) za strokovnega sodelavca prvega in drugega partnerja, ki na dan 18. 5. 2018 ni zaposlen pri prvem ali </a:t>
            </a:r>
            <a:r>
              <a:rPr lang="sl-SI" sz="1200" dirty="0" smtClean="0"/>
              <a:t>drugem </a:t>
            </a:r>
          </a:p>
          <a:p>
            <a:r>
              <a:rPr lang="sl-SI" sz="1200" dirty="0"/>
              <a:t> </a:t>
            </a:r>
            <a:r>
              <a:rPr lang="sl-SI" sz="1200" dirty="0" smtClean="0"/>
              <a:t>        partnerju </a:t>
            </a:r>
            <a:r>
              <a:rPr lang="sl-SI" sz="1200" b="1" dirty="0"/>
              <a:t>- 2 izvoda </a:t>
            </a:r>
          </a:p>
          <a:p>
            <a:pPr marL="342900" lvl="0" indent="-342900">
              <a:buFont typeface="+mj-lt"/>
              <a:buAutoNum type="arabicPeriod"/>
            </a:pPr>
            <a:endParaRPr lang="sl-SI" sz="1200" dirty="0" smtClean="0"/>
          </a:p>
          <a:p>
            <a:pPr marL="228600" lvl="0" indent="-228600">
              <a:buFont typeface="+mj-lt"/>
              <a:buAutoNum type="arabicPeriod" startAt="4"/>
            </a:pPr>
            <a:r>
              <a:rPr lang="sl-SI" sz="1200" b="1" dirty="0" smtClean="0">
                <a:solidFill>
                  <a:srgbClr val="0070C0"/>
                </a:solidFill>
              </a:rPr>
              <a:t>Obrazec </a:t>
            </a:r>
            <a:r>
              <a:rPr lang="sl-SI" sz="1200" b="1" dirty="0">
                <a:solidFill>
                  <a:srgbClr val="0070C0"/>
                </a:solidFill>
              </a:rPr>
              <a:t>št. 4: </a:t>
            </a:r>
            <a:r>
              <a:rPr lang="sl-SI" sz="1200" dirty="0">
                <a:solidFill>
                  <a:srgbClr val="0070C0"/>
                </a:solidFill>
              </a:rPr>
              <a:t>Izjava pedagoškega mentorja /strokovnega sodelavca ((so)lastništvo in družinska razmerja) </a:t>
            </a:r>
            <a:r>
              <a:rPr lang="sl-SI" sz="1200" b="1" dirty="0"/>
              <a:t>- 2 izvoda (original in kopijo)</a:t>
            </a:r>
          </a:p>
          <a:p>
            <a:pPr marL="228600" lvl="0" indent="-228600">
              <a:buFont typeface="+mj-lt"/>
              <a:buAutoNum type="arabicPeriod" startAt="4"/>
            </a:pPr>
            <a:endParaRPr lang="sl-SI" sz="1200" b="1" dirty="0"/>
          </a:p>
          <a:p>
            <a:pPr marL="228600" lvl="0" indent="-228600">
              <a:buFont typeface="+mj-lt"/>
              <a:buAutoNum type="arabicPeriod" startAt="4"/>
            </a:pPr>
            <a:r>
              <a:rPr lang="sl-SI" sz="1200" b="1" dirty="0"/>
              <a:t>Pooblastilo odgovorne osebe</a:t>
            </a:r>
            <a:r>
              <a:rPr lang="sl-SI" sz="1200" dirty="0"/>
              <a:t> podpisniku za podpis izjav, v kolikor  le-ta ni podpisana s strani odgovorne osebe oz. zastopnikov organizacije, ki so </a:t>
            </a:r>
            <a:r>
              <a:rPr lang="sl-SI" sz="1200" dirty="0" smtClean="0"/>
              <a:t>vpisani </a:t>
            </a:r>
            <a:r>
              <a:rPr lang="sl-SI" sz="1200" dirty="0"/>
              <a:t>v sodni </a:t>
            </a:r>
            <a:r>
              <a:rPr lang="sl-SI" sz="1200" dirty="0" smtClean="0"/>
              <a:t>register</a:t>
            </a:r>
            <a:r>
              <a:rPr lang="sl-SI" sz="1200" b="1" dirty="0"/>
              <a:t> - 2 izvoda (original in kopijo)</a:t>
            </a:r>
          </a:p>
          <a:p>
            <a:pPr marL="228600" indent="-228600">
              <a:buFont typeface="+mj-lt"/>
              <a:buAutoNum type="arabicPeriod" startAt="4"/>
            </a:pPr>
            <a:endParaRPr lang="sl-SI" sz="1200" b="1" dirty="0"/>
          </a:p>
          <a:p>
            <a:pPr marL="228600" lvl="0" indent="-228600">
              <a:buFont typeface="+mj-lt"/>
              <a:buAutoNum type="arabicPeriod" startAt="4"/>
            </a:pPr>
            <a:r>
              <a:rPr lang="sl-SI" sz="1200" b="1" dirty="0"/>
              <a:t>Fotokopija   dokazila   o izvolitvi v naziv visokošolskega  učitelja oz. asistenta </a:t>
            </a:r>
            <a:r>
              <a:rPr lang="sl-SI" sz="1200" dirty="0"/>
              <a:t>(sklep oz. odločba oz. druga ustrezna listina oz. za asistenta se predloži </a:t>
            </a:r>
            <a:r>
              <a:rPr lang="sl-SI" sz="1200" dirty="0" smtClean="0"/>
              <a:t>še dokazilo </a:t>
            </a:r>
            <a:r>
              <a:rPr lang="sl-SI" sz="1200" dirty="0"/>
              <a:t>o pridobljenem znanstvenem naslovu  doktor </a:t>
            </a:r>
            <a:r>
              <a:rPr lang="sl-SI" sz="1200" dirty="0" smtClean="0"/>
              <a:t>znanosti, v kolikor to ni razvidno iz dokazila o izvolitvi v naziv) </a:t>
            </a:r>
            <a:r>
              <a:rPr lang="sl-SI" sz="1200" b="1" dirty="0"/>
              <a:t>- 2 </a:t>
            </a:r>
            <a:r>
              <a:rPr lang="sl-SI" sz="1200" b="1" dirty="0" smtClean="0"/>
              <a:t>izvoda</a:t>
            </a:r>
          </a:p>
          <a:p>
            <a:pPr marL="228600" lvl="0" indent="-228600">
              <a:buFont typeface="+mj-lt"/>
              <a:buAutoNum type="arabicPeriod" startAt="4"/>
            </a:pPr>
            <a:endParaRPr lang="sl-SI" sz="1200" dirty="0" smtClean="0"/>
          </a:p>
          <a:p>
            <a:pPr marL="228600" lvl="0" indent="-228600">
              <a:buFont typeface="+mj-lt"/>
              <a:buAutoNum type="arabicPeriod" startAt="4"/>
            </a:pPr>
            <a:r>
              <a:rPr lang="sl-SI" sz="1200" b="1" dirty="0" smtClean="0"/>
              <a:t>Izjavo </a:t>
            </a:r>
            <a:r>
              <a:rPr lang="sl-SI" sz="1200" b="1" dirty="0"/>
              <a:t>dekana </a:t>
            </a:r>
            <a:r>
              <a:rPr lang="sl-SI" sz="1200" dirty="0"/>
              <a:t>(Obrazec UL z </a:t>
            </a:r>
            <a:r>
              <a:rPr lang="sl-SI" sz="1200" dirty="0" smtClean="0"/>
              <a:t>namenom</a:t>
            </a:r>
            <a:r>
              <a:rPr lang="sl-SI" sz="1200" dirty="0"/>
              <a:t>, da je seznanjen s predlaganimi vsebinami</a:t>
            </a:r>
            <a:r>
              <a:rPr lang="sl-SI" sz="1200" dirty="0" smtClean="0"/>
              <a:t>) – 1 original.</a:t>
            </a:r>
            <a:endParaRPr lang="sl-SI" sz="1200" dirty="0"/>
          </a:p>
          <a:p>
            <a:pPr marL="342900" lvl="0" indent="-342900">
              <a:buFont typeface="+mj-lt"/>
              <a:buAutoNum type="arabicPeriod" startAt="4"/>
            </a:pPr>
            <a:endParaRPr lang="sl-SI" b="1" dirty="0"/>
          </a:p>
        </p:txBody>
      </p:sp>
      <p:sp>
        <p:nvSpPr>
          <p:cNvPr id="3" name="Pravokotnik 2"/>
          <p:cNvSpPr/>
          <p:nvPr/>
        </p:nvSpPr>
        <p:spPr>
          <a:xfrm>
            <a:off x="2512207" y="1051751"/>
            <a:ext cx="6044616" cy="677108"/>
          </a:xfrm>
          <a:prstGeom prst="rect">
            <a:avLst/>
          </a:prstGeom>
        </p:spPr>
        <p:txBody>
          <a:bodyPr wrap="square">
            <a:spAutoFit/>
          </a:bodyPr>
          <a:lstStyle/>
          <a:p>
            <a:pPr algn="ctr"/>
            <a:r>
              <a:rPr lang="pl-PL" b="1" dirty="0">
                <a:solidFill>
                  <a:srgbClr val="FF0000"/>
                </a:solidFill>
              </a:rPr>
              <a:t>Način predložitve vloge in rok za </a:t>
            </a:r>
            <a:r>
              <a:rPr lang="pl-PL" b="1" dirty="0" smtClean="0">
                <a:solidFill>
                  <a:srgbClr val="FF0000"/>
                </a:solidFill>
              </a:rPr>
              <a:t>oddajo PP UL</a:t>
            </a:r>
            <a:endParaRPr lang="pl-PL" b="1" dirty="0">
              <a:solidFill>
                <a:srgbClr val="FF0000"/>
              </a:solidFill>
            </a:endParaRPr>
          </a:p>
          <a:p>
            <a:endParaRPr lang="sl-SI" sz="2000" b="1" dirty="0">
              <a:solidFill>
                <a:srgbClr val="FF0000"/>
              </a:solidFill>
            </a:endParaRP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07" y="29639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706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10179780" cy="5232202"/>
          </a:xfrm>
          <a:prstGeom prst="rect">
            <a:avLst/>
          </a:prstGeom>
        </p:spPr>
        <p:txBody>
          <a:bodyPr wrap="square">
            <a:spAutoFit/>
          </a:bodyPr>
          <a:lstStyle/>
          <a:p>
            <a:pPr algn="ctr"/>
            <a:r>
              <a:rPr lang="sl-SI" altLang="sl-SI" b="1" dirty="0">
                <a:solidFill>
                  <a:srgbClr val="FF0000"/>
                </a:solidFill>
              </a:rPr>
              <a:t>PREDMET IN NAMEN JAVNEGA RAZPISA</a:t>
            </a:r>
          </a:p>
          <a:p>
            <a:pPr algn="ctr"/>
            <a:endParaRPr lang="sl-SI" b="1" dirty="0" smtClean="0"/>
          </a:p>
          <a:p>
            <a:r>
              <a:rPr lang="sl-SI" sz="1600" b="1" dirty="0" smtClean="0"/>
              <a:t>Predmet </a:t>
            </a:r>
            <a:r>
              <a:rPr lang="sl-SI" sz="1600" b="1" dirty="0"/>
              <a:t>javnega razpisa </a:t>
            </a:r>
            <a:r>
              <a:rPr lang="sl-SI" sz="1600" dirty="0"/>
              <a:t>je sofinanciranje projektov, ki se bodo izvajali v skupinah od 6 do 10 študentov pod mentorstvom pedagoškega mentorja in strokovnega sodelavca(</a:t>
            </a:r>
            <a:r>
              <a:rPr lang="sl-SI" sz="1600" dirty="0" err="1"/>
              <a:t>ev</a:t>
            </a:r>
            <a:r>
              <a:rPr lang="sl-SI" sz="1600" dirty="0"/>
              <a:t>) iz lokalnega/regionalnega okolja. V okviru izbranih projektov bodo študenti proučevali različne kreativne in inovativne rešitve za izzive negospodarskega in neprofitnega sektorja.</a:t>
            </a:r>
            <a:r>
              <a:rPr lang="sl-SI" sz="1600" b="1" dirty="0"/>
              <a:t> </a:t>
            </a:r>
            <a:endParaRPr lang="sl-SI" sz="1600" b="1" dirty="0" smtClean="0"/>
          </a:p>
          <a:p>
            <a:endParaRPr lang="sl-SI" sz="1600" b="1" dirty="0"/>
          </a:p>
          <a:p>
            <a:r>
              <a:rPr lang="sl-SI" sz="1600" b="1" dirty="0"/>
              <a:t>Namen javnega </a:t>
            </a:r>
            <a:r>
              <a:rPr lang="sl-SI" sz="1600" b="1" dirty="0" smtClean="0"/>
              <a:t>razpisa:</a:t>
            </a:r>
          </a:p>
          <a:p>
            <a:pPr marL="285750" indent="-285750">
              <a:buFontTx/>
              <a:buChar char="-"/>
            </a:pPr>
            <a:r>
              <a:rPr lang="sl-SI" sz="1600" dirty="0" smtClean="0"/>
              <a:t>krepitev povezovanja </a:t>
            </a:r>
            <a:r>
              <a:rPr lang="sl-SI" sz="1600" dirty="0"/>
              <a:t>visokošolskega sistema z okoljem </a:t>
            </a:r>
            <a:r>
              <a:rPr lang="sl-SI" sz="1600" dirty="0" smtClean="0"/>
              <a:t>neprofitni oz. negospodarskim sektor </a:t>
            </a:r>
            <a:r>
              <a:rPr lang="sl-SI" sz="1600" dirty="0"/>
              <a:t>v lokalnem/regionalnem </a:t>
            </a:r>
            <a:r>
              <a:rPr lang="sl-SI" sz="1600" dirty="0" smtClean="0"/>
              <a:t>okolju)</a:t>
            </a:r>
          </a:p>
          <a:p>
            <a:pPr marL="285750" indent="-285750">
              <a:buFontTx/>
              <a:buChar char="-"/>
            </a:pPr>
            <a:r>
              <a:rPr lang="sl-SI" sz="1600" dirty="0" smtClean="0"/>
              <a:t>izvajanje </a:t>
            </a:r>
            <a:r>
              <a:rPr lang="sl-SI" sz="1600" dirty="0"/>
              <a:t>modelov odprtega in prožnega prehajanja med izobraževanjem in trgom dela </a:t>
            </a:r>
            <a:endParaRPr lang="sl-SI" sz="1600" dirty="0" smtClean="0"/>
          </a:p>
          <a:p>
            <a:pPr marL="285750" indent="-285750">
              <a:buFontTx/>
              <a:buChar char="-"/>
            </a:pPr>
            <a:r>
              <a:rPr lang="sl-SI" sz="1600" dirty="0" smtClean="0"/>
              <a:t>krepitev kompetenc ter pridobivanje praktičnih </a:t>
            </a:r>
            <a:r>
              <a:rPr lang="sl-SI" sz="1600" dirty="0"/>
              <a:t>izkušenj že med izobraževanjem </a:t>
            </a:r>
            <a:r>
              <a:rPr lang="sl-SI" sz="1600" dirty="0" smtClean="0"/>
              <a:t>glede na potrebe </a:t>
            </a:r>
            <a:r>
              <a:rPr lang="sl-SI" sz="1600" dirty="0"/>
              <a:t>lokalnega/regionalnega okolja oz. družbe </a:t>
            </a:r>
            <a:r>
              <a:rPr lang="sl-SI" sz="1600" dirty="0" smtClean="0"/>
              <a:t>nasploh.</a:t>
            </a:r>
          </a:p>
          <a:p>
            <a:pPr marL="285750" indent="-285750">
              <a:buFontTx/>
              <a:buChar char="-"/>
            </a:pPr>
            <a:endParaRPr lang="sl-SI" sz="1400" dirty="0"/>
          </a:p>
          <a:p>
            <a:endParaRPr lang="sl-SI" dirty="0"/>
          </a:p>
          <a:p>
            <a:endParaRPr lang="sl-SI" dirty="0" smtClean="0"/>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0151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73569" y="1690014"/>
            <a:ext cx="10179780" cy="3600986"/>
          </a:xfrm>
          <a:prstGeom prst="rect">
            <a:avLst/>
          </a:prstGeom>
        </p:spPr>
        <p:txBody>
          <a:bodyPr wrap="square">
            <a:spAutoFit/>
          </a:bodyPr>
          <a:lstStyle/>
          <a:p>
            <a:pPr algn="ctr"/>
            <a:r>
              <a:rPr lang="sl-SI" b="1" dirty="0" smtClean="0">
                <a:solidFill>
                  <a:srgbClr val="FF0000"/>
                </a:solidFill>
              </a:rPr>
              <a:t>KLJUČNI ROKI</a:t>
            </a:r>
            <a:endParaRPr lang="sl-SI" sz="1600" b="1" dirty="0"/>
          </a:p>
          <a:p>
            <a:endParaRPr lang="sl-SI" sz="1600" b="1" u="sng" dirty="0" smtClean="0"/>
          </a:p>
          <a:p>
            <a:endParaRPr lang="sl-SI" sz="1600" b="1" u="sng" dirty="0"/>
          </a:p>
          <a:p>
            <a:r>
              <a:rPr lang="sl-SI" sz="1600" dirty="0"/>
              <a:t>Rok za oddajo </a:t>
            </a:r>
            <a:r>
              <a:rPr lang="sl-SI" sz="1600" dirty="0" smtClean="0"/>
              <a:t>skupne vloge  UL na sklad: </a:t>
            </a:r>
            <a:r>
              <a:rPr lang="sl-SI" sz="1600" u="sng" dirty="0" smtClean="0"/>
              <a:t>18. maja 2018 do 12. ure</a:t>
            </a:r>
            <a:endParaRPr lang="sl-SI" sz="1600" u="sng" dirty="0"/>
          </a:p>
          <a:p>
            <a:endParaRPr lang="sl-SI" sz="1600" u="sng" dirty="0" smtClean="0"/>
          </a:p>
          <a:p>
            <a:r>
              <a:rPr lang="sl-SI" sz="1600" dirty="0" smtClean="0">
                <a:solidFill>
                  <a:srgbClr val="FF0000"/>
                </a:solidFill>
              </a:rPr>
              <a:t>Rok </a:t>
            </a:r>
            <a:r>
              <a:rPr lang="sl-SI" sz="1600" dirty="0">
                <a:solidFill>
                  <a:srgbClr val="FF0000"/>
                </a:solidFill>
              </a:rPr>
              <a:t>za oddajo projektnih predlogov </a:t>
            </a:r>
            <a:r>
              <a:rPr lang="sl-SI" sz="1600" dirty="0" smtClean="0">
                <a:solidFill>
                  <a:srgbClr val="FF0000"/>
                </a:solidFill>
              </a:rPr>
              <a:t>v predpregled po e-pošti v </a:t>
            </a:r>
            <a:r>
              <a:rPr lang="sl-SI" sz="1600" dirty="0">
                <a:solidFill>
                  <a:srgbClr val="FF0000"/>
                </a:solidFill>
              </a:rPr>
              <a:t>PP UL: </a:t>
            </a:r>
            <a:r>
              <a:rPr lang="sl-SI" sz="1600" u="sng" dirty="0" smtClean="0">
                <a:solidFill>
                  <a:srgbClr val="FF0000"/>
                </a:solidFill>
              </a:rPr>
              <a:t>10. maj 2018</a:t>
            </a:r>
            <a:endParaRPr lang="sl-SI" sz="1600" dirty="0" smtClean="0">
              <a:solidFill>
                <a:srgbClr val="0070C0"/>
              </a:solidFill>
            </a:endParaRPr>
          </a:p>
          <a:p>
            <a:endParaRPr lang="sl-SI" sz="1600" dirty="0">
              <a:solidFill>
                <a:srgbClr val="FF0000"/>
              </a:solidFill>
            </a:endParaRPr>
          </a:p>
          <a:p>
            <a:r>
              <a:rPr lang="sl-SI" sz="1600" dirty="0" smtClean="0">
                <a:solidFill>
                  <a:srgbClr val="FF0000"/>
                </a:solidFill>
              </a:rPr>
              <a:t>Rok </a:t>
            </a:r>
            <a:r>
              <a:rPr lang="sl-SI" sz="1600" dirty="0">
                <a:solidFill>
                  <a:srgbClr val="FF0000"/>
                </a:solidFill>
              </a:rPr>
              <a:t>za oddajo projektnih predlogov članic v PP UL: </a:t>
            </a:r>
            <a:r>
              <a:rPr lang="sl-SI" sz="1600" u="sng" dirty="0" smtClean="0">
                <a:solidFill>
                  <a:srgbClr val="FF0000"/>
                </a:solidFill>
              </a:rPr>
              <a:t>15. maj 2018 do </a:t>
            </a:r>
            <a:r>
              <a:rPr lang="sl-SI" sz="1600" u="sng" dirty="0" err="1" smtClean="0">
                <a:solidFill>
                  <a:srgbClr val="FF0000"/>
                </a:solidFill>
              </a:rPr>
              <a:t>10.ure</a:t>
            </a:r>
            <a:endParaRPr lang="sl-SI" sz="1600" u="sng" dirty="0">
              <a:solidFill>
                <a:srgbClr val="FF0000"/>
              </a:solidFill>
            </a:endParaRPr>
          </a:p>
          <a:p>
            <a:endParaRPr lang="sl-SI" sz="1600" b="1" dirty="0">
              <a:solidFill>
                <a:srgbClr val="0070C0"/>
              </a:solidFill>
            </a:endParaRPr>
          </a:p>
          <a:p>
            <a:endParaRPr lang="sl-SI" sz="1600" u="sng" dirty="0">
              <a:solidFill>
                <a:srgbClr val="FF0000"/>
              </a:solidFill>
            </a:endParaRPr>
          </a:p>
          <a:p>
            <a:endParaRPr lang="sl-SI" sz="1600" b="1" dirty="0" smtClean="0"/>
          </a:p>
          <a:p>
            <a:r>
              <a:rPr lang="sl-SI" sz="1600" b="1" dirty="0"/>
              <a:t/>
            </a:r>
            <a:br>
              <a:rPr lang="sl-SI" sz="1600" b="1" dirty="0"/>
            </a:br>
            <a:endParaRPr lang="sl-SI" sz="1600"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62565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0822" y="1767651"/>
            <a:ext cx="10179780" cy="4770537"/>
          </a:xfrm>
          <a:prstGeom prst="rect">
            <a:avLst/>
          </a:prstGeom>
        </p:spPr>
        <p:txBody>
          <a:bodyPr wrap="square">
            <a:spAutoFit/>
          </a:bodyPr>
          <a:lstStyle/>
          <a:p>
            <a:pPr algn="ctr"/>
            <a:r>
              <a:rPr lang="sl-SI" b="1" dirty="0" smtClean="0">
                <a:solidFill>
                  <a:srgbClr val="FF0000"/>
                </a:solidFill>
              </a:rPr>
              <a:t>RAZNO</a:t>
            </a:r>
          </a:p>
          <a:p>
            <a:endParaRPr lang="sl-SI" b="1" dirty="0"/>
          </a:p>
          <a:p>
            <a:endParaRPr lang="sl-SI" b="1" u="sng" dirty="0"/>
          </a:p>
          <a:p>
            <a:pPr marL="342900" indent="-342900">
              <a:buFont typeface="+mj-lt"/>
              <a:buAutoNum type="arabicPeriod"/>
            </a:pPr>
            <a:r>
              <a:rPr lang="sl-SI" sz="2000" b="1" dirty="0" smtClean="0"/>
              <a:t>Študentske napotnice</a:t>
            </a:r>
            <a:r>
              <a:rPr lang="x-none" sz="2000" dirty="0" smtClean="0"/>
              <a:t>:</a:t>
            </a:r>
            <a:r>
              <a:rPr lang="sl-SI" sz="2000" dirty="0" smtClean="0"/>
              <a:t> Morajo biti izdane pred začetkom izvajanja projekta.</a:t>
            </a:r>
          </a:p>
          <a:p>
            <a:pPr marL="342900" indent="-342900">
              <a:buFont typeface="+mj-lt"/>
              <a:buAutoNum type="arabicPeriod"/>
            </a:pPr>
            <a:endParaRPr lang="sl-SI" sz="2000" dirty="0" smtClean="0"/>
          </a:p>
          <a:p>
            <a:pPr marL="342900" indent="-342900">
              <a:buFont typeface="+mj-lt"/>
              <a:buAutoNum type="arabicPeriod"/>
            </a:pPr>
            <a:r>
              <a:rPr lang="sl-SI" sz="2000" b="1" dirty="0" smtClean="0"/>
              <a:t>Oblikovanje projektne skupine</a:t>
            </a:r>
            <a:r>
              <a:rPr lang="x-none" sz="2000" b="1" dirty="0" smtClean="0"/>
              <a:t>:</a:t>
            </a:r>
            <a:r>
              <a:rPr lang="sl-SI" sz="2000" b="1" dirty="0" smtClean="0"/>
              <a:t> </a:t>
            </a:r>
            <a:r>
              <a:rPr lang="sl-SI" sz="2000" dirty="0" smtClean="0"/>
              <a:t>premišljeno, skladno s potrebami profilov študentov glede na vsebinsko zasnovo projekta -&gt; administrativno zahtevnejše procesiranje sprememb po odobritvi projekta.</a:t>
            </a:r>
            <a:endParaRPr lang="sl-SI" sz="2000" u="sng" dirty="0"/>
          </a:p>
          <a:p>
            <a:endParaRPr lang="sl-SI" sz="2000" b="1" dirty="0">
              <a:solidFill>
                <a:srgbClr val="0070C0"/>
              </a:solidFill>
            </a:endParaRPr>
          </a:p>
          <a:p>
            <a:endParaRPr lang="sl-SI" sz="2000" b="1" dirty="0">
              <a:solidFill>
                <a:srgbClr val="FF0000"/>
              </a:solidFill>
            </a:endParaRPr>
          </a:p>
          <a:p>
            <a:endParaRPr lang="sl-SI" sz="2000" b="1" dirty="0"/>
          </a:p>
          <a:p>
            <a:endParaRPr lang="sl-SI" u="sng" dirty="0">
              <a:solidFill>
                <a:srgbClr val="FF0000"/>
              </a:solidFill>
            </a:endParaRPr>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63677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10179780" cy="3600986"/>
          </a:xfrm>
          <a:prstGeom prst="rect">
            <a:avLst/>
          </a:prstGeom>
        </p:spPr>
        <p:txBody>
          <a:bodyPr wrap="square">
            <a:spAutoFit/>
          </a:bodyPr>
          <a:lstStyle/>
          <a:p>
            <a:pPr algn="ctr"/>
            <a:r>
              <a:rPr lang="sl-SI" b="1" dirty="0" smtClean="0">
                <a:solidFill>
                  <a:srgbClr val="FF0000"/>
                </a:solidFill>
              </a:rPr>
              <a:t>RAZNO</a:t>
            </a:r>
          </a:p>
          <a:p>
            <a:endParaRPr lang="sl-SI" sz="1600" b="1" dirty="0"/>
          </a:p>
          <a:p>
            <a:endParaRPr lang="sl-SI" sz="1600" b="1" u="sng" dirty="0"/>
          </a:p>
          <a:p>
            <a:r>
              <a:rPr lang="sl-SI" sz="1600" dirty="0"/>
              <a:t>Rok za oddajo </a:t>
            </a:r>
            <a:r>
              <a:rPr lang="sl-SI" sz="1600" dirty="0" smtClean="0"/>
              <a:t>vloge na sklad: </a:t>
            </a:r>
            <a:r>
              <a:rPr lang="sl-SI" sz="1600" u="sng" dirty="0" smtClean="0"/>
              <a:t>18. maja 2018</a:t>
            </a:r>
            <a:endParaRPr lang="sl-SI" sz="1600" u="sng" dirty="0"/>
          </a:p>
          <a:p>
            <a:endParaRPr lang="sl-SI" sz="1600" u="sng" dirty="0" smtClean="0"/>
          </a:p>
          <a:p>
            <a:r>
              <a:rPr lang="sl-SI" sz="1600" dirty="0" smtClean="0">
                <a:solidFill>
                  <a:srgbClr val="FF0000"/>
                </a:solidFill>
              </a:rPr>
              <a:t>Rok </a:t>
            </a:r>
            <a:r>
              <a:rPr lang="sl-SI" sz="1600" dirty="0">
                <a:solidFill>
                  <a:srgbClr val="FF0000"/>
                </a:solidFill>
              </a:rPr>
              <a:t>za oddajo projektnih predlogov </a:t>
            </a:r>
            <a:r>
              <a:rPr lang="sl-SI" sz="1600" dirty="0" smtClean="0">
                <a:solidFill>
                  <a:srgbClr val="FF0000"/>
                </a:solidFill>
              </a:rPr>
              <a:t>v predpregled po e-pošti v </a:t>
            </a:r>
            <a:r>
              <a:rPr lang="sl-SI" sz="1600" dirty="0">
                <a:solidFill>
                  <a:srgbClr val="FF0000"/>
                </a:solidFill>
              </a:rPr>
              <a:t>PP UL: </a:t>
            </a:r>
            <a:r>
              <a:rPr lang="sl-SI" sz="1600" u="sng" dirty="0" smtClean="0">
                <a:solidFill>
                  <a:srgbClr val="FF0000"/>
                </a:solidFill>
              </a:rPr>
              <a:t>10. maj 2018</a:t>
            </a:r>
            <a:endParaRPr lang="sl-SI" sz="1600" dirty="0" smtClean="0">
              <a:solidFill>
                <a:srgbClr val="0070C0"/>
              </a:solidFill>
            </a:endParaRPr>
          </a:p>
          <a:p>
            <a:endParaRPr lang="sl-SI" sz="1600" dirty="0">
              <a:solidFill>
                <a:srgbClr val="FF0000"/>
              </a:solidFill>
            </a:endParaRPr>
          </a:p>
          <a:p>
            <a:r>
              <a:rPr lang="sl-SI" sz="1600" dirty="0" smtClean="0">
                <a:solidFill>
                  <a:srgbClr val="FF0000"/>
                </a:solidFill>
              </a:rPr>
              <a:t>Rok </a:t>
            </a:r>
            <a:r>
              <a:rPr lang="sl-SI" sz="1600" dirty="0">
                <a:solidFill>
                  <a:srgbClr val="FF0000"/>
                </a:solidFill>
              </a:rPr>
              <a:t>za oddajo projektnih predlogov članic v PP UL: </a:t>
            </a:r>
            <a:r>
              <a:rPr lang="sl-SI" sz="1600" dirty="0" smtClean="0">
                <a:solidFill>
                  <a:srgbClr val="FF0000"/>
                </a:solidFill>
              </a:rPr>
              <a:t>najkasneje do </a:t>
            </a:r>
            <a:r>
              <a:rPr lang="sl-SI" sz="1600" u="sng" dirty="0" smtClean="0">
                <a:solidFill>
                  <a:srgbClr val="FF0000"/>
                </a:solidFill>
              </a:rPr>
              <a:t>15. maja 2018 do 10h</a:t>
            </a:r>
            <a:endParaRPr lang="sl-SI" sz="1600" u="sng" dirty="0">
              <a:solidFill>
                <a:srgbClr val="FF0000"/>
              </a:solidFill>
            </a:endParaRPr>
          </a:p>
          <a:p>
            <a:endParaRPr lang="sl-SI" sz="1600" b="1" dirty="0">
              <a:solidFill>
                <a:srgbClr val="0070C0"/>
              </a:solidFill>
            </a:endParaRPr>
          </a:p>
          <a:p>
            <a:endParaRPr lang="sl-SI" sz="1600" u="sng" dirty="0">
              <a:solidFill>
                <a:srgbClr val="FF0000"/>
              </a:solidFill>
            </a:endParaRPr>
          </a:p>
          <a:p>
            <a:endParaRPr lang="sl-SI" sz="1600" b="1" dirty="0" smtClean="0"/>
          </a:p>
          <a:p>
            <a:r>
              <a:rPr lang="sl-SI" sz="1600" b="1" dirty="0"/>
              <a:t/>
            </a:r>
            <a:br>
              <a:rPr lang="sl-SI" sz="1600" b="1" dirty="0"/>
            </a:br>
            <a:endParaRPr lang="sl-SI" sz="1600"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3130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10179780" cy="6217087"/>
          </a:xfrm>
          <a:prstGeom prst="rect">
            <a:avLst/>
          </a:prstGeom>
        </p:spPr>
        <p:txBody>
          <a:bodyPr wrap="square">
            <a:spAutoFit/>
          </a:bodyPr>
          <a:lstStyle/>
          <a:p>
            <a:pPr algn="ctr"/>
            <a:r>
              <a:rPr lang="sl-SI" b="1" dirty="0">
                <a:solidFill>
                  <a:srgbClr val="FF0000"/>
                </a:solidFill>
              </a:rPr>
              <a:t>UPRAVIČENI STROŠKI </a:t>
            </a:r>
          </a:p>
          <a:p>
            <a:pPr algn="ctr"/>
            <a:endParaRPr lang="sl-SI" b="1" dirty="0" smtClean="0">
              <a:ln w="0"/>
              <a:solidFill>
                <a:schemeClr val="accent1"/>
              </a:solidFill>
              <a:effectLst>
                <a:outerShdw blurRad="38100" dist="25400" dir="5400000" algn="ctr" rotWithShape="0">
                  <a:srgbClr val="6E747A">
                    <a:alpha val="43000"/>
                  </a:srgbClr>
                </a:outerShdw>
              </a:effectLst>
            </a:endParaRPr>
          </a:p>
          <a:p>
            <a:r>
              <a:rPr lang="sl-SI" sz="1600" b="1" dirty="0" smtClean="0"/>
              <a:t>Upravičeni </a:t>
            </a:r>
            <a:r>
              <a:rPr lang="sl-SI" sz="1600" b="1" dirty="0"/>
              <a:t>stroški so določeni v pavšalnem znesku kot standardni strošek na enoto, in sicer za</a:t>
            </a:r>
            <a:r>
              <a:rPr lang="sl-SI" sz="1600" b="1" dirty="0" smtClean="0"/>
              <a:t>:</a:t>
            </a:r>
          </a:p>
          <a:p>
            <a:endParaRPr lang="sl-SI" sz="1600" dirty="0"/>
          </a:p>
          <a:p>
            <a:pPr marL="285750" lvl="0" indent="-285750">
              <a:buFont typeface="Arial" panose="020B0604020202020204" pitchFamily="34" charset="0"/>
              <a:buChar char="•"/>
            </a:pPr>
            <a:r>
              <a:rPr lang="sl-SI" sz="1600" b="1" dirty="0"/>
              <a:t>z</a:t>
            </a:r>
            <a:r>
              <a:rPr lang="sl-SI" sz="1600" b="1" dirty="0" smtClean="0"/>
              <a:t>a koordiniranje </a:t>
            </a:r>
            <a:r>
              <a:rPr lang="sl-SI" sz="1600" b="1" dirty="0"/>
              <a:t>in vodenje </a:t>
            </a:r>
            <a:r>
              <a:rPr lang="sl-SI" sz="1600" b="1" dirty="0" smtClean="0"/>
              <a:t>projekta pedagoškega mentorja </a:t>
            </a:r>
            <a:r>
              <a:rPr lang="sl-SI" sz="1600" dirty="0" smtClean="0"/>
              <a:t>se </a:t>
            </a:r>
            <a:r>
              <a:rPr lang="sl-SI" sz="1600" dirty="0"/>
              <a:t>povrnejo stroški v </a:t>
            </a:r>
            <a:r>
              <a:rPr lang="sl-SI" sz="1600" b="1" dirty="0"/>
              <a:t>višini 20 EUR/uro</a:t>
            </a:r>
            <a:r>
              <a:rPr lang="sl-SI" sz="1600" dirty="0"/>
              <a:t> </a:t>
            </a:r>
            <a:r>
              <a:rPr lang="sl-SI" sz="1600" dirty="0">
                <a:solidFill>
                  <a:srgbClr val="0070C0"/>
                </a:solidFill>
              </a:rPr>
              <a:t>za največ </a:t>
            </a:r>
            <a:r>
              <a:rPr lang="sl-SI" sz="1600" dirty="0" smtClean="0">
                <a:solidFill>
                  <a:srgbClr val="0070C0"/>
                </a:solidFill>
              </a:rPr>
              <a:t>120 </a:t>
            </a:r>
            <a:r>
              <a:rPr lang="sl-SI" sz="1600" dirty="0">
                <a:solidFill>
                  <a:srgbClr val="0070C0"/>
                </a:solidFill>
              </a:rPr>
              <a:t>ur </a:t>
            </a:r>
            <a:r>
              <a:rPr lang="sl-SI" sz="1600" dirty="0" smtClean="0">
                <a:solidFill>
                  <a:srgbClr val="0070C0"/>
                </a:solidFill>
              </a:rPr>
              <a:t>za obdobje trajanja posameznega projekta</a:t>
            </a:r>
          </a:p>
          <a:p>
            <a:pPr lvl="0"/>
            <a:endParaRPr lang="sl-SI" sz="1600" dirty="0" smtClean="0"/>
          </a:p>
          <a:p>
            <a:pPr marL="285750" indent="-285750">
              <a:buFont typeface="Arial" panose="020B0604020202020204" pitchFamily="34" charset="0"/>
              <a:buChar char="•"/>
            </a:pPr>
            <a:r>
              <a:rPr lang="sl-SI" sz="1600" dirty="0" smtClean="0"/>
              <a:t>za podporno strokovno osebje se </a:t>
            </a:r>
            <a:r>
              <a:rPr lang="sl-SI" sz="1600" dirty="0"/>
              <a:t>povrnejo stroški v višini </a:t>
            </a:r>
            <a:r>
              <a:rPr lang="sl-SI" sz="1600" b="1" dirty="0"/>
              <a:t>12 EUR/uro </a:t>
            </a:r>
            <a:r>
              <a:rPr lang="sl-SI" sz="1600" dirty="0">
                <a:solidFill>
                  <a:srgbClr val="0070C0"/>
                </a:solidFill>
              </a:rPr>
              <a:t>za največ </a:t>
            </a:r>
            <a:r>
              <a:rPr lang="sl-SI" sz="1600" dirty="0" smtClean="0">
                <a:solidFill>
                  <a:srgbClr val="0070C0"/>
                </a:solidFill>
              </a:rPr>
              <a:t>24 </a:t>
            </a:r>
            <a:r>
              <a:rPr lang="sl-SI" sz="1600" dirty="0">
                <a:solidFill>
                  <a:srgbClr val="0070C0"/>
                </a:solidFill>
              </a:rPr>
              <a:t>ur za obdobje trajanja posameznega </a:t>
            </a:r>
            <a:r>
              <a:rPr lang="sl-SI" sz="1600" dirty="0" smtClean="0">
                <a:solidFill>
                  <a:srgbClr val="0070C0"/>
                </a:solidFill>
              </a:rPr>
              <a:t>projekta </a:t>
            </a:r>
            <a:r>
              <a:rPr lang="sl-SI" sz="1600" dirty="0" smtClean="0"/>
              <a:t>(izključno za administrativno in tehnično pomoč)</a:t>
            </a:r>
          </a:p>
          <a:p>
            <a:pPr lvl="1"/>
            <a:endParaRPr lang="sl-SI" sz="1600" dirty="0"/>
          </a:p>
          <a:p>
            <a:pPr marL="285750" lvl="0" indent="-285750">
              <a:buFont typeface="Arial" panose="020B0604020202020204" pitchFamily="34" charset="0"/>
              <a:buChar char="•"/>
            </a:pPr>
            <a:r>
              <a:rPr lang="sl-SI" sz="1600" b="1" dirty="0"/>
              <a:t>z</a:t>
            </a:r>
            <a:r>
              <a:rPr lang="sl-SI" sz="1600" b="1" dirty="0" smtClean="0"/>
              <a:t>a denarno </a:t>
            </a:r>
            <a:r>
              <a:rPr lang="sl-SI" sz="1600" b="1" dirty="0"/>
              <a:t>spodbudo študentu</a:t>
            </a:r>
            <a:r>
              <a:rPr lang="sl-SI" sz="1600" dirty="0"/>
              <a:t>: </a:t>
            </a:r>
            <a:r>
              <a:rPr lang="sl-SI" sz="1600" b="1" dirty="0"/>
              <a:t>9 EUR </a:t>
            </a:r>
            <a:r>
              <a:rPr lang="sl-SI" sz="1600" b="1" dirty="0" smtClean="0"/>
              <a:t>/uro bruto</a:t>
            </a:r>
            <a:r>
              <a:rPr lang="sl-SI" sz="1600" dirty="0" smtClean="0"/>
              <a:t> </a:t>
            </a:r>
            <a:r>
              <a:rPr lang="sl-SI" sz="1600" dirty="0" smtClean="0">
                <a:solidFill>
                  <a:srgbClr val="0070C0"/>
                </a:solidFill>
              </a:rPr>
              <a:t>za </a:t>
            </a:r>
            <a:r>
              <a:rPr lang="sl-SI" sz="1600" dirty="0">
                <a:solidFill>
                  <a:srgbClr val="0070C0"/>
                </a:solidFill>
              </a:rPr>
              <a:t>največ 120 ur za obdobje trajanja posameznega </a:t>
            </a:r>
            <a:r>
              <a:rPr lang="sl-SI" sz="1600" dirty="0" smtClean="0">
                <a:solidFill>
                  <a:srgbClr val="0070C0"/>
                </a:solidFill>
              </a:rPr>
              <a:t>projekta</a:t>
            </a:r>
          </a:p>
          <a:p>
            <a:pPr lvl="0"/>
            <a:endParaRPr lang="sl-SI" sz="1600" dirty="0"/>
          </a:p>
          <a:p>
            <a:pPr marL="285750" indent="-285750">
              <a:buFont typeface="Arial" panose="020B0604020202020204" pitchFamily="34" charset="0"/>
              <a:buChar char="•"/>
            </a:pPr>
            <a:r>
              <a:rPr lang="sl-SI" sz="1600" b="1" dirty="0"/>
              <a:t>z</a:t>
            </a:r>
            <a:r>
              <a:rPr lang="sl-SI" sz="1600" b="1" dirty="0" smtClean="0"/>
              <a:t>a sodelovanje </a:t>
            </a:r>
            <a:r>
              <a:rPr lang="sl-SI" sz="1600" b="1" dirty="0"/>
              <a:t>strokovnih sodelavcev</a:t>
            </a:r>
            <a:r>
              <a:rPr lang="sl-SI" sz="1600" dirty="0"/>
              <a:t>: </a:t>
            </a:r>
            <a:r>
              <a:rPr lang="sl-SI" sz="1600" b="1" dirty="0" smtClean="0">
                <a:solidFill>
                  <a:srgbClr val="0070C0"/>
                </a:solidFill>
              </a:rPr>
              <a:t>16 </a:t>
            </a:r>
            <a:r>
              <a:rPr lang="sl-SI" sz="1600" b="1" dirty="0">
                <a:solidFill>
                  <a:srgbClr val="0070C0"/>
                </a:solidFill>
              </a:rPr>
              <a:t>EUR/uro</a:t>
            </a:r>
            <a:r>
              <a:rPr lang="sl-SI" sz="1600" dirty="0"/>
              <a:t>, za vse vključene strokovne sodelavce </a:t>
            </a:r>
            <a:r>
              <a:rPr lang="sl-SI" sz="1600" dirty="0" smtClean="0">
                <a:solidFill>
                  <a:srgbClr val="0070C0"/>
                </a:solidFill>
              </a:rPr>
              <a:t>za </a:t>
            </a:r>
            <a:r>
              <a:rPr lang="sl-SI" sz="1600" dirty="0">
                <a:solidFill>
                  <a:srgbClr val="0070C0"/>
                </a:solidFill>
              </a:rPr>
              <a:t>največ 120 ur za obdobje trajanja posameznega </a:t>
            </a:r>
            <a:r>
              <a:rPr lang="sl-SI" sz="1600" dirty="0" smtClean="0">
                <a:solidFill>
                  <a:srgbClr val="0070C0"/>
                </a:solidFill>
              </a:rPr>
              <a:t>projekta, </a:t>
            </a:r>
            <a:r>
              <a:rPr lang="sl-SI" sz="1600" dirty="0" smtClean="0"/>
              <a:t>pri </a:t>
            </a:r>
            <a:r>
              <a:rPr lang="sl-SI" sz="1600" dirty="0"/>
              <a:t>čemer velja:</a:t>
            </a:r>
          </a:p>
          <a:p>
            <a:pPr marL="742950" lvl="1" indent="-285750">
              <a:buFont typeface="Arial" panose="020B0604020202020204" pitchFamily="34" charset="0"/>
              <a:buChar char="•"/>
            </a:pPr>
            <a:r>
              <a:rPr lang="sl-SI" sz="1600" dirty="0"/>
              <a:t>če sodeluje samo prvi partner se mu povrnejo stroški za največ </a:t>
            </a:r>
            <a:r>
              <a:rPr lang="sl-SI" sz="1600" dirty="0" smtClean="0">
                <a:solidFill>
                  <a:srgbClr val="0070C0"/>
                </a:solidFill>
              </a:rPr>
              <a:t>45 ur</a:t>
            </a:r>
            <a:r>
              <a:rPr lang="sl-SI" sz="1600" dirty="0">
                <a:solidFill>
                  <a:srgbClr val="0070C0"/>
                </a:solidFill>
              </a:rPr>
              <a:t> za obdobje trajanja posameznega projekta</a:t>
            </a:r>
            <a:endParaRPr lang="sl-SI" sz="1600" dirty="0"/>
          </a:p>
          <a:p>
            <a:pPr marL="742950" lvl="1" indent="-285750">
              <a:buFont typeface="Arial" panose="020B0604020202020204" pitchFamily="34" charset="0"/>
              <a:buChar char="•"/>
            </a:pPr>
            <a:r>
              <a:rPr lang="sl-SI" sz="1600" dirty="0"/>
              <a:t>če sodeluje tudi drugi partner, se prvemu partnerju povrnejo stroški za največ </a:t>
            </a:r>
            <a:r>
              <a:rPr lang="sl-SI" sz="1600" dirty="0" smtClean="0">
                <a:solidFill>
                  <a:srgbClr val="0070C0"/>
                </a:solidFill>
              </a:rPr>
              <a:t>30 </a:t>
            </a:r>
            <a:r>
              <a:rPr lang="sl-SI" sz="1600" dirty="0">
                <a:solidFill>
                  <a:srgbClr val="0070C0"/>
                </a:solidFill>
              </a:rPr>
              <a:t>ur </a:t>
            </a:r>
            <a:r>
              <a:rPr lang="sl-SI" sz="1600" dirty="0" smtClean="0"/>
              <a:t>in </a:t>
            </a:r>
            <a:r>
              <a:rPr lang="sl-SI" sz="1600" dirty="0"/>
              <a:t>drugemu partnerju stroški za največ </a:t>
            </a:r>
            <a:r>
              <a:rPr lang="sl-SI" sz="1600" dirty="0" smtClean="0">
                <a:solidFill>
                  <a:srgbClr val="0070C0"/>
                </a:solidFill>
              </a:rPr>
              <a:t>15 </a:t>
            </a:r>
            <a:r>
              <a:rPr lang="sl-SI" sz="1600" dirty="0">
                <a:solidFill>
                  <a:srgbClr val="0070C0"/>
                </a:solidFill>
              </a:rPr>
              <a:t>ur za obdobje trajanja posameznega </a:t>
            </a:r>
            <a:r>
              <a:rPr lang="sl-SI" sz="1600" dirty="0" smtClean="0">
                <a:solidFill>
                  <a:srgbClr val="0070C0"/>
                </a:solidFill>
              </a:rPr>
              <a:t>projekta.</a:t>
            </a:r>
            <a:endParaRPr lang="sl-SI" sz="1600" dirty="0"/>
          </a:p>
          <a:p>
            <a:endParaRPr lang="sl-SI" dirty="0" smtClean="0"/>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0811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1448474"/>
            <a:ext cx="10179780" cy="7478970"/>
          </a:xfrm>
          <a:prstGeom prst="rect">
            <a:avLst/>
          </a:prstGeom>
        </p:spPr>
        <p:txBody>
          <a:bodyPr wrap="square">
            <a:spAutoFit/>
          </a:bodyPr>
          <a:lstStyle/>
          <a:p>
            <a:pPr algn="ctr"/>
            <a:r>
              <a:rPr lang="pl-PL" b="1" dirty="0">
                <a:solidFill>
                  <a:srgbClr val="FF0000"/>
                </a:solidFill>
              </a:rPr>
              <a:t>DOKAZILA ZA UPRAVIČENOST STROŠKOV  </a:t>
            </a:r>
            <a:endParaRPr lang="sl-SI" b="1" dirty="0">
              <a:solidFill>
                <a:srgbClr val="FF0000"/>
              </a:solidFill>
            </a:endParaRPr>
          </a:p>
          <a:p>
            <a:endParaRPr lang="sl-SI" b="1" u="sng" dirty="0"/>
          </a:p>
          <a:p>
            <a:endParaRPr lang="sl-SI" sz="1600" dirty="0"/>
          </a:p>
          <a:p>
            <a:pPr marL="342900" indent="-342900">
              <a:buFont typeface="Arial" panose="020B0604020202020204" pitchFamily="34" charset="0"/>
              <a:buChar char="•"/>
            </a:pPr>
            <a:r>
              <a:rPr lang="sl-SI" sz="1600" dirty="0"/>
              <a:t>poročilo o izvedenih aktivnostih (študent, koordinator, pedagoški mentorji in strokovni sodelavci iz lokalnega/regionalnega okolja</a:t>
            </a:r>
            <a:r>
              <a:rPr lang="sl-SI" sz="1600" dirty="0" smtClean="0"/>
              <a:t>) </a:t>
            </a:r>
            <a:r>
              <a:rPr lang="sl-SI" sz="1600" dirty="0" smtClean="0">
                <a:sym typeface="Wingdings" panose="05000000000000000000" pitchFamily="2" charset="2"/>
              </a:rPr>
              <a:t> </a:t>
            </a:r>
            <a:r>
              <a:rPr lang="sl-SI" sz="1600" b="1" dirty="0">
                <a:solidFill>
                  <a:srgbClr val="0070C0"/>
                </a:solidFill>
              </a:rPr>
              <a:t>kvota ur </a:t>
            </a:r>
            <a:r>
              <a:rPr lang="sl-SI" sz="1600" b="1" dirty="0" smtClean="0">
                <a:solidFill>
                  <a:srgbClr val="0070C0"/>
                </a:solidFill>
              </a:rPr>
              <a:t>je pri </a:t>
            </a:r>
            <a:r>
              <a:rPr lang="sl-SI" sz="1600" b="1" dirty="0">
                <a:solidFill>
                  <a:srgbClr val="0070C0"/>
                </a:solidFill>
              </a:rPr>
              <a:t>upravičenih stroških določena za celotno obdobje izvajanja </a:t>
            </a:r>
            <a:r>
              <a:rPr lang="sl-SI" sz="1600" b="1" dirty="0" smtClean="0">
                <a:solidFill>
                  <a:srgbClr val="0070C0"/>
                </a:solidFill>
              </a:rPr>
              <a:t>projekta, vendar so predpisane minimalne mesečne kvote </a:t>
            </a:r>
            <a:r>
              <a:rPr lang="sl-SI" sz="1600" b="1" dirty="0">
                <a:solidFill>
                  <a:srgbClr val="0070C0"/>
                </a:solidFill>
              </a:rPr>
              <a:t>ur:</a:t>
            </a:r>
            <a:endParaRPr lang="sl-SI" sz="1600" dirty="0">
              <a:solidFill>
                <a:srgbClr val="0070C0"/>
              </a:solidFill>
            </a:endParaRPr>
          </a:p>
          <a:p>
            <a:pPr marL="1200150" lvl="2" indent="-285750">
              <a:buFont typeface="Courier New" panose="02070309020205020404" pitchFamily="49" charset="0"/>
              <a:buChar char="o"/>
            </a:pPr>
            <a:r>
              <a:rPr lang="sl-SI" sz="1600" dirty="0" smtClean="0">
                <a:solidFill>
                  <a:srgbClr val="0070C0"/>
                </a:solidFill>
              </a:rPr>
              <a:t>pedagoški </a:t>
            </a:r>
            <a:r>
              <a:rPr lang="sl-SI" sz="1600" dirty="0">
                <a:solidFill>
                  <a:srgbClr val="0070C0"/>
                </a:solidFill>
              </a:rPr>
              <a:t>mentor(ji) </a:t>
            </a:r>
            <a:r>
              <a:rPr lang="sl-SI" sz="1600" dirty="0" smtClean="0">
                <a:solidFill>
                  <a:srgbClr val="0070C0"/>
                </a:solidFill>
              </a:rPr>
              <a:t>skupaj </a:t>
            </a:r>
            <a:r>
              <a:rPr lang="sl-SI" sz="1600" dirty="0">
                <a:solidFill>
                  <a:srgbClr val="0070C0"/>
                </a:solidFill>
              </a:rPr>
              <a:t>vsaj 12 ur na </a:t>
            </a:r>
            <a:r>
              <a:rPr lang="sl-SI" sz="1600" dirty="0" smtClean="0">
                <a:solidFill>
                  <a:srgbClr val="0070C0"/>
                </a:solidFill>
              </a:rPr>
              <a:t>mesec</a:t>
            </a:r>
            <a:endParaRPr lang="sl-SI" sz="1600" dirty="0">
              <a:solidFill>
                <a:srgbClr val="0070C0"/>
              </a:solidFill>
            </a:endParaRPr>
          </a:p>
          <a:p>
            <a:pPr marL="1200150" lvl="2" indent="-285750">
              <a:buFont typeface="Courier New" panose="02070309020205020404" pitchFamily="49" charset="0"/>
              <a:buChar char="o"/>
            </a:pPr>
            <a:r>
              <a:rPr lang="sl-SI" sz="1600" dirty="0" smtClean="0">
                <a:solidFill>
                  <a:srgbClr val="0070C0"/>
                </a:solidFill>
              </a:rPr>
              <a:t>podporno </a:t>
            </a:r>
            <a:r>
              <a:rPr lang="sl-SI" sz="1600" dirty="0">
                <a:solidFill>
                  <a:srgbClr val="0070C0"/>
                </a:solidFill>
              </a:rPr>
              <a:t>strokovno osebje </a:t>
            </a:r>
            <a:r>
              <a:rPr lang="sl-SI" sz="1600" dirty="0" smtClean="0">
                <a:solidFill>
                  <a:srgbClr val="0070C0"/>
                </a:solidFill>
              </a:rPr>
              <a:t>skupaj </a:t>
            </a:r>
            <a:r>
              <a:rPr lang="sl-SI" sz="1600" dirty="0">
                <a:solidFill>
                  <a:srgbClr val="0070C0"/>
                </a:solidFill>
              </a:rPr>
              <a:t>vsaj 2 uri na </a:t>
            </a:r>
            <a:r>
              <a:rPr lang="sl-SI" sz="1600" dirty="0" smtClean="0">
                <a:solidFill>
                  <a:srgbClr val="0070C0"/>
                </a:solidFill>
              </a:rPr>
              <a:t>mesec</a:t>
            </a:r>
            <a:endParaRPr lang="sl-SI" sz="1600" dirty="0">
              <a:solidFill>
                <a:srgbClr val="0070C0"/>
              </a:solidFill>
            </a:endParaRPr>
          </a:p>
          <a:p>
            <a:pPr marL="1200150" lvl="2" indent="-285750">
              <a:buFont typeface="Courier New" panose="02070309020205020404" pitchFamily="49" charset="0"/>
              <a:buChar char="o"/>
            </a:pPr>
            <a:r>
              <a:rPr lang="sl-SI" sz="1600" dirty="0" smtClean="0">
                <a:solidFill>
                  <a:srgbClr val="0070C0"/>
                </a:solidFill>
              </a:rPr>
              <a:t>strokovni </a:t>
            </a:r>
            <a:r>
              <a:rPr lang="sl-SI" sz="1600" dirty="0">
                <a:solidFill>
                  <a:srgbClr val="0070C0"/>
                </a:solidFill>
              </a:rPr>
              <a:t>sodelavec </a:t>
            </a:r>
            <a:r>
              <a:rPr lang="sl-SI" sz="1600" dirty="0" smtClean="0">
                <a:solidFill>
                  <a:srgbClr val="0070C0"/>
                </a:solidFill>
                <a:sym typeface="Wingdings" panose="05000000000000000000" pitchFamily="2" charset="2"/>
              </a:rPr>
              <a:t> </a:t>
            </a:r>
            <a:r>
              <a:rPr lang="sl-SI" sz="1600" dirty="0" smtClean="0">
                <a:solidFill>
                  <a:srgbClr val="0070C0"/>
                </a:solidFill>
              </a:rPr>
              <a:t>v </a:t>
            </a:r>
            <a:r>
              <a:rPr lang="sl-SI" sz="1600" dirty="0">
                <a:solidFill>
                  <a:srgbClr val="0070C0"/>
                </a:solidFill>
              </a:rPr>
              <a:t>primeru, da </a:t>
            </a:r>
            <a:r>
              <a:rPr lang="sl-SI" sz="1600" dirty="0" smtClean="0">
                <a:solidFill>
                  <a:srgbClr val="0070C0"/>
                </a:solidFill>
              </a:rPr>
              <a:t>sodeluje </a:t>
            </a:r>
            <a:r>
              <a:rPr lang="sl-SI" sz="1600" dirty="0">
                <a:solidFill>
                  <a:srgbClr val="0070C0"/>
                </a:solidFill>
              </a:rPr>
              <a:t>le Partner </a:t>
            </a:r>
            <a:r>
              <a:rPr lang="sl-SI" sz="1600" dirty="0" smtClean="0">
                <a:solidFill>
                  <a:srgbClr val="0070C0"/>
                </a:solidFill>
              </a:rPr>
              <a:t>1 </a:t>
            </a:r>
            <a:r>
              <a:rPr lang="sl-SI" sz="1600" dirty="0">
                <a:solidFill>
                  <a:srgbClr val="0070C0"/>
                </a:solidFill>
              </a:rPr>
              <a:t>vsaj 4 ure na </a:t>
            </a:r>
            <a:r>
              <a:rPr lang="sl-SI" sz="1600" dirty="0" smtClean="0">
                <a:solidFill>
                  <a:srgbClr val="0070C0"/>
                </a:solidFill>
              </a:rPr>
              <a:t>mesec; v </a:t>
            </a:r>
            <a:r>
              <a:rPr lang="sl-SI" sz="1600" dirty="0">
                <a:solidFill>
                  <a:srgbClr val="0070C0"/>
                </a:solidFill>
              </a:rPr>
              <a:t>primeru, da v projektu sodeluje Partner 1 in </a:t>
            </a:r>
            <a:r>
              <a:rPr lang="sl-SI" sz="1600" dirty="0" smtClean="0">
                <a:solidFill>
                  <a:srgbClr val="0070C0"/>
                </a:solidFill>
              </a:rPr>
              <a:t>Partner </a:t>
            </a:r>
            <a:r>
              <a:rPr lang="sl-SI" sz="1600" dirty="0">
                <a:solidFill>
                  <a:srgbClr val="0070C0"/>
                </a:solidFill>
              </a:rPr>
              <a:t>2: strokovni sodelavec Partnerja 1 vsaj 3 ure na </a:t>
            </a:r>
            <a:r>
              <a:rPr lang="sl-SI" sz="1600" dirty="0" smtClean="0">
                <a:solidFill>
                  <a:srgbClr val="0070C0"/>
                </a:solidFill>
              </a:rPr>
              <a:t>mesec in strokovni sodelavec Partnerja </a:t>
            </a:r>
            <a:r>
              <a:rPr lang="sl-SI" sz="1600" dirty="0">
                <a:solidFill>
                  <a:srgbClr val="0070C0"/>
                </a:solidFill>
              </a:rPr>
              <a:t>2 </a:t>
            </a:r>
            <a:r>
              <a:rPr lang="sl-SI" sz="1600" dirty="0" smtClean="0">
                <a:solidFill>
                  <a:srgbClr val="0070C0"/>
                </a:solidFill>
              </a:rPr>
              <a:t>vsaj </a:t>
            </a:r>
            <a:r>
              <a:rPr lang="sl-SI" sz="1600" dirty="0">
                <a:solidFill>
                  <a:srgbClr val="0070C0"/>
                </a:solidFill>
              </a:rPr>
              <a:t>1 </a:t>
            </a:r>
            <a:r>
              <a:rPr lang="sl-SI" sz="1600" dirty="0" smtClean="0">
                <a:solidFill>
                  <a:srgbClr val="0070C0"/>
                </a:solidFill>
              </a:rPr>
              <a:t>uro </a:t>
            </a:r>
            <a:r>
              <a:rPr lang="sl-SI" sz="1600" dirty="0">
                <a:solidFill>
                  <a:srgbClr val="0070C0"/>
                </a:solidFill>
              </a:rPr>
              <a:t>na </a:t>
            </a:r>
            <a:r>
              <a:rPr lang="sl-SI" sz="1600" dirty="0" smtClean="0">
                <a:solidFill>
                  <a:srgbClr val="0070C0"/>
                </a:solidFill>
              </a:rPr>
              <a:t>mesec</a:t>
            </a:r>
            <a:endParaRPr lang="sl-SI" sz="1600" dirty="0">
              <a:solidFill>
                <a:srgbClr val="0070C0"/>
              </a:solidFill>
            </a:endParaRPr>
          </a:p>
          <a:p>
            <a:pPr marL="1200150" lvl="2" indent="-285750">
              <a:buFont typeface="Courier New" panose="02070309020205020404" pitchFamily="49" charset="0"/>
              <a:buChar char="o"/>
            </a:pPr>
            <a:r>
              <a:rPr lang="sl-SI" sz="1600" dirty="0" smtClean="0">
                <a:solidFill>
                  <a:srgbClr val="0070C0"/>
                </a:solidFill>
              </a:rPr>
              <a:t>posamezen študent vsaj </a:t>
            </a:r>
            <a:r>
              <a:rPr lang="sl-SI" sz="1600" dirty="0">
                <a:solidFill>
                  <a:srgbClr val="0070C0"/>
                </a:solidFill>
              </a:rPr>
              <a:t>12 ur na </a:t>
            </a:r>
            <a:r>
              <a:rPr lang="sl-SI" sz="1600" dirty="0" smtClean="0">
                <a:solidFill>
                  <a:srgbClr val="0070C0"/>
                </a:solidFill>
              </a:rPr>
              <a:t>mesec</a:t>
            </a:r>
            <a:endParaRPr lang="sl-SI" sz="1600" dirty="0">
              <a:solidFill>
                <a:srgbClr val="0070C0"/>
              </a:solidFill>
            </a:endParaRPr>
          </a:p>
          <a:p>
            <a:pPr marL="1200150" lvl="2" indent="-285750">
              <a:buFont typeface="Courier New" panose="02070309020205020404" pitchFamily="49" charset="0"/>
              <a:buChar char="o"/>
            </a:pPr>
            <a:endParaRPr lang="sl-SI" sz="1600" dirty="0"/>
          </a:p>
          <a:p>
            <a:pPr marL="342900" indent="-342900">
              <a:buFont typeface="Arial" panose="020B0604020202020204" pitchFamily="34" charset="0"/>
              <a:buChar char="•"/>
            </a:pPr>
            <a:r>
              <a:rPr lang="sl-SI" sz="1600" b="1" dirty="0" smtClean="0">
                <a:solidFill>
                  <a:srgbClr val="0070C0"/>
                </a:solidFill>
              </a:rPr>
              <a:t>skupno </a:t>
            </a:r>
            <a:r>
              <a:rPr lang="sl-SI" sz="1600" b="1" dirty="0">
                <a:solidFill>
                  <a:srgbClr val="0070C0"/>
                </a:solidFill>
              </a:rPr>
              <a:t>vsebinsko poročilo na ravni posameznega projekta v obdobju </a:t>
            </a:r>
            <a:r>
              <a:rPr lang="sl-SI" sz="1600" b="1" dirty="0" smtClean="0">
                <a:solidFill>
                  <a:srgbClr val="0070C0"/>
                </a:solidFill>
              </a:rPr>
              <a:t>poročanja </a:t>
            </a:r>
          </a:p>
          <a:p>
            <a:pPr marL="342900" indent="-342900">
              <a:buFont typeface="Arial" panose="020B0604020202020204" pitchFamily="34" charset="0"/>
              <a:buChar char="•"/>
            </a:pPr>
            <a:endParaRPr lang="sl-SI" sz="1600" dirty="0"/>
          </a:p>
          <a:p>
            <a:pPr marL="342900" indent="-342900">
              <a:buFont typeface="Arial" panose="020B0604020202020204" pitchFamily="34" charset="0"/>
              <a:buChar char="•"/>
            </a:pPr>
            <a:r>
              <a:rPr lang="sl-SI" sz="1600" dirty="0" smtClean="0"/>
              <a:t>končno </a:t>
            </a:r>
            <a:r>
              <a:rPr lang="sl-SI" sz="1600" dirty="0"/>
              <a:t>poročilo o doseženih </a:t>
            </a:r>
            <a:r>
              <a:rPr lang="sl-SI" sz="1600" dirty="0" smtClean="0"/>
              <a:t>ciljih</a:t>
            </a:r>
          </a:p>
          <a:p>
            <a:endParaRPr lang="sl-SI" sz="1600" dirty="0"/>
          </a:p>
          <a:p>
            <a:pPr marL="342900" indent="-342900">
              <a:buFont typeface="Arial" panose="020B0604020202020204" pitchFamily="34" charset="0"/>
              <a:buChar char="•"/>
            </a:pPr>
            <a:r>
              <a:rPr lang="sl-SI" sz="1600" dirty="0" smtClean="0"/>
              <a:t>partnerski </a:t>
            </a:r>
            <a:r>
              <a:rPr lang="sl-SI" sz="1600" dirty="0"/>
              <a:t>sporazum o sodelovanju pri izvajanju projekta (v nadaljnjem besedilu: partnerski sporazum). </a:t>
            </a:r>
          </a:p>
          <a:p>
            <a:endParaRPr lang="sl-SI" sz="2000" u="sng" dirty="0"/>
          </a:p>
          <a:p>
            <a:endParaRPr lang="sl-SI" sz="2000" b="1" dirty="0">
              <a:solidFill>
                <a:srgbClr val="0070C0"/>
              </a:solidFill>
            </a:endParaRPr>
          </a:p>
          <a:p>
            <a:endParaRPr lang="sl-SI" sz="2000" b="1" dirty="0">
              <a:solidFill>
                <a:srgbClr val="FF0000"/>
              </a:solidFill>
            </a:endParaRPr>
          </a:p>
          <a:p>
            <a:endParaRPr lang="sl-SI" sz="2000" b="1" dirty="0"/>
          </a:p>
          <a:p>
            <a:endParaRPr lang="sl-SI" u="sng" dirty="0">
              <a:solidFill>
                <a:srgbClr val="FF0000"/>
              </a:solidFill>
            </a:endParaRPr>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6460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0141" y="1302329"/>
            <a:ext cx="9704173" cy="3139321"/>
          </a:xfrm>
          <a:prstGeom prst="rect">
            <a:avLst/>
          </a:prstGeom>
        </p:spPr>
        <p:txBody>
          <a:bodyPr wrap="square">
            <a:spAutoFit/>
          </a:bodyPr>
          <a:lstStyle/>
          <a:p>
            <a:pPr algn="ctr">
              <a:defRPr/>
            </a:pPr>
            <a:r>
              <a:rPr lang="pl-PL" altLang="sl-SI" b="1" dirty="0" smtClean="0">
                <a:solidFill>
                  <a:srgbClr val="FF0000"/>
                </a:solidFill>
              </a:rPr>
              <a:t>POGOJI IN ZAHTEVE ZA IZVAJANJE PROJEKTOV</a:t>
            </a:r>
          </a:p>
          <a:p>
            <a:pPr marL="34925">
              <a:defRPr/>
            </a:pPr>
            <a:endParaRPr lang="sl-SI" sz="2000" dirty="0" smtClean="0"/>
          </a:p>
          <a:p>
            <a:pPr marL="320675" indent="-285750">
              <a:buFont typeface="Arial" panose="020B0604020202020204" pitchFamily="34" charset="0"/>
              <a:buChar char="•"/>
              <a:defRPr/>
            </a:pPr>
            <a:r>
              <a:rPr lang="sl-SI" sz="1600" dirty="0"/>
              <a:t>najmanj 6 in največ 10 do/podiplomskih </a:t>
            </a:r>
            <a:r>
              <a:rPr lang="sl-SI" sz="1600" dirty="0" smtClean="0"/>
              <a:t>študentov, od tega </a:t>
            </a:r>
            <a:r>
              <a:rPr lang="sl-SI" sz="1600" dirty="0" smtClean="0">
                <a:solidFill>
                  <a:srgbClr val="0070C0"/>
                </a:solidFill>
              </a:rPr>
              <a:t>vsaj 2 študenta s članice, ki je nosilka projekta</a:t>
            </a:r>
            <a:r>
              <a:rPr lang="sl-SI" sz="1600" dirty="0" smtClean="0"/>
              <a:t> </a:t>
            </a:r>
            <a:endParaRPr lang="sl-SI" sz="1600" dirty="0"/>
          </a:p>
          <a:p>
            <a:pPr marL="34925">
              <a:defRPr/>
            </a:pPr>
            <a:endParaRPr lang="sl-SI" sz="1600" dirty="0"/>
          </a:p>
          <a:p>
            <a:pPr marL="377825" indent="-342900">
              <a:buFont typeface="Arial" panose="020B0604020202020204" pitchFamily="34" charset="0"/>
              <a:buChar char="•"/>
              <a:defRPr/>
            </a:pPr>
            <a:r>
              <a:rPr lang="sl-SI" sz="1600" dirty="0"/>
              <a:t>v</a:t>
            </a:r>
            <a:r>
              <a:rPr lang="sl-SI" sz="1600" dirty="0" smtClean="0"/>
              <a:t>sak </a:t>
            </a:r>
            <a:r>
              <a:rPr lang="sl-SI" sz="1600" dirty="0"/>
              <a:t>projekt </a:t>
            </a:r>
            <a:r>
              <a:rPr lang="sl-SI" sz="1600" b="1" dirty="0"/>
              <a:t>mora</a:t>
            </a:r>
            <a:r>
              <a:rPr lang="sl-SI" sz="1600" dirty="0"/>
              <a:t> vključevati </a:t>
            </a:r>
            <a:r>
              <a:rPr lang="sl-SI" sz="1600" b="1" dirty="0" smtClean="0"/>
              <a:t>negospodarsko </a:t>
            </a:r>
            <a:r>
              <a:rPr lang="sl-SI" sz="1600" b="1" dirty="0"/>
              <a:t>ali </a:t>
            </a:r>
            <a:r>
              <a:rPr lang="sl-SI" sz="1600" b="1" dirty="0" smtClean="0"/>
              <a:t>neprofitno organizacijo </a:t>
            </a:r>
            <a:r>
              <a:rPr lang="sl-SI" sz="1600" b="1" dirty="0"/>
              <a:t>iz lokalnega/regionalnega okolja, </a:t>
            </a:r>
            <a:r>
              <a:rPr lang="sl-SI" sz="1600" dirty="0"/>
              <a:t>kjer je nastal izziv, ki ga bo projekt skušal rešiti/izboljšati</a:t>
            </a:r>
            <a:r>
              <a:rPr lang="sl-SI" sz="1600" b="1" dirty="0"/>
              <a:t> </a:t>
            </a:r>
            <a:r>
              <a:rPr lang="sl-SI" sz="1600" dirty="0" smtClean="0"/>
              <a:t>(</a:t>
            </a:r>
            <a:r>
              <a:rPr lang="sl-SI" sz="1600" dirty="0"/>
              <a:t>v nadaljevanju: </a:t>
            </a:r>
            <a:r>
              <a:rPr lang="sl-SI" sz="1600" b="1" u="sng" dirty="0"/>
              <a:t>prvi partner</a:t>
            </a:r>
            <a:r>
              <a:rPr lang="sl-SI" sz="1600" dirty="0" smtClean="0"/>
              <a:t>)</a:t>
            </a:r>
            <a:endParaRPr lang="sl-SI" sz="1600" dirty="0"/>
          </a:p>
          <a:p>
            <a:pPr marL="34925">
              <a:defRPr/>
            </a:pPr>
            <a:endParaRPr lang="sl-SI" sz="1600" dirty="0" smtClean="0"/>
          </a:p>
          <a:p>
            <a:pPr marL="377825" indent="-342900">
              <a:buFont typeface="Arial" panose="020B0604020202020204" pitchFamily="34" charset="0"/>
              <a:buChar char="•"/>
              <a:defRPr/>
            </a:pPr>
            <a:r>
              <a:rPr lang="sl-SI" sz="1600" dirty="0" smtClean="0"/>
              <a:t>V </a:t>
            </a:r>
            <a:r>
              <a:rPr lang="sl-SI" sz="1600" dirty="0"/>
              <a:t>projekt </a:t>
            </a:r>
            <a:r>
              <a:rPr lang="sl-SI" sz="1600" b="1" dirty="0"/>
              <a:t>se lahko </a:t>
            </a:r>
            <a:r>
              <a:rPr lang="sl-SI" sz="1600" dirty="0" smtClean="0"/>
              <a:t>vključi </a:t>
            </a:r>
            <a:r>
              <a:rPr lang="sl-SI" sz="1600" b="1" dirty="0"/>
              <a:t>organizacija z gospodarskega ali družbenega področja</a:t>
            </a:r>
            <a:r>
              <a:rPr lang="sl-SI" sz="1600" dirty="0"/>
              <a:t> (v nadaljevanju: </a:t>
            </a:r>
            <a:r>
              <a:rPr lang="sl-SI" sz="1600" b="1" u="sng" dirty="0"/>
              <a:t>drugi partner</a:t>
            </a:r>
            <a:r>
              <a:rPr lang="sl-SI" sz="1600" dirty="0"/>
              <a:t>), ki na inovativen način pristopi k </a:t>
            </a:r>
            <a:r>
              <a:rPr lang="sl-SI" sz="1600" dirty="0" smtClean="0"/>
              <a:t>reševanju </a:t>
            </a:r>
            <a:r>
              <a:rPr lang="sl-SI" sz="1600" dirty="0"/>
              <a:t>problema z namenom družbenega </a:t>
            </a:r>
            <a:r>
              <a:rPr lang="sl-SI" sz="1600" dirty="0" smtClean="0"/>
              <a:t>razvoja </a:t>
            </a:r>
            <a:r>
              <a:rPr lang="sl-SI" sz="1600" dirty="0" smtClean="0">
                <a:sym typeface="Wingdings" panose="05000000000000000000" pitchFamily="2" charset="2"/>
              </a:rPr>
              <a:t> njegov doprinos mora biti jasno in smiselno opredeljen!</a:t>
            </a:r>
            <a:endParaRPr lang="sl-SI" altLang="sl-SI" sz="16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796"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92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27688" y="1303860"/>
            <a:ext cx="10141665" cy="4524315"/>
          </a:xfrm>
          <a:prstGeom prst="rect">
            <a:avLst/>
          </a:prstGeom>
        </p:spPr>
        <p:txBody>
          <a:bodyPr wrap="square">
            <a:spAutoFit/>
          </a:bodyPr>
          <a:lstStyle/>
          <a:p>
            <a:pPr indent="0" algn="ctr">
              <a:buFont typeface="Corbel" panose="020B0503020204020204" pitchFamily="34" charset="0"/>
              <a:buNone/>
              <a:defRPr/>
            </a:pPr>
            <a:r>
              <a:rPr lang="pl-PL" altLang="sl-SI" b="1" dirty="0" smtClean="0">
                <a:solidFill>
                  <a:srgbClr val="FF0000"/>
                </a:solidFill>
              </a:rPr>
              <a:t>POGOJI IN ZAHTEVE ZA IZVAJANJE PROJEKTOV (2)</a:t>
            </a:r>
          </a:p>
          <a:p>
            <a:pPr marL="34925" indent="0">
              <a:buFont typeface="Corbel" panose="020B0503020204020204" pitchFamily="34" charset="0"/>
              <a:buNone/>
              <a:defRPr/>
            </a:pPr>
            <a:endParaRPr lang="sl-SI" altLang="sl-SI" sz="2000" dirty="0" smtClean="0">
              <a:ln w="0"/>
              <a:solidFill>
                <a:schemeClr val="accent1"/>
              </a:solidFill>
              <a:effectLst>
                <a:outerShdw blurRad="38100" dist="25400" dir="5400000" algn="ctr" rotWithShape="0">
                  <a:srgbClr val="6E747A">
                    <a:alpha val="43000"/>
                  </a:srgbClr>
                </a:outerShdw>
              </a:effectLst>
            </a:endParaRPr>
          </a:p>
          <a:p>
            <a:pPr marL="34925" indent="0">
              <a:buFont typeface="Corbel" panose="020B0503020204020204" pitchFamily="34" charset="0"/>
              <a:buNone/>
              <a:defRPr/>
            </a:pPr>
            <a:endParaRPr lang="sl-SI" altLang="sl-SI" sz="2000" dirty="0">
              <a:ln w="0"/>
              <a:solidFill>
                <a:schemeClr val="accent1"/>
              </a:solidFill>
              <a:effectLst>
                <a:outerShdw blurRad="38100" dist="25400" dir="5400000" algn="ctr" rotWithShape="0">
                  <a:srgbClr val="6E747A">
                    <a:alpha val="43000"/>
                  </a:srgbClr>
                </a:outerShdw>
              </a:effectLst>
            </a:endParaRPr>
          </a:p>
          <a:p>
            <a:pPr marL="377825" indent="-342900">
              <a:buFont typeface="Arial" panose="020B0604020202020204" pitchFamily="34" charset="0"/>
              <a:buChar char="•"/>
              <a:defRPr/>
            </a:pPr>
            <a:r>
              <a:rPr lang="sl-SI" altLang="sl-SI" sz="1600" dirty="0" smtClean="0"/>
              <a:t>prvi </a:t>
            </a:r>
            <a:r>
              <a:rPr lang="sl-SI" altLang="sl-SI" sz="1600" dirty="0"/>
              <a:t>in drugi  partner lahko </a:t>
            </a:r>
            <a:r>
              <a:rPr lang="sl-SI" altLang="sl-SI" sz="1600" b="1" dirty="0" smtClean="0"/>
              <a:t>sodelujeta </a:t>
            </a:r>
            <a:r>
              <a:rPr lang="sl-SI" altLang="sl-SI" sz="1600" b="1" dirty="0"/>
              <a:t>v največ enem </a:t>
            </a:r>
            <a:r>
              <a:rPr lang="sl-SI" altLang="sl-SI" sz="1600" b="1" dirty="0" smtClean="0"/>
              <a:t>projektu</a:t>
            </a:r>
          </a:p>
          <a:p>
            <a:pPr marL="34925">
              <a:defRPr/>
            </a:pPr>
            <a:endParaRPr lang="sl-SI" altLang="sl-SI" sz="1600" dirty="0"/>
          </a:p>
          <a:p>
            <a:pPr marL="377825" indent="-342900">
              <a:buFont typeface="Arial" panose="020B0604020202020204" pitchFamily="34" charset="0"/>
              <a:buChar char="•"/>
              <a:defRPr/>
            </a:pPr>
            <a:r>
              <a:rPr lang="sl-SI" sz="1600" dirty="0" smtClean="0"/>
              <a:t>del </a:t>
            </a:r>
            <a:r>
              <a:rPr lang="sl-SI" sz="1600" dirty="0"/>
              <a:t>projektnih aktivnosti se mora </a:t>
            </a:r>
            <a:r>
              <a:rPr lang="sl-SI" sz="1600" b="1" dirty="0"/>
              <a:t>izvajati neposredno v lokalnem/regionalnem okolju, kjer je nastal izziv</a:t>
            </a:r>
            <a:r>
              <a:rPr lang="sl-SI" sz="1600" dirty="0"/>
              <a:t>, ki ga bo </a:t>
            </a:r>
            <a:r>
              <a:rPr lang="sl-SI" sz="1600" dirty="0" smtClean="0"/>
              <a:t>prijavljeni </a:t>
            </a:r>
            <a:r>
              <a:rPr lang="sl-SI" sz="1600" dirty="0"/>
              <a:t>projektni predlog skušal rešiti/izboljšati (merilo št. 1.7</a:t>
            </a:r>
            <a:r>
              <a:rPr lang="sl-SI" sz="1600" dirty="0" smtClean="0"/>
              <a:t>)</a:t>
            </a:r>
          </a:p>
          <a:p>
            <a:pPr marL="34925">
              <a:defRPr/>
            </a:pPr>
            <a:endParaRPr lang="sl-SI" sz="1600" dirty="0"/>
          </a:p>
          <a:p>
            <a:pPr marL="377825" indent="-342900">
              <a:buFont typeface="Arial" panose="020B0604020202020204" pitchFamily="34" charset="0"/>
              <a:buChar char="•"/>
              <a:defRPr/>
            </a:pPr>
            <a:r>
              <a:rPr lang="sl-SI" sz="1600" dirty="0" smtClean="0"/>
              <a:t>vsaj </a:t>
            </a:r>
            <a:r>
              <a:rPr lang="sl-SI" sz="1600" b="1" dirty="0"/>
              <a:t>en pedagoški mentor </a:t>
            </a:r>
            <a:r>
              <a:rPr lang="sl-SI" sz="1600" dirty="0"/>
              <a:t>(lahko več, vendar iz različnih študijskih </a:t>
            </a:r>
            <a:r>
              <a:rPr lang="sl-SI" sz="1600" dirty="0" smtClean="0"/>
              <a:t>programov, pri čemer mora biti vsaj en iz članice nosilke projekta) </a:t>
            </a:r>
          </a:p>
          <a:p>
            <a:pPr marL="34925">
              <a:defRPr/>
            </a:pPr>
            <a:endParaRPr lang="sl-SI" sz="1600" dirty="0"/>
          </a:p>
          <a:p>
            <a:pPr marL="377825" indent="-342900">
              <a:buFont typeface="Arial" panose="020B0604020202020204" pitchFamily="34" charset="0"/>
              <a:buChar char="•"/>
              <a:defRPr/>
            </a:pPr>
            <a:r>
              <a:rPr lang="sl-SI" sz="1600" dirty="0" smtClean="0"/>
              <a:t>vsaj </a:t>
            </a:r>
            <a:r>
              <a:rPr lang="sl-SI" sz="1600" b="1" dirty="0"/>
              <a:t>en strokovni sodelavec </a:t>
            </a:r>
            <a:r>
              <a:rPr lang="sl-SI" sz="1600" dirty="0"/>
              <a:t>(prvi </a:t>
            </a:r>
            <a:r>
              <a:rPr lang="sl-SI" sz="1600" dirty="0" smtClean="0"/>
              <a:t>partner – </a:t>
            </a:r>
            <a:r>
              <a:rPr lang="sl-SI" sz="1600" dirty="0"/>
              <a:t>OBVEZNO, v kolikor je vključen tudi drugi partner </a:t>
            </a:r>
            <a:r>
              <a:rPr lang="sl-SI" sz="1600" dirty="0" smtClean="0"/>
              <a:t>-&gt;vsaj </a:t>
            </a:r>
            <a:r>
              <a:rPr lang="sl-SI" sz="1600" dirty="0"/>
              <a:t>en strokovni sodelavec pri drugem partnerju</a:t>
            </a:r>
            <a:r>
              <a:rPr lang="sl-SI" sz="1600" dirty="0" smtClean="0">
                <a:solidFill>
                  <a:srgbClr val="002060"/>
                </a:solidFill>
              </a:rPr>
              <a:t>) </a:t>
            </a:r>
            <a:endParaRPr lang="sl-SI" sz="1600" dirty="0">
              <a:solidFill>
                <a:srgbClr val="002060"/>
              </a:solidFill>
            </a:endParaRPr>
          </a:p>
          <a:p>
            <a:endParaRPr lang="sl-SI" sz="1600" dirty="0"/>
          </a:p>
          <a:p>
            <a:pPr marL="377825" indent="-342900">
              <a:lnSpc>
                <a:spcPct val="150000"/>
              </a:lnSpc>
              <a:buFont typeface="Arial" panose="020B0604020202020204" pitchFamily="34" charset="0"/>
              <a:buChar char="•"/>
              <a:defRPr/>
            </a:pPr>
            <a:endParaRPr lang="sl-SI" altLang="sl-SI" sz="1600" dirty="0"/>
          </a:p>
          <a:p>
            <a:pPr marL="377825" indent="-342900">
              <a:lnSpc>
                <a:spcPct val="150000"/>
              </a:lnSpc>
              <a:buFont typeface="Arial" panose="020B0604020202020204" pitchFamily="34" charset="0"/>
              <a:buChar char="•"/>
              <a:defRPr/>
            </a:pPr>
            <a:endParaRPr lang="sl-SI" sz="2000" b="1" dirty="0"/>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684"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28454" y="246064"/>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5069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0" y="1123670"/>
            <a:ext cx="9992881" cy="5170646"/>
          </a:xfrm>
          <a:prstGeom prst="rect">
            <a:avLst/>
          </a:prstGeom>
        </p:spPr>
        <p:txBody>
          <a:bodyPr wrap="square">
            <a:spAutoFit/>
          </a:bodyPr>
          <a:lstStyle/>
          <a:p>
            <a:pPr algn="ctr">
              <a:defRPr/>
            </a:pPr>
            <a:r>
              <a:rPr lang="sl-SI" b="1" dirty="0">
                <a:solidFill>
                  <a:srgbClr val="FF0000"/>
                </a:solidFill>
              </a:rPr>
              <a:t>Pogoji - Prvi partner </a:t>
            </a:r>
          </a:p>
          <a:p>
            <a:pPr algn="ctr"/>
            <a:r>
              <a:rPr lang="sl-SI" sz="2800" dirty="0"/>
              <a:t> </a:t>
            </a:r>
          </a:p>
          <a:p>
            <a:pPr marL="285750" lvl="0" indent="-285750">
              <a:buFont typeface="Arial" panose="020B0604020202020204" pitchFamily="34" charset="0"/>
              <a:buChar char="•"/>
            </a:pPr>
            <a:r>
              <a:rPr lang="sl-SI" sz="1600" dirty="0"/>
              <a:t>prihaja iz </a:t>
            </a:r>
            <a:r>
              <a:rPr lang="sl-SI" sz="1600" b="1" dirty="0"/>
              <a:t>lokalnega oz. regionalnega okolja in ima </a:t>
            </a:r>
            <a:r>
              <a:rPr lang="sl-SI" sz="1600" b="1" dirty="0" smtClean="0"/>
              <a:t>sedež </a:t>
            </a:r>
            <a:r>
              <a:rPr lang="sl-SI" sz="1600" b="1" dirty="0"/>
              <a:t>registriran v statistični regiji, v kateri se rešuje izziv, ki je opredeljen v projektu</a:t>
            </a:r>
            <a:r>
              <a:rPr lang="sl-SI" sz="1600" b="1" baseline="30000" dirty="0"/>
              <a:t> </a:t>
            </a:r>
            <a:r>
              <a:rPr lang="sl-SI" sz="1600" dirty="0"/>
              <a:t>(lahko tudi</a:t>
            </a:r>
            <a:r>
              <a:rPr lang="sl-SI" sz="1600" b="1" dirty="0"/>
              <a:t> </a:t>
            </a:r>
            <a:r>
              <a:rPr lang="sl-SI" sz="1600" dirty="0"/>
              <a:t>sedež podružnice, izpostave, sekcije, organizacijske enote, kontaktne točke, ki je vpisana v AJPES</a:t>
            </a:r>
            <a:r>
              <a:rPr lang="sl-SI" sz="1600" dirty="0" smtClean="0"/>
              <a:t>)</a:t>
            </a:r>
            <a:r>
              <a:rPr lang="sl-SI" sz="1600" b="1" dirty="0" smtClean="0"/>
              <a:t>  </a:t>
            </a:r>
          </a:p>
          <a:p>
            <a:pPr lvl="0"/>
            <a:endParaRPr lang="sl-SI" sz="1600" dirty="0"/>
          </a:p>
          <a:p>
            <a:pPr marL="285750" lvl="0" indent="-285750">
              <a:buFont typeface="Arial" panose="020B0604020202020204" pitchFamily="34" charset="0"/>
              <a:buChar char="•"/>
            </a:pPr>
            <a:r>
              <a:rPr lang="sl-SI" sz="1600" b="1" dirty="0"/>
              <a:t>j</a:t>
            </a:r>
            <a:r>
              <a:rPr lang="sl-SI" sz="1600" b="1" dirty="0" smtClean="0"/>
              <a:t>e organizacija iz negospodarskega področja</a:t>
            </a:r>
          </a:p>
          <a:p>
            <a:pPr lvl="0"/>
            <a:endParaRPr lang="sl-SI" sz="1600" b="1" dirty="0" smtClean="0"/>
          </a:p>
          <a:p>
            <a:pPr marL="285750" lvl="0" indent="-285750">
              <a:buFont typeface="Arial" panose="020B0604020202020204" pitchFamily="34" charset="0"/>
              <a:buChar char="•"/>
            </a:pPr>
            <a:r>
              <a:rPr lang="sl-SI" sz="1600" b="1" dirty="0" smtClean="0"/>
              <a:t>ni </a:t>
            </a:r>
            <a:r>
              <a:rPr lang="sl-SI" sz="1600" b="1" dirty="0"/>
              <a:t>registriran kot gospodarska družba</a:t>
            </a:r>
            <a:r>
              <a:rPr lang="sl-SI" sz="1600" dirty="0"/>
              <a:t> po Zakonu o gospodarskih družbah (npr. ne sme biti </a:t>
            </a:r>
            <a:r>
              <a:rPr lang="sl-SI" sz="1600" dirty="0" smtClean="0"/>
              <a:t>d.o.o. ali </a:t>
            </a:r>
            <a:r>
              <a:rPr lang="sl-SI" sz="1600" dirty="0" err="1" smtClean="0"/>
              <a:t>s.p</a:t>
            </a:r>
            <a:r>
              <a:rPr lang="sl-SI" sz="1600" dirty="0" smtClean="0"/>
              <a:t>. - </a:t>
            </a:r>
            <a:r>
              <a:rPr lang="sl-SI" sz="1600" i="1" dirty="0" smtClean="0"/>
              <a:t>npr.</a:t>
            </a:r>
            <a:r>
              <a:rPr lang="sl-SI" sz="1600" b="1" i="1" dirty="0" smtClean="0"/>
              <a:t> </a:t>
            </a:r>
            <a:r>
              <a:rPr lang="sl-SI" sz="1600" i="1" dirty="0"/>
              <a:t>RRA, </a:t>
            </a:r>
            <a:r>
              <a:rPr lang="sl-SI" sz="1600" i="1" dirty="0" smtClean="0"/>
              <a:t>ki je </a:t>
            </a:r>
            <a:r>
              <a:rPr lang="sl-SI" sz="1600" i="1" dirty="0"/>
              <a:t>registriran kot d.o.o ali </a:t>
            </a:r>
            <a:r>
              <a:rPr lang="sl-SI" sz="1600" i="1" dirty="0" err="1" smtClean="0"/>
              <a:t>s.p</a:t>
            </a:r>
            <a:r>
              <a:rPr lang="sl-SI" sz="1600" i="1" dirty="0" smtClean="0"/>
              <a:t> ne more biti 1. partner, lahko pa je </a:t>
            </a:r>
            <a:r>
              <a:rPr lang="sl-SI" sz="1600" i="1" dirty="0" err="1" smtClean="0"/>
              <a:t>2.partner</a:t>
            </a:r>
            <a:r>
              <a:rPr lang="sl-SI" sz="1600" i="1" dirty="0" smtClean="0"/>
              <a:t>, </a:t>
            </a:r>
            <a:r>
              <a:rPr lang="sl-SI" sz="1600" i="1" dirty="0" err="1" smtClean="0"/>
              <a:t>medten</a:t>
            </a:r>
            <a:r>
              <a:rPr lang="sl-SI" sz="1600" i="1" dirty="0" smtClean="0"/>
              <a:t> ko RRA registriran kot zavod je lahko 1. partner</a:t>
            </a:r>
            <a:r>
              <a:rPr lang="sl-SI" sz="1600" dirty="0" smtClean="0"/>
              <a:t>)</a:t>
            </a:r>
          </a:p>
          <a:p>
            <a:endParaRPr lang="sl-SI" sz="1600" dirty="0"/>
          </a:p>
          <a:p>
            <a:pPr marL="285750" indent="-285750">
              <a:buFont typeface="Arial" panose="020B0604020202020204" pitchFamily="34" charset="0"/>
              <a:buChar char="•"/>
            </a:pPr>
            <a:r>
              <a:rPr lang="sl-SI" sz="1600" dirty="0" smtClean="0"/>
              <a:t>ne posluje v katerem izmed navedenih </a:t>
            </a:r>
            <a:r>
              <a:rPr lang="sl-SI" sz="1600" dirty="0" err="1" smtClean="0"/>
              <a:t>podsektorjev</a:t>
            </a:r>
            <a:r>
              <a:rPr lang="sl-SI" sz="1600" dirty="0" smtClean="0"/>
              <a:t>  po SKIS: neposredni proračunski uporabniki (šifra S.13111) in državni skladi (šifra S.13112), neposredni uporabniki proračunov občin (šifra S.13131) in skladi lokalne države (šifra S.13132),  regionalna država (šifra S.1312) </a:t>
            </a:r>
            <a:r>
              <a:rPr lang="sl-SI" sz="1600" b="1" dirty="0" smtClean="0"/>
              <a:t>– </a:t>
            </a:r>
            <a:r>
              <a:rPr lang="sl-SI" sz="1600" i="1" dirty="0" smtClean="0"/>
              <a:t>ne sme biti npr. OBČINA- </a:t>
            </a:r>
            <a:r>
              <a:rPr lang="sl-SI" sz="1600" i="1" dirty="0" smtClean="0">
                <a:solidFill>
                  <a:srgbClr val="FF0000"/>
                </a:solidFill>
              </a:rPr>
              <a:t>pogoj se preveri v AJPES, v zavihku „Iščem“ se odpre Poslovni register Slovenije (PRS), vnese se organizacija in pod A)„Drugi podatki“ se preveri sektorska pripadnost (SKIS) ali pa se klikne na „Vpogled v PRS“</a:t>
            </a:r>
          </a:p>
          <a:p>
            <a:endParaRPr lang="sl-SI" sz="1600" dirty="0"/>
          </a:p>
          <a:p>
            <a:pPr algn="ctr"/>
            <a:endParaRPr lang="sl-SI" sz="28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31156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121" y="311561"/>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8243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0" y="1123670"/>
            <a:ext cx="9941606" cy="3662541"/>
          </a:xfrm>
          <a:prstGeom prst="rect">
            <a:avLst/>
          </a:prstGeom>
        </p:spPr>
        <p:txBody>
          <a:bodyPr wrap="square">
            <a:spAutoFit/>
          </a:bodyPr>
          <a:lstStyle/>
          <a:p>
            <a:pPr algn="ctr">
              <a:defRPr/>
            </a:pPr>
            <a:r>
              <a:rPr lang="sl-SI" b="1" dirty="0">
                <a:solidFill>
                  <a:srgbClr val="FF0000"/>
                </a:solidFill>
              </a:rPr>
              <a:t>Pogoji - Prvi partner (2)</a:t>
            </a:r>
          </a:p>
          <a:p>
            <a:pPr algn="ctr"/>
            <a:r>
              <a:rPr lang="sl-SI" sz="2800" dirty="0"/>
              <a:t> </a:t>
            </a:r>
          </a:p>
          <a:p>
            <a:endParaRPr lang="sl-SI" sz="1400" dirty="0"/>
          </a:p>
          <a:p>
            <a:pPr marL="285750" lvl="0" indent="-285750">
              <a:buFont typeface="Arial" panose="020B0604020202020204" pitchFamily="34" charset="0"/>
              <a:buChar char="•"/>
            </a:pPr>
            <a:r>
              <a:rPr lang="sl-SI" sz="1600" b="1" dirty="0"/>
              <a:t>njegova glavna registrirana dejavnost ni visokošolsko izobraževanje </a:t>
            </a:r>
            <a:r>
              <a:rPr lang="sl-SI" sz="1600" dirty="0"/>
              <a:t>(šifra 85.422 po SKD 2008</a:t>
            </a:r>
            <a:r>
              <a:rPr lang="sl-SI" sz="1600" dirty="0" smtClean="0"/>
              <a:t>) – </a:t>
            </a:r>
            <a:r>
              <a:rPr lang="sl-SI" sz="1600" i="1" dirty="0" smtClean="0"/>
              <a:t>ne sme biti visokošolski zavod; izobraževanje poklicnih kapitanov in pilotov</a:t>
            </a:r>
            <a:endParaRPr lang="sl-SI" sz="1600" i="1" dirty="0"/>
          </a:p>
          <a:p>
            <a:r>
              <a:rPr lang="sl-SI" sz="1600" dirty="0"/>
              <a:t> </a:t>
            </a:r>
          </a:p>
          <a:p>
            <a:pPr marL="285750" lvl="0" indent="-285750">
              <a:buFont typeface="Arial" panose="020B0604020202020204" pitchFamily="34" charset="0"/>
              <a:buChar char="•"/>
            </a:pPr>
            <a:r>
              <a:rPr lang="sl-SI" sz="1600" dirty="0"/>
              <a:t>ne sme biti v postopku prisilne poravnave, v stečajnem postopku, v likvidacijskem postopku oz. v postopku prenehanja dejavnosti ter ni v položaju insolventnosti oz. v katerikoli podobni </a:t>
            </a:r>
            <a:r>
              <a:rPr lang="sl-SI" sz="1600" dirty="0" smtClean="0"/>
              <a:t>okoliščini</a:t>
            </a:r>
            <a:endParaRPr lang="sl-SI" sz="1600" dirty="0"/>
          </a:p>
          <a:p>
            <a:endParaRPr lang="sl-SI" sz="1600" dirty="0"/>
          </a:p>
          <a:p>
            <a:pPr marL="285750" lvl="0" indent="-285750">
              <a:buFont typeface="Arial" panose="020B0604020202020204" pitchFamily="34" charset="0"/>
              <a:buChar char="•"/>
            </a:pPr>
            <a:r>
              <a:rPr lang="sl-SI" sz="1600" dirty="0"/>
              <a:t>za namen izvajanja prijavljenega projekta ne sme prejeti sredstev iz drugih javnih virov za stroške, ki jih </a:t>
            </a:r>
            <a:r>
              <a:rPr lang="sl-SI" sz="1600" dirty="0" smtClean="0"/>
              <a:t>bo uveljavljal </a:t>
            </a:r>
            <a:r>
              <a:rPr lang="sl-SI" sz="1600" dirty="0"/>
              <a:t>po tem razpisu (državnega ali lokalnega proračuna, iz sredstev EU, donacije iz Norveškega/EGP </a:t>
            </a:r>
            <a:r>
              <a:rPr lang="sl-SI" sz="1600" dirty="0" smtClean="0"/>
              <a:t>finančnega </a:t>
            </a:r>
            <a:r>
              <a:rPr lang="sl-SI" sz="1600" dirty="0"/>
              <a:t>mehanizma, Švicarskega prispevka itd).</a:t>
            </a:r>
          </a:p>
          <a:p>
            <a:pPr algn="ctr"/>
            <a:endParaRPr lang="sl-SI" sz="2800"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8454" y="31156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121" y="311561"/>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6423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Časopis">
  <a:themeElements>
    <a:clrScheme name="Custom 5">
      <a:dk1>
        <a:sysClr val="windowText" lastClr="000000"/>
      </a:dk1>
      <a:lt1>
        <a:sysClr val="window" lastClr="FFFFFF"/>
      </a:lt1>
      <a:dk2>
        <a:srgbClr val="303030"/>
      </a:dk2>
      <a:lt2>
        <a:srgbClr val="DEDEE0"/>
      </a:lt2>
      <a:accent1>
        <a:srgbClr val="EA0000"/>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stn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Časopis">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Predstavitev - novi PKP_ 18.5.2016</Template>
  <TotalTime>3758</TotalTime>
  <Words>2025</Words>
  <Application>Microsoft Office PowerPoint</Application>
  <PresentationFormat>Širokozaslonsko</PresentationFormat>
  <Paragraphs>388</Paragraphs>
  <Slides>32</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32</vt:i4>
      </vt:variant>
    </vt:vector>
  </HeadingPairs>
  <TitlesOfParts>
    <vt:vector size="39" baseType="lpstr">
      <vt:lpstr>Arial</vt:lpstr>
      <vt:lpstr>Calibri</vt:lpstr>
      <vt:lpstr>Corbel</vt:lpstr>
      <vt:lpstr>Courier New</vt:lpstr>
      <vt:lpstr>Georgia</vt:lpstr>
      <vt:lpstr>Wingdings</vt:lpstr>
      <vt:lpstr>Časopis</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Purg, Alja</dc:creator>
  <cp:lastModifiedBy>Ploštajner, Zlata</cp:lastModifiedBy>
  <cp:revision>232</cp:revision>
  <cp:lastPrinted>2016-05-19T06:38:17Z</cp:lastPrinted>
  <dcterms:created xsi:type="dcterms:W3CDTF">2016-05-13T06:06:10Z</dcterms:created>
  <dcterms:modified xsi:type="dcterms:W3CDTF">2018-04-27T08:22:32Z</dcterms:modified>
</cp:coreProperties>
</file>