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8"/>
  </p:notesMasterIdLst>
  <p:handoutMasterIdLst>
    <p:handoutMasterId r:id="rId29"/>
  </p:handoutMasterIdLst>
  <p:sldIdLst>
    <p:sldId id="265" r:id="rId2"/>
    <p:sldId id="284" r:id="rId3"/>
    <p:sldId id="264" r:id="rId4"/>
    <p:sldId id="280" r:id="rId5"/>
    <p:sldId id="276" r:id="rId6"/>
    <p:sldId id="311" r:id="rId7"/>
    <p:sldId id="305" r:id="rId8"/>
    <p:sldId id="323" r:id="rId9"/>
    <p:sldId id="307" r:id="rId10"/>
    <p:sldId id="310" r:id="rId11"/>
    <p:sldId id="312" r:id="rId12"/>
    <p:sldId id="313" r:id="rId13"/>
    <p:sldId id="321" r:id="rId14"/>
    <p:sldId id="322" r:id="rId15"/>
    <p:sldId id="324" r:id="rId16"/>
    <p:sldId id="306" r:id="rId17"/>
    <p:sldId id="325" r:id="rId18"/>
    <p:sldId id="316" r:id="rId19"/>
    <p:sldId id="278" r:id="rId20"/>
    <p:sldId id="326" r:id="rId21"/>
    <p:sldId id="301" r:id="rId22"/>
    <p:sldId id="317" r:id="rId23"/>
    <p:sldId id="327" r:id="rId24"/>
    <p:sldId id="328" r:id="rId25"/>
    <p:sldId id="319" r:id="rId26"/>
    <p:sldId id="320" r:id="rId27"/>
  </p:sldIdLst>
  <p:sldSz cx="12192000" cy="6858000"/>
  <p:notesSz cx="6735763" cy="986631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bnik, Meta" initials="B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27" autoAdjust="0"/>
    <p:restoredTop sz="94710" autoAdjust="0"/>
  </p:normalViewPr>
  <p:slideViewPr>
    <p:cSldViewPr snapToGrid="0">
      <p:cViewPr varScale="1">
        <p:scale>
          <a:sx n="110" d="100"/>
          <a:sy n="110" d="100"/>
        </p:scale>
        <p:origin x="19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18830" cy="49331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15376" y="3"/>
            <a:ext cx="2918830" cy="49331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2CC41FE7-70C7-4BB0-94E7-111711D2F5DB}" type="datetimeFigureOut">
              <a:rPr lang="sl-SI" smtClean="0"/>
              <a:pPr/>
              <a:t>19. 07. 2018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2" y="9371288"/>
            <a:ext cx="2918830" cy="49331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15376" y="9371288"/>
            <a:ext cx="2918830" cy="49331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FC89E4D4-ECD2-4A0C-81B9-B986EE27E40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5021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5A771-105D-473E-AD91-6AA7E41AC5B9}" type="datetimeFigureOut">
              <a:rPr lang="sl-SI" smtClean="0"/>
              <a:t>19. 07. 2018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F5B71-A145-4E88-BE48-2BB8A81B9E4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6920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F5B71-A145-4E88-BE48-2BB8A81B9E44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3439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5999" y="4724400"/>
            <a:ext cx="10058399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2" name="Straight Connector 11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Screen Shot 2016-02-22 at 20.21.5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634" y="466435"/>
            <a:ext cx="1923172" cy="134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98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98" y="4795223"/>
            <a:ext cx="10058401" cy="131665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103387"/>
            <a:ext cx="9652000" cy="3691835"/>
          </a:xfrm>
        </p:spPr>
        <p:txBody>
          <a:bodyPr vert="eaVert" anchor="t" anchorCtr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7" name="Straight Connector 6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55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1013174"/>
            <a:ext cx="2438400" cy="5082827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013173"/>
            <a:ext cx="7620000" cy="4549428"/>
          </a:xfrm>
        </p:spPr>
        <p:txBody>
          <a:bodyPr vert="eaVert" anchor="t" anchorCtr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7" name="Straight Connector 6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98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5997" y="6218302"/>
            <a:ext cx="6498495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7" name="Straight Connector 6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54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100584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56800" y="6269649"/>
            <a:ext cx="1117601" cy="365125"/>
          </a:xfrm>
          <a:prstGeom prst="rect">
            <a:avLst/>
          </a:prstGeom>
        </p:spPr>
        <p:txBody>
          <a:bodyPr/>
          <a:lstStyle>
            <a:lvl1pPr>
              <a:defRPr sz="1100" b="0"/>
            </a:lvl1pPr>
          </a:lstStyle>
          <a:p>
            <a:fld id="{EC0C03CE-B184-46B9-9325-7C45D3480C7C}" type="datetimeFigureOut">
              <a:rPr lang="sl-SI" smtClean="0"/>
              <a:pPr/>
              <a:t>19. 07. 2018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5999" y="6208777"/>
            <a:ext cx="6498492" cy="365125"/>
          </a:xfrm>
        </p:spPr>
        <p:txBody>
          <a:bodyPr/>
          <a:lstStyle>
            <a:lvl1pPr>
              <a:defRPr b="0"/>
            </a:lvl1pPr>
          </a:lstStyle>
          <a:p>
            <a:endParaRPr lang="sl-SI"/>
          </a:p>
        </p:txBody>
      </p:sp>
      <p:cxnSp>
        <p:nvCxnSpPr>
          <p:cNvPr id="9" name="Straight Connector 8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creen Shot 2016-02-22 at 20.21.5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634" y="466435"/>
            <a:ext cx="1923172" cy="134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61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97" y="4947893"/>
            <a:ext cx="10058403" cy="116398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902139"/>
            <a:ext cx="4876800" cy="404575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02139"/>
            <a:ext cx="4876800" cy="40457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59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183836"/>
            <a:ext cx="10054336" cy="988364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89000" y="984341"/>
            <a:ext cx="4999736" cy="514600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704004"/>
            <a:ext cx="4876800" cy="3479831"/>
          </a:xfrm>
        </p:spPr>
        <p:txBody>
          <a:bodyPr anchor="t" anchorCtr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46611" y="984341"/>
            <a:ext cx="5023725" cy="514600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704005"/>
            <a:ext cx="4876800" cy="3479830"/>
          </a:xfrm>
        </p:spPr>
        <p:txBody>
          <a:bodyPr anchor="t" anchorCtr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624103"/>
            <a:ext cx="4876800" cy="158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624103"/>
            <a:ext cx="4876800" cy="158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47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7E43213C-A57C-44A1-803C-C34297A71A6F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6" name="Straight Connector 5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29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5" name="Straight Connector 4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20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99" y="4892375"/>
            <a:ext cx="10058399" cy="1279825"/>
          </a:xfrm>
        </p:spPr>
        <p:txBody>
          <a:bodyPr anchor="b">
            <a:normAutofit/>
          </a:bodyPr>
          <a:lstStyle>
            <a:lvl1pPr algn="l">
              <a:defRPr sz="4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909080"/>
            <a:ext cx="6126579" cy="398329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909080"/>
            <a:ext cx="3564876" cy="398329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0" name="Straight Connector 9"/>
          <p:cNvCxnSpPr/>
          <p:nvPr/>
        </p:nvCxnSpPr>
        <p:spPr>
          <a:xfrm>
            <a:off x="4775200" y="909080"/>
            <a:ext cx="0" cy="3983294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28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977120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50731" y="881322"/>
            <a:ext cx="9838325" cy="3282402"/>
          </a:xfrm>
          <a:ln w="6350"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4163724"/>
            <a:ext cx="9855200" cy="408276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213C-A57C-44A1-803C-C34297A71A6F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90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 cstate="print">
            <a:alphaModFix amt="0"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5998" y="4572001"/>
            <a:ext cx="10058401" cy="153987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5995" y="902140"/>
            <a:ext cx="10058404" cy="366986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7" y="6208777"/>
            <a:ext cx="7506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70796" y="6214129"/>
            <a:ext cx="703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7E43213C-A57C-44A1-803C-C34297A71A6F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0" name="Straight Connector 9"/>
          <p:cNvCxnSpPr/>
          <p:nvPr/>
        </p:nvCxnSpPr>
        <p:spPr>
          <a:xfrm>
            <a:off x="1150731" y="6207188"/>
            <a:ext cx="9923669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Screen Shot 2016-02-22 at 20.21.53.pn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734" y="235931"/>
            <a:ext cx="1053143" cy="73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2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zlata.plostajner@uni-lj.si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zlata.Plostajner@uni-lj.s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984020" y="1406501"/>
            <a:ext cx="955589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altLang="sl-SI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</a:t>
            </a:r>
            <a:r>
              <a:rPr lang="pl-PL" altLang="sl-SI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JAVNI </a:t>
            </a:r>
            <a:r>
              <a:rPr lang="pl-PL" altLang="sl-SI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RAZPIS ZA SPODBUJANJE RAZISKOVALCEV NA ZAČETKU KARIERE </a:t>
            </a:r>
            <a:r>
              <a:rPr lang="pl-PL" altLang="sl-SI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2.1</a:t>
            </a:r>
            <a:endParaRPr lang="sl-SI" altLang="sl-SI" sz="28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sl-SI" sz="36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sl-SI" sz="2800" dirty="0" smtClean="0">
                <a:solidFill>
                  <a:srgbClr val="FF0000"/>
                </a:solidFill>
              </a:rPr>
              <a:t>Predstavitev razpisa</a:t>
            </a:r>
            <a:endParaRPr lang="sl-SI" sz="2800" dirty="0">
              <a:solidFill>
                <a:srgbClr val="FF0000"/>
              </a:solidFill>
            </a:endParaRPr>
          </a:p>
          <a:p>
            <a:pPr algn="ctr"/>
            <a:r>
              <a:rPr lang="sl-SI" sz="2800" dirty="0" smtClean="0">
                <a:solidFill>
                  <a:srgbClr val="FF0000"/>
                </a:solidFill>
              </a:rPr>
              <a:t>17. 7. 2018</a:t>
            </a:r>
            <a:endParaRPr lang="sl-SI" sz="2800" dirty="0">
              <a:solidFill>
                <a:srgbClr val="FF0000"/>
              </a:solidFill>
            </a:endParaRPr>
          </a:p>
          <a:p>
            <a:pPr algn="ctr"/>
            <a:endParaRPr lang="sl-SI" sz="3600" dirty="0">
              <a:solidFill>
                <a:srgbClr val="FF0000"/>
              </a:solidFill>
            </a:endParaRPr>
          </a:p>
          <a:p>
            <a:pPr algn="ctr"/>
            <a:endParaRPr lang="sl-SI" sz="3600" dirty="0">
              <a:solidFill>
                <a:srgbClr val="FF0000"/>
              </a:solidFill>
            </a:endParaRPr>
          </a:p>
          <a:p>
            <a:pPr algn="ctr"/>
            <a:r>
              <a:rPr lang="sl-SI" sz="1600" dirty="0">
                <a:solidFill>
                  <a:srgbClr val="FF0000"/>
                </a:solidFill>
              </a:rPr>
              <a:t>mag. Zlata </a:t>
            </a:r>
            <a:r>
              <a:rPr lang="sl-SI" sz="1600" dirty="0" smtClean="0">
                <a:solidFill>
                  <a:srgbClr val="FF0000"/>
                </a:solidFill>
              </a:rPr>
              <a:t>Ploštajner</a:t>
            </a:r>
          </a:p>
          <a:p>
            <a:pPr algn="ctr"/>
            <a:r>
              <a:rPr lang="sl-SI" sz="1600" dirty="0" err="1" smtClean="0">
                <a:solidFill>
                  <a:srgbClr val="FF0000"/>
                </a:solidFill>
                <a:hlinkClick r:id="rId2"/>
              </a:rPr>
              <a:t>zlata.plostajner@uni</a:t>
            </a:r>
            <a:r>
              <a:rPr lang="sl-SI" sz="1600" dirty="0" smtClean="0">
                <a:solidFill>
                  <a:srgbClr val="FF0000"/>
                </a:solidFill>
                <a:hlinkClick r:id="rId2"/>
              </a:rPr>
              <a:t>-</a:t>
            </a:r>
            <a:r>
              <a:rPr lang="sl-SI" sz="1600" dirty="0" err="1" smtClean="0">
                <a:solidFill>
                  <a:srgbClr val="FF0000"/>
                </a:solidFill>
                <a:hlinkClick r:id="rId2"/>
              </a:rPr>
              <a:t>lj.si</a:t>
            </a:r>
            <a:r>
              <a:rPr lang="sl-SI" sz="1600" dirty="0" smtClean="0">
                <a:solidFill>
                  <a:srgbClr val="FF0000"/>
                </a:solidFill>
              </a:rPr>
              <a:t> </a:t>
            </a:r>
            <a:endParaRPr lang="sl-SI" sz="1600" dirty="0">
              <a:solidFill>
                <a:srgbClr val="FF0000"/>
              </a:solidFill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58" y="394879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343" y="246062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32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027688" y="1303860"/>
            <a:ext cx="9872283" cy="7494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" indent="0" algn="ctr">
              <a:buFont typeface="Corbel" panose="020B0503020204020204" pitchFamily="34" charset="0"/>
              <a:buNone/>
              <a:defRPr/>
            </a:pPr>
            <a:r>
              <a:rPr lang="pl-PL" altLang="sl-SI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POGOJI ZA PRIJAVITELJE</a:t>
            </a: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sl-SI" sz="14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sl-SI" sz="1600" dirty="0" smtClean="0"/>
              <a:t>ima sedež v RS;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l-SI" sz="1600" dirty="0" smtClean="0"/>
              <a:t>za iste stroške ni pridobil ali ni v postopku pridobivanja sofinanciranja istih stroškov iz drugih javnih virov (EU, državnega ali občinskega proračuna)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l-SI" sz="1600" dirty="0" smtClean="0"/>
              <a:t>ni bil na dan 31. 12. 2017 v stanju insolventnosti po 14. členu Zakona o finančnem poslovanju, postopkih zaradi insolventnosti in prisilnem prenehanju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l-SI" sz="1600" dirty="0" smtClean="0"/>
              <a:t>nima neporavnanih davkov in prispevkov;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l-SI" sz="1600" dirty="0" smtClean="0"/>
              <a:t>ni v stečajnem postopku, postopku prisilne poravnave, izbrisa brez likvidacije ali likvidacije;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l-SI" sz="1600" dirty="0" smtClean="0"/>
              <a:t>nima podane prepovedi poslovanja v obsegu, kot izhaja iz 35. člena Zakona o integriteti in preprečevanju korupcije;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l-SI" sz="1600" dirty="0" smtClean="0"/>
              <a:t>ni kapitalsko ali kakorkoli drugače lastniško ali upravljalsko povezan s podjetjem, s katerim načrtuje sodelovanje v vlogi;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l-SI" sz="1600" b="1" dirty="0" smtClean="0"/>
              <a:t>vodja programske skupine ali raziskovalec v RO ni hkrati tudi družbenik ali odgovorna oseba sodelujočega podjetja, ni z njim v sorodstvenem razmerju ali kako drugače interesno povezan.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sl-SI" sz="900" dirty="0" smtClean="0"/>
          </a:p>
          <a:p>
            <a:pPr marL="800100" lvl="1" indent="-342900"/>
            <a:endParaRPr lang="sl-SI" sz="1600" dirty="0" smtClean="0"/>
          </a:p>
          <a:p>
            <a:r>
              <a:rPr lang="en-US" dirty="0" smtClean="0"/>
              <a:t> </a:t>
            </a:r>
            <a:endParaRPr lang="sl-SI" sz="1200" dirty="0" smtClean="0"/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>
              <a:defRPr/>
            </a:pPr>
            <a:endParaRPr lang="sl-SI" altLang="sl-SI" sz="20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>
              <a:defRPr/>
            </a:pPr>
            <a:endParaRPr lang="sl-SI" alt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84" y="394879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123" y="246062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21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027688" y="1303860"/>
            <a:ext cx="9872283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" indent="0" algn="ctr">
              <a:buFont typeface="Corbel" panose="020B0503020204020204" pitchFamily="34" charset="0"/>
              <a:buNone/>
              <a:defRPr/>
            </a:pPr>
            <a:r>
              <a:rPr lang="sl-SI" altLang="sl-SI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POGOJI ZA PODJETJE</a:t>
            </a: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l-SI" sz="1600" dirty="0" smtClean="0"/>
              <a:t>ima sedež v RS</a:t>
            </a:r>
            <a:endParaRPr lang="pl-PL" sz="16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pl-PL" sz="1600" dirty="0" smtClean="0"/>
              <a:t>je </a:t>
            </a:r>
            <a:r>
              <a:rPr lang="pl-PL" sz="1600" dirty="0"/>
              <a:t>pravna oseba, ustanovljena v skladu z ZGD ali ZZad</a:t>
            </a:r>
            <a:endParaRPr lang="sl-SI" sz="16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sl-SI" sz="1600" b="1" dirty="0" smtClean="0"/>
              <a:t>ima sedež ali poslovno enoto v isti kohezijski regiji kot prijavitelj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l-SI" sz="1600" dirty="0" smtClean="0"/>
              <a:t>ni v stečajnem postopku, postopku prisilne poravnave, izbrisa brez likvidacije ali likvidacije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l-SI" sz="1600" dirty="0"/>
              <a:t>ne prejema in ni v postopku pridobivanja državnih pomoči za reševanje in </a:t>
            </a:r>
            <a:r>
              <a:rPr lang="sl-SI" sz="1600" dirty="0" smtClean="0"/>
              <a:t>prestrukturiranje podjetij </a:t>
            </a:r>
            <a:r>
              <a:rPr lang="sl-SI" sz="1600" dirty="0"/>
              <a:t>v težavah po Zakonu o pomoči za reševanje in prestrukturiranje gospodarskih družb </a:t>
            </a:r>
            <a:r>
              <a:rPr lang="sl-SI" sz="1600" dirty="0" smtClean="0"/>
              <a:t>in zadrug </a:t>
            </a:r>
            <a:r>
              <a:rPr lang="sl-SI" sz="1600" dirty="0"/>
              <a:t>v težavah </a:t>
            </a:r>
            <a:r>
              <a:rPr lang="sl-SI" sz="1600" dirty="0" smtClean="0"/>
              <a:t>in </a:t>
            </a:r>
            <a:r>
              <a:rPr lang="sl-SI" sz="1600" dirty="0"/>
              <a:t>ni podjetje v težavah skladno z 18. točko 2. </a:t>
            </a:r>
            <a:r>
              <a:rPr lang="sl-SI" sz="1600" dirty="0" smtClean="0"/>
              <a:t>člena Uredbe </a:t>
            </a:r>
            <a:r>
              <a:rPr lang="sl-SI" sz="1600" dirty="0"/>
              <a:t>Komisije (EU) št. </a:t>
            </a:r>
            <a:r>
              <a:rPr lang="sl-SI" sz="1600" dirty="0" smtClean="0"/>
              <a:t>651/2014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l-SI" sz="1600" dirty="0"/>
              <a:t>na dan 31. 12. </a:t>
            </a:r>
            <a:r>
              <a:rPr lang="sl-SI" sz="1600" dirty="0" smtClean="0"/>
              <a:t>2017 ni </a:t>
            </a:r>
            <a:r>
              <a:rPr lang="sl-SI" sz="1600" dirty="0"/>
              <a:t>bil v stanju insolventnosti po 14. členu </a:t>
            </a:r>
            <a:r>
              <a:rPr lang="sl-SI" sz="1600" dirty="0" smtClean="0"/>
              <a:t>Zakona o </a:t>
            </a:r>
            <a:r>
              <a:rPr lang="sl-SI" sz="1600" dirty="0"/>
              <a:t>finančnem poslovanju, postopkih zaradi insolventnosti in prisilnem </a:t>
            </a:r>
            <a:r>
              <a:rPr lang="sl-SI" sz="1600" dirty="0" smtClean="0"/>
              <a:t>prenehanju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l-SI" sz="1600" dirty="0"/>
              <a:t>nima podane prepovedi poslovanja v obsegu, kot izhaja iz 35. člena Zakona o integriteti </a:t>
            </a:r>
            <a:r>
              <a:rPr lang="sl-SI" sz="1600" dirty="0" smtClean="0"/>
              <a:t>in preprečevanju </a:t>
            </a:r>
            <a:r>
              <a:rPr lang="sl-SI" sz="1600" dirty="0"/>
              <a:t>korupcije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l-SI" sz="1600" dirty="0"/>
              <a:t>upošteva Zakon o preprečevanju pranja denarja in financiranja </a:t>
            </a:r>
            <a:r>
              <a:rPr lang="sl-SI" sz="1600" dirty="0" smtClean="0"/>
              <a:t>terorizma.</a:t>
            </a:r>
          </a:p>
          <a:p>
            <a:pPr marL="800100" lvl="1" indent="-342900"/>
            <a:r>
              <a:rPr lang="en-US" sz="1600" dirty="0" smtClean="0"/>
              <a:t> </a:t>
            </a:r>
            <a:endParaRPr lang="sl-SI" sz="1600" dirty="0" smtClean="0"/>
          </a:p>
          <a:p>
            <a:r>
              <a:rPr lang="en-US" sz="1600" dirty="0" smtClean="0"/>
              <a:t> </a:t>
            </a:r>
            <a:endParaRPr lang="sl-SI" sz="1600" dirty="0" smtClean="0"/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>
              <a:defRPr/>
            </a:pPr>
            <a:endParaRPr lang="sl-SI" altLang="sl-SI" sz="20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>
              <a:defRPr/>
            </a:pPr>
            <a:endParaRPr lang="sl-SI" alt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84" y="394879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965" y="246062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21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136870" y="823504"/>
            <a:ext cx="9986055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" indent="0" algn="ctr">
              <a:buFont typeface="Corbel" panose="020B0503020204020204" pitchFamily="34" charset="0"/>
              <a:buNone/>
              <a:defRPr/>
            </a:pPr>
            <a:r>
              <a:rPr lang="sl-SI" altLang="sl-SI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POGOJI ZA RAZISKOVALCA</a:t>
            </a: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sl-SI" b="1" dirty="0" smtClean="0"/>
              <a:t>Posamezni raziskovalec je lahko vključen le v okviru enega projekta, na vsakem projektu lahko sodeluje le en raziskovalec.</a:t>
            </a:r>
          </a:p>
          <a:p>
            <a:endParaRPr lang="sl-SI" sz="800" dirty="0" smtClean="0"/>
          </a:p>
          <a:p>
            <a:r>
              <a:rPr lang="sl-SI" b="1" dirty="0" smtClean="0"/>
              <a:t>Prijavi se raziskovalca z imenom in priimkom, </a:t>
            </a:r>
            <a:r>
              <a:rPr lang="sl-SI" dirty="0" smtClean="0"/>
              <a:t>ki: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sl-SI" dirty="0" smtClean="0"/>
              <a:t>ima</a:t>
            </a:r>
            <a:r>
              <a:rPr lang="sl-SI" b="1" dirty="0" smtClean="0"/>
              <a:t> zaključen doktorski študij </a:t>
            </a:r>
            <a:r>
              <a:rPr lang="sl-SI" dirty="0" smtClean="0"/>
              <a:t>(doktorat znanosti) v obdobju </a:t>
            </a:r>
            <a:r>
              <a:rPr lang="sl-SI" b="1" dirty="0" smtClean="0"/>
              <a:t>med 1. 1. 2011 in 5. 10. 2018 </a:t>
            </a: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sl-SI" b="1" dirty="0" smtClean="0"/>
              <a:t>na dan objave JR (tj 13.7.2018) ni bil v delovnem razmerju pri prijavitelju</a:t>
            </a:r>
            <a:endParaRPr lang="sl-SI" dirty="0" smtClean="0">
              <a:solidFill>
                <a:srgbClr val="00B050"/>
              </a:solidFill>
            </a:endParaRPr>
          </a:p>
          <a:p>
            <a:pPr marL="1257300" lvl="2" indent="-342900">
              <a:buFont typeface="Arial" pitchFamily="34" charset="0"/>
              <a:buChar char="•"/>
            </a:pPr>
            <a:r>
              <a:rPr lang="sl-SI" dirty="0" smtClean="0"/>
              <a:t>ni  bil  sofinanciran iz sredstev  predhodnega JR Raziskovalci 2.0 (2016);</a:t>
            </a: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sl-SI" dirty="0" smtClean="0"/>
              <a:t>izpolnjuje vse druge pogoje, </a:t>
            </a:r>
            <a:r>
              <a:rPr lang="sl-SI" b="1" dirty="0" smtClean="0"/>
              <a:t>pri čemer pa ni </a:t>
            </a:r>
            <a:r>
              <a:rPr lang="sl-SI" b="1" dirty="0"/>
              <a:t>nujno, </a:t>
            </a:r>
            <a:r>
              <a:rPr lang="sl-SI" dirty="0"/>
              <a:t>da je državljan </a:t>
            </a:r>
            <a:r>
              <a:rPr lang="sl-SI" dirty="0" smtClean="0"/>
              <a:t>RS ali da ima stalno ali začasno prebivališče v Sloveniji ali da je doktoriral v Sloveniji)</a:t>
            </a:r>
            <a:r>
              <a:rPr lang="sl-SI" b="1" dirty="0"/>
              <a:t>.</a:t>
            </a:r>
            <a:r>
              <a:rPr lang="sl-SI" dirty="0" smtClean="0"/>
              <a:t> </a:t>
            </a:r>
          </a:p>
          <a:p>
            <a:r>
              <a:rPr lang="sl-SI" dirty="0" smtClean="0"/>
              <a:t> </a:t>
            </a:r>
            <a:endParaRPr lang="sl-SI" sz="800" dirty="0" smtClean="0"/>
          </a:p>
          <a:p>
            <a:r>
              <a:rPr lang="sl-SI" b="1" dirty="0" smtClean="0"/>
              <a:t>Raziskovalec iz tujine mora dokazovati še</a:t>
            </a:r>
            <a:r>
              <a:rPr lang="sl-SI" dirty="0" smtClean="0"/>
              <a:t>, da:</a:t>
            </a:r>
            <a:endParaRPr lang="sl-SI" i="1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sl-SI" dirty="0" smtClean="0"/>
              <a:t>ima </a:t>
            </a:r>
            <a:r>
              <a:rPr lang="sl-SI" i="1" dirty="0" smtClean="0"/>
              <a:t>na dan objave JR začasno ali stalno prebivališče v tujini</a:t>
            </a:r>
            <a:r>
              <a:rPr lang="sl-SI" dirty="0" smtClean="0"/>
              <a:t>;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sl-SI" i="1" dirty="0" smtClean="0"/>
              <a:t>ima od 1. 1. 2011 naprej najmanj </a:t>
            </a:r>
            <a:r>
              <a:rPr lang="sl-SI" dirty="0" smtClean="0"/>
              <a:t>1 leto delovnih izkušenj v tujini na področju </a:t>
            </a:r>
            <a:r>
              <a:rPr lang="sl-SI" dirty="0"/>
              <a:t>RRI ali </a:t>
            </a:r>
            <a:r>
              <a:rPr lang="sl-SI" dirty="0" smtClean="0"/>
              <a:t>je </a:t>
            </a:r>
            <a:r>
              <a:rPr lang="pl-PL" dirty="0" smtClean="0"/>
              <a:t>na </a:t>
            </a:r>
            <a:r>
              <a:rPr lang="pl-PL" dirty="0"/>
              <a:t>dan objave </a:t>
            </a:r>
            <a:r>
              <a:rPr lang="pl-PL" dirty="0" smtClean="0"/>
              <a:t>JR (13.7.2018) </a:t>
            </a:r>
            <a:r>
              <a:rPr lang="pl-PL" dirty="0"/>
              <a:t>zaposlen v tujini na področju RRI</a:t>
            </a:r>
            <a:r>
              <a:rPr lang="pl-PL" dirty="0" smtClean="0"/>
              <a:t>.</a:t>
            </a:r>
            <a:endParaRPr lang="sl-SI" i="1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84" y="394879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033" y="97247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21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027688" y="1303860"/>
            <a:ext cx="987228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" indent="0" algn="ctr">
              <a:buFont typeface="Corbel" panose="020B0503020204020204" pitchFamily="34" charset="0"/>
              <a:buNone/>
              <a:defRPr/>
            </a:pPr>
            <a:r>
              <a:rPr lang="pl-PL" altLang="sl-SI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POGOJI ZA SOFINANCIRANJE RAZISKOVALNEGA PROJEKTA</a:t>
            </a: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l-SI" b="1" dirty="0" smtClean="0"/>
              <a:t>zaposlitev raziskovalca v RO </a:t>
            </a:r>
            <a:r>
              <a:rPr lang="sl-SI" dirty="0" smtClean="0"/>
              <a:t>za polni delovni čas na projektu od </a:t>
            </a:r>
            <a:r>
              <a:rPr lang="sl-SI" b="1" dirty="0"/>
              <a:t>1. 4. 2019 do 31. 3. </a:t>
            </a:r>
            <a:r>
              <a:rPr lang="sl-SI" b="1" dirty="0" smtClean="0"/>
              <a:t>2022.</a:t>
            </a:r>
            <a:r>
              <a:rPr lang="sl-SI" dirty="0" smtClean="0"/>
              <a:t> 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l-SI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sl-SI" dirty="0" smtClean="0"/>
              <a:t>raziskovalec mora biti pri prijavitelju ves čas zaposlitve na projektu </a:t>
            </a:r>
            <a:r>
              <a:rPr lang="sl-SI" b="1" dirty="0" smtClean="0"/>
              <a:t>vključen v </a:t>
            </a:r>
            <a:r>
              <a:rPr lang="sl-SI" b="1" dirty="0"/>
              <a:t>programsko </a:t>
            </a:r>
            <a:r>
              <a:rPr lang="sl-SI" b="1" dirty="0" smtClean="0"/>
              <a:t>skupino, ki </a:t>
            </a:r>
            <a:r>
              <a:rPr lang="sl-SI" b="1" dirty="0"/>
              <a:t>jo je navedel v vlogi in </a:t>
            </a:r>
            <a:r>
              <a:rPr lang="sl-SI" dirty="0"/>
              <a:t>je predmet ocenjevalnega </a:t>
            </a:r>
            <a:r>
              <a:rPr lang="sl-SI" dirty="0" smtClean="0"/>
              <a:t>postopka ob prijavi in po zaključku projekta.</a:t>
            </a:r>
          </a:p>
          <a:p>
            <a:pPr algn="just"/>
            <a:r>
              <a:rPr lang="sl-SI" b="1" dirty="0" smtClean="0"/>
              <a:t> </a:t>
            </a:r>
            <a:endParaRPr lang="sl-SI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sl-SI" dirty="0" smtClean="0"/>
              <a:t>Raziskovalec </a:t>
            </a:r>
            <a:r>
              <a:rPr lang="sl-SI" b="1" dirty="0" smtClean="0"/>
              <a:t>mora </a:t>
            </a:r>
            <a:r>
              <a:rPr lang="sl-SI" b="1" dirty="0"/>
              <a:t>v obdobju izvajanja celotne operacije v okviru raziskovalnega projekta izkazati </a:t>
            </a:r>
            <a:r>
              <a:rPr lang="sl-SI" b="1" dirty="0" smtClean="0"/>
              <a:t>najmanj </a:t>
            </a:r>
            <a:r>
              <a:rPr lang="sl-SI" b="1" dirty="0"/>
              <a:t>1275 </a:t>
            </a:r>
            <a:r>
              <a:rPr lang="sl-SI" b="1" dirty="0" smtClean="0"/>
              <a:t>in ne več kot 2550 </a:t>
            </a:r>
            <a:r>
              <a:rPr lang="sl-SI" b="1" dirty="0"/>
              <a:t>dejansko opravljenih ur </a:t>
            </a:r>
            <a:r>
              <a:rPr lang="sl-SI" b="1" dirty="0" smtClean="0"/>
              <a:t>dela </a:t>
            </a:r>
            <a:r>
              <a:rPr lang="sl-SI" dirty="0" smtClean="0"/>
              <a:t>pri podjetju. 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Dejansko </a:t>
            </a:r>
            <a:r>
              <a:rPr lang="sl-SI" alt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opravljene ure dela glede na 142. člen ZDR-1 pomenijo efektivni delovni čas, t.j. čas, v katerem delavec dela, </a:t>
            </a:r>
            <a:r>
              <a:rPr lang="sl-SI" alt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kar pomeni</a:t>
            </a:r>
            <a:r>
              <a:rPr lang="sl-SI" alt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da je na razpolago delodajalcu in izpolnjuje svoje delovne obveznosti iz pogodbe o zaposlitvi. </a:t>
            </a:r>
            <a:endParaRPr lang="sl-SI" alt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84" y="394879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157" y="337425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846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027688" y="1303860"/>
            <a:ext cx="987228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" indent="0" algn="ctr">
              <a:buFont typeface="Corbel" panose="020B0503020204020204" pitchFamily="34" charset="0"/>
              <a:buNone/>
              <a:defRPr/>
            </a:pPr>
            <a:r>
              <a:rPr lang="pl-PL" altLang="sl-SI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SODELOVANJE S PODJETJEM </a:t>
            </a: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sl-SI" sz="2000" dirty="0" smtClean="0"/>
              <a:t>Ob </a:t>
            </a:r>
            <a:r>
              <a:rPr lang="sl-SI" sz="2000" dirty="0"/>
              <a:t>prijavi </a:t>
            </a:r>
            <a:r>
              <a:rPr lang="sl-SI" sz="2000" dirty="0" smtClean="0"/>
              <a:t>se podjetje zaveže </a:t>
            </a:r>
            <a:r>
              <a:rPr lang="sl-SI" sz="2000" dirty="0"/>
              <a:t>k učinkovitemu sodelovanju </a:t>
            </a:r>
            <a:r>
              <a:rPr lang="sl-SI" sz="2000" dirty="0" smtClean="0"/>
              <a:t>s prijaviteljem v obrazcu II</a:t>
            </a:r>
            <a:r>
              <a:rPr lang="sl-SI" sz="2000" dirty="0"/>
              <a:t>. Predstavitev raziskovalnega projekta, iz katerega </a:t>
            </a:r>
            <a:r>
              <a:rPr lang="sl-SI" sz="2000" dirty="0" smtClean="0"/>
              <a:t>sta razvidna vsebina </a:t>
            </a:r>
            <a:r>
              <a:rPr lang="sl-SI" sz="2000" dirty="0"/>
              <a:t>in namen sodelovanja med </a:t>
            </a:r>
            <a:r>
              <a:rPr lang="sl-SI" sz="2000" dirty="0" smtClean="0"/>
              <a:t>podjetjem in navedeno programsko skupino RO ter </a:t>
            </a:r>
            <a:r>
              <a:rPr lang="sl-SI" sz="2000" dirty="0"/>
              <a:t>raziskovalcem</a:t>
            </a:r>
            <a:r>
              <a:rPr lang="sl-SI" sz="2000" dirty="0" smtClean="0"/>
              <a:t>.</a:t>
            </a:r>
          </a:p>
          <a:p>
            <a:pPr algn="just"/>
            <a:r>
              <a:rPr lang="sl-SI" sz="2000" dirty="0" smtClean="0"/>
              <a:t> </a:t>
            </a:r>
          </a:p>
          <a:p>
            <a:pPr algn="just"/>
            <a:r>
              <a:rPr lang="sl-SI" sz="2000" dirty="0" smtClean="0"/>
              <a:t>Pred </a:t>
            </a:r>
            <a:r>
              <a:rPr lang="sl-SI" sz="2000" dirty="0"/>
              <a:t>izvajanjem raziskovalnega projekta </a:t>
            </a:r>
            <a:r>
              <a:rPr lang="sl-SI" sz="2000" dirty="0" smtClean="0"/>
              <a:t>RO in podjetje sprejmeta </a:t>
            </a:r>
            <a:r>
              <a:rPr lang="sl-SI" sz="2000" dirty="0"/>
              <a:t>pravno podlago, s katero opredelita skupno </a:t>
            </a:r>
            <a:r>
              <a:rPr lang="sl-SI" sz="2000" dirty="0" smtClean="0"/>
              <a:t>izvajanje raziskovalnih aktivnosti.</a:t>
            </a:r>
            <a:endParaRPr lang="sl-SI" alt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84" y="394879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171" y="246062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792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027688" y="1303860"/>
            <a:ext cx="987228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" indent="0" algn="ctr">
              <a:buFont typeface="Corbel" panose="020B0503020204020204" pitchFamily="34" charset="0"/>
              <a:buNone/>
              <a:defRPr/>
            </a:pPr>
            <a:r>
              <a:rPr lang="pl-PL" altLang="sl-SI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POGODBA O ZAPOSLITVI RAZISKOVALCA</a:t>
            </a: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pl-PL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 pogodbi o zaposlitvi mora biti navedeno: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</a:t>
            </a:r>
            <a:r>
              <a:rPr 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aposlitev za polni delovni čas od 1.4.2019 do najmanj 31.3.2022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</a:t>
            </a:r>
            <a:r>
              <a:rPr lang="sl-SI" sz="2000" dirty="0" smtClean="0"/>
              <a:t>raj opravljanja dela z jasno navedbo zahtevanega načina uresničitve razmerja med delom v RO in podjetju v skladu z JR 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l-SI" sz="2000" dirty="0" smtClean="0"/>
              <a:t>da gre za delovno </a:t>
            </a:r>
            <a:r>
              <a:rPr lang="sl-SI" sz="2000" dirty="0"/>
              <a:t>mesto </a:t>
            </a:r>
            <a:r>
              <a:rPr lang="sl-SI" sz="2000" dirty="0" smtClean="0"/>
              <a:t>raziskovalca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l-SI" sz="2000" dirty="0" smtClean="0"/>
              <a:t>naloge, vezane </a:t>
            </a:r>
            <a:r>
              <a:rPr lang="sl-SI" sz="2000" dirty="0"/>
              <a:t>izključno na </a:t>
            </a:r>
            <a:r>
              <a:rPr lang="sl-SI" sz="2000" dirty="0" smtClean="0"/>
              <a:t>prijavljen raziskovalni projekt, </a:t>
            </a:r>
            <a:r>
              <a:rPr lang="sl-SI" sz="2000" dirty="0"/>
              <a:t>ki jih raziskovalec </a:t>
            </a:r>
            <a:r>
              <a:rPr lang="sl-SI" sz="2000" dirty="0" smtClean="0"/>
              <a:t>opravlja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l-SI" sz="2000" dirty="0" smtClean="0"/>
              <a:t>sestavine, ki jih določajo Navodila MIZŠ za izvajanje kohezijske politike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l-SI" sz="2000" dirty="0" smtClean="0"/>
              <a:t>sestavine, ki jih predpisuje ZDR.</a:t>
            </a:r>
            <a:endParaRPr 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>
              <a:buFont typeface="Arial" pitchFamily="34" charset="0"/>
              <a:buChar char="•"/>
            </a:pPr>
            <a:endParaRPr lang="pl-PL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1" algn="just"/>
            <a:r>
              <a:rPr lang="pl-PL" sz="2000" dirty="0" smtClean="0"/>
              <a:t>Upravičenec mora v roku 30 dni </a:t>
            </a:r>
            <a:r>
              <a:rPr lang="pl-PL" sz="2000" dirty="0"/>
              <a:t>od </a:t>
            </a:r>
            <a:r>
              <a:rPr lang="pl-PL" sz="2000" dirty="0" smtClean="0"/>
              <a:t>sklenitve pogodbe o zaposlitvi </a:t>
            </a:r>
            <a:r>
              <a:rPr lang="pl-PL" sz="2000" dirty="0"/>
              <a:t>raziskovalca (za celotno obdobje izvajanja) kopijo pogodbe o zaposlitvi </a:t>
            </a:r>
            <a:r>
              <a:rPr lang="pl-PL" sz="2000" dirty="0" smtClean="0"/>
              <a:t>po elektronski </a:t>
            </a:r>
            <a:r>
              <a:rPr lang="pl-PL" sz="2000" dirty="0"/>
              <a:t>pošti posredovati </a:t>
            </a:r>
            <a:r>
              <a:rPr lang="pl-PL" sz="2000" dirty="0" smtClean="0"/>
              <a:t>ministrstvu.</a:t>
            </a:r>
            <a:endParaRPr lang="sl-SI" sz="2000" dirty="0" smtClean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84" y="394879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946" y="246062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526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116701" y="1448474"/>
            <a:ext cx="1017978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altLang="sl-SI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POGOJI ZA UPRAVIČENOST VLOGE</a:t>
            </a:r>
          </a:p>
          <a:p>
            <a:pPr algn="ctr"/>
            <a:endParaRPr lang="sl-SI" b="1" dirty="0" smtClean="0"/>
          </a:p>
          <a:p>
            <a:endParaRPr lang="sl-SI" b="1" dirty="0"/>
          </a:p>
          <a:p>
            <a:r>
              <a:rPr lang="sl-SI" sz="2000" dirty="0" smtClean="0"/>
              <a:t>Prijavljeni projekti bodo morali izpolnjevati naslednje pogoje za ugotavljanje upravičenosti:</a:t>
            </a:r>
          </a:p>
          <a:p>
            <a:endParaRPr lang="sl-SI" sz="2000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sl-SI" sz="2000" dirty="0" smtClean="0"/>
              <a:t>usklajenost s cilji/rezultati na ravni prednostne osi oziroma prednostne naložbe;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sl-SI" sz="2000" dirty="0" smtClean="0"/>
              <a:t>realna izvedljivost v obdobju ter ustreznost in sposobnost upravičencev;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sl-SI" sz="2000" dirty="0" smtClean="0"/>
              <a:t>izkazovanje pripravljenosti (sposobnosti) za izvedbo, vključno z zaprto finančno konstrukcijo;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sl-SI" sz="2000" dirty="0" smtClean="0"/>
              <a:t>umestitev v prednostno področje </a:t>
            </a:r>
            <a:r>
              <a:rPr lang="sl-SI" sz="2000" dirty="0"/>
              <a:t>S4 ter v ustrezno fokusno </a:t>
            </a:r>
            <a:r>
              <a:rPr lang="sl-SI" sz="2000" dirty="0" smtClean="0"/>
              <a:t>podpodročje/ tehnologijo</a:t>
            </a:r>
            <a:r>
              <a:rPr lang="sl-SI" sz="2000" dirty="0"/>
              <a:t>, </a:t>
            </a:r>
            <a:r>
              <a:rPr lang="sl-SI" sz="2000" dirty="0" smtClean="0"/>
              <a:t>skladno s </a:t>
            </a:r>
            <a:r>
              <a:rPr lang="sl-SI" sz="2000" dirty="0"/>
              <a:t>Tabelo prioritet Slovenske strategije pametne specializacije (S4) in pripadajočih </a:t>
            </a:r>
            <a:r>
              <a:rPr lang="sl-SI" sz="2000" dirty="0" smtClean="0"/>
              <a:t>fokusnih področij </a:t>
            </a:r>
            <a:r>
              <a:rPr lang="sl-SI" sz="2000" dirty="0"/>
              <a:t>in tehnologij, ki je del razpisne dokumentacije</a:t>
            </a:r>
            <a:r>
              <a:rPr lang="sl-SI" sz="2000" dirty="0" smtClean="0"/>
              <a:t>.</a:t>
            </a:r>
          </a:p>
          <a:p>
            <a:pPr marL="285750" indent="-285750"/>
            <a:endParaRPr lang="sl-SI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354" y="23064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38" y="37945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2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116701" y="1448474"/>
            <a:ext cx="1017978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altLang="sl-SI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MERILA ZA OCENJEVANJE</a:t>
            </a:r>
          </a:p>
          <a:p>
            <a:pPr algn="ctr"/>
            <a:endParaRPr lang="sl-SI" b="1" dirty="0" smtClean="0"/>
          </a:p>
          <a:p>
            <a:endParaRPr lang="sl-SI" b="1" dirty="0"/>
          </a:p>
          <a:p>
            <a:pPr marL="285750" lvl="0" indent="-285750" algn="just"/>
            <a:r>
              <a:rPr lang="sl-SI" sz="2000" b="1" dirty="0">
                <a:solidFill>
                  <a:prstClr val="black"/>
                </a:solidFill>
              </a:rPr>
              <a:t>MERILO 1: </a:t>
            </a:r>
            <a:r>
              <a:rPr lang="sl-SI" sz="2000" dirty="0">
                <a:solidFill>
                  <a:prstClr val="black"/>
                </a:solidFill>
              </a:rPr>
              <a:t>Kakovost predloga, ki bo zagotavljal stroškovno/ekonomsko učinkovitost in racionalnost - komplementarnost predloženega programa dela s področjem raziskovanja programske skupine in področjem dela podjetja (do 35 točk)-&gt; doseči najmanj 18 </a:t>
            </a:r>
            <a:r>
              <a:rPr lang="sl-SI" sz="2000" dirty="0" smtClean="0">
                <a:solidFill>
                  <a:prstClr val="black"/>
                </a:solidFill>
              </a:rPr>
              <a:t>točk, </a:t>
            </a:r>
            <a:r>
              <a:rPr lang="sl-SI" sz="2000" dirty="0">
                <a:solidFill>
                  <a:prstClr val="black"/>
                </a:solidFill>
              </a:rPr>
              <a:t>sicer bo projekt zavrnjen.</a:t>
            </a:r>
          </a:p>
          <a:p>
            <a:pPr marL="285750" lvl="0" indent="-285750" algn="just"/>
            <a:endParaRPr lang="sl-SI" sz="1600" dirty="0">
              <a:solidFill>
                <a:prstClr val="black"/>
              </a:solidFill>
            </a:endParaRPr>
          </a:p>
          <a:p>
            <a:pPr lvl="0" algn="just"/>
            <a:r>
              <a:rPr lang="sl-SI" sz="1600" dirty="0">
                <a:solidFill>
                  <a:prstClr val="black"/>
                </a:solidFill>
              </a:rPr>
              <a:t>V okviru merila se ocenjuje prisotnost in uspešnost naslednjih </a:t>
            </a:r>
            <a:r>
              <a:rPr lang="sl-SI" sz="1600" dirty="0" err="1">
                <a:solidFill>
                  <a:prstClr val="black"/>
                </a:solidFill>
              </a:rPr>
              <a:t>podmeril</a:t>
            </a:r>
            <a:r>
              <a:rPr lang="sl-SI" sz="1600" dirty="0">
                <a:solidFill>
                  <a:prstClr val="black"/>
                </a:solidFill>
              </a:rPr>
              <a:t>: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sl-SI" sz="1600" dirty="0">
                <a:solidFill>
                  <a:prstClr val="black"/>
                </a:solidFill>
              </a:rPr>
              <a:t>utemeljitev na mednarodno primerljivem znanju in kompetencah v celotnem procesu razvoja znanja (ustreznost vsebinske in terminske predstavitve projekta);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sl-SI" sz="1600" dirty="0">
                <a:solidFill>
                  <a:prstClr val="black"/>
                </a:solidFill>
              </a:rPr>
              <a:t>stopnja povezovanja znanja, kompetenc in tehnologije na prednostnih področjih, kakovost in izvedljivost predloga (</a:t>
            </a:r>
            <a:r>
              <a:rPr lang="sl-SI" sz="1600" b="1" i="1" dirty="0">
                <a:solidFill>
                  <a:prstClr val="black"/>
                </a:solidFill>
              </a:rPr>
              <a:t>ustreznost predlaganega programa dela glede na potrebe podjetja in dosedanje sodelovanje z gospodarstvom</a:t>
            </a:r>
            <a:r>
              <a:rPr lang="sl-SI" sz="1600" dirty="0">
                <a:solidFill>
                  <a:prstClr val="black"/>
                </a:solidFill>
              </a:rPr>
              <a:t>);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sl-SI" sz="1600" dirty="0">
                <a:solidFill>
                  <a:prstClr val="black"/>
                </a:solidFill>
              </a:rPr>
              <a:t>poslovni načrt, ki bo zagotavljal trajnost ukrepov </a:t>
            </a:r>
            <a:r>
              <a:rPr lang="sl-SI" sz="1600" dirty="0" smtClean="0">
                <a:solidFill>
                  <a:prstClr val="black"/>
                </a:solidFill>
              </a:rPr>
              <a:t>po zaključku </a:t>
            </a:r>
            <a:r>
              <a:rPr lang="sl-SI" sz="1600" dirty="0">
                <a:solidFill>
                  <a:prstClr val="black"/>
                </a:solidFill>
              </a:rPr>
              <a:t>- </a:t>
            </a:r>
            <a:r>
              <a:rPr lang="sl-SI" sz="1600" b="1" i="1" dirty="0">
                <a:solidFill>
                  <a:prstClr val="black"/>
                </a:solidFill>
              </a:rPr>
              <a:t>strategija/načrt dolgoročnega sodelovanja med RO in podjetjem</a:t>
            </a:r>
            <a:r>
              <a:rPr lang="sl-SI" sz="1600" dirty="0">
                <a:solidFill>
                  <a:prstClr val="black"/>
                </a:solidFill>
              </a:rPr>
              <a:t>, opredelitev uporabe pridobljenih novih znanj za okrepitev nadaljnje raziskovalne dejavnosti v podjetjih;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sl-SI" sz="1600" dirty="0">
                <a:solidFill>
                  <a:prstClr val="black"/>
                </a:solidFill>
              </a:rPr>
              <a:t>komplementarnost programa dela z dejavnostmi programske skupine.</a:t>
            </a:r>
          </a:p>
          <a:p>
            <a:pPr marL="285750" lvl="0" indent="-285750"/>
            <a:endParaRPr lang="sl-SI" sz="2000" dirty="0">
              <a:solidFill>
                <a:prstClr val="black"/>
              </a:solidFill>
            </a:endParaRPr>
          </a:p>
          <a:p>
            <a:pPr marL="285750" indent="-285750"/>
            <a:endParaRPr lang="sl-SI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354" y="23064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38" y="37945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93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116701" y="1448474"/>
            <a:ext cx="1017978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l-SI" sz="2000" b="1" dirty="0" smtClean="0"/>
              <a:t>MERILO 2: </a:t>
            </a:r>
            <a:r>
              <a:rPr lang="sl-SI" sz="2000" dirty="0" smtClean="0"/>
              <a:t>Usposobljenost prijavitelja za izvedbo operacije - družbeno-ekonomska relevanca programske skupine v skladu s </a:t>
            </a:r>
            <a:r>
              <a:rPr lang="sl-SI" sz="2000" i="1" dirty="0" smtClean="0"/>
              <a:t>Pravilnikom o postopkih (so)financiranja in ocenjevanja ter spremljanju izvajanja raziskovalne dejavnosti </a:t>
            </a:r>
            <a:r>
              <a:rPr lang="sl-SI" sz="2000" dirty="0" smtClean="0"/>
              <a:t>(do 20 točk). </a:t>
            </a:r>
          </a:p>
          <a:p>
            <a:pPr algn="just"/>
            <a:endParaRPr lang="sl-SI" sz="2000" dirty="0" smtClean="0"/>
          </a:p>
          <a:p>
            <a:pPr algn="just"/>
            <a:r>
              <a:rPr lang="sl-SI" sz="2000" dirty="0" smtClean="0"/>
              <a:t>Podlaga za določitev točk je izpis kvantitativne ocene Sredstva drugih uporabnikov (A3) iz baze SICRIS na dan 5. 10. 2018.</a:t>
            </a:r>
          </a:p>
          <a:p>
            <a:pPr algn="just"/>
            <a:r>
              <a:rPr lang="sl-SI" sz="2000" dirty="0" smtClean="0"/>
              <a:t> </a:t>
            </a:r>
          </a:p>
          <a:p>
            <a:pPr algn="just"/>
            <a:endParaRPr lang="sl-SI" sz="2000" b="1" dirty="0" smtClean="0"/>
          </a:p>
          <a:p>
            <a:pPr algn="just"/>
            <a:r>
              <a:rPr lang="sl-SI" sz="2000" b="1" dirty="0" smtClean="0"/>
              <a:t>MERILO 3</a:t>
            </a:r>
            <a:r>
              <a:rPr lang="sl-SI" sz="2000" dirty="0" smtClean="0"/>
              <a:t>: Usposobljenost prijavitelja za izvedbo operacije - kvaliteta raziskovalca glede na predloženi seznam najpomembnejših dosežkov (do 20 točk).</a:t>
            </a:r>
          </a:p>
          <a:p>
            <a:pPr marL="285750" indent="-285750" algn="just"/>
            <a:endParaRPr lang="sl-SI" sz="2000" dirty="0" smtClean="0"/>
          </a:p>
          <a:p>
            <a:pPr marL="285750" indent="-285750"/>
            <a:endParaRPr lang="sl-SI" sz="2000" dirty="0" smtClean="0"/>
          </a:p>
          <a:p>
            <a:pPr marL="285750" indent="-285750"/>
            <a:endParaRPr lang="sl-SI" sz="2000" dirty="0" smtClean="0"/>
          </a:p>
          <a:p>
            <a:pPr marL="285750" indent="-285750"/>
            <a:endParaRPr lang="sl-SI" sz="2000" dirty="0" smtClean="0"/>
          </a:p>
          <a:p>
            <a:pPr marL="285750" indent="-285750"/>
            <a:endParaRPr lang="sl-SI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354" y="23064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38" y="37945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2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099560" y="1123670"/>
            <a:ext cx="9764058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l-SI" sz="2000" b="1" dirty="0" smtClean="0"/>
              <a:t>MERILO 4: </a:t>
            </a:r>
            <a:r>
              <a:rPr lang="sl-SI" sz="2000" dirty="0" smtClean="0"/>
              <a:t>Neposreden prispevek k raziskovalno inovacijskemu potencialu konkretnih regij, v smeri krepitve njihove razvojne specializacije – pridobitev točk, če:</a:t>
            </a:r>
          </a:p>
          <a:p>
            <a:pPr algn="just"/>
            <a:endParaRPr lang="sl-SI" sz="1000" dirty="0" smtClean="0"/>
          </a:p>
          <a:p>
            <a:pPr marL="457200" lvl="0" indent="-457200" algn="just">
              <a:buFont typeface="+mj-lt"/>
              <a:buAutoNum type="alphaLcParenR"/>
            </a:pPr>
            <a:r>
              <a:rPr lang="sl-SI" sz="2000" dirty="0" smtClean="0"/>
              <a:t>bo vključen raziskovalec</a:t>
            </a:r>
            <a:r>
              <a:rPr lang="sl-SI" sz="2000" dirty="0"/>
              <a:t>, </a:t>
            </a:r>
            <a:r>
              <a:rPr lang="sl-SI" sz="2000" dirty="0" smtClean="0"/>
              <a:t>ki je na </a:t>
            </a:r>
            <a:r>
              <a:rPr lang="sl-SI" sz="2000" dirty="0"/>
              <a:t>dan objave </a:t>
            </a:r>
            <a:r>
              <a:rPr lang="sl-SI" sz="2000" dirty="0" smtClean="0"/>
              <a:t>JR (17.7.2018) prijavljen </a:t>
            </a:r>
            <a:r>
              <a:rPr lang="sl-SI" sz="2000" dirty="0"/>
              <a:t>v evidenco brezposelnih oseb Zavoda </a:t>
            </a:r>
            <a:r>
              <a:rPr lang="sl-SI" sz="2000" dirty="0" smtClean="0"/>
              <a:t>za </a:t>
            </a:r>
            <a:r>
              <a:rPr lang="sl-SI" sz="2000" dirty="0"/>
              <a:t>zaposlovanje (2 točki); (ali)</a:t>
            </a:r>
          </a:p>
          <a:p>
            <a:pPr marL="457200" lvl="0" indent="-457200" algn="just">
              <a:buFont typeface="+mj-lt"/>
              <a:buAutoNum type="alphaLcParenR"/>
            </a:pPr>
            <a:r>
              <a:rPr lang="sl-SI" sz="2000" dirty="0" smtClean="0"/>
              <a:t>bo vključen raziskovalec</a:t>
            </a:r>
            <a:r>
              <a:rPr lang="sl-SI" sz="2000" dirty="0"/>
              <a:t>, </a:t>
            </a:r>
            <a:r>
              <a:rPr lang="sl-SI" sz="2000" dirty="0" smtClean="0"/>
              <a:t>ki za </a:t>
            </a:r>
            <a:r>
              <a:rPr lang="sl-SI" sz="2000" dirty="0"/>
              <a:t>potrebe raziskovalnega projekta prihaja s pridobljenimi referencami iz tujine (5 točk); (ali)</a:t>
            </a:r>
          </a:p>
          <a:p>
            <a:pPr marL="457200" lvl="0" indent="-457200" algn="just">
              <a:buFont typeface="+mj-lt"/>
              <a:buAutoNum type="alphaLcParenR"/>
            </a:pPr>
            <a:r>
              <a:rPr lang="sl-SI" sz="2000" dirty="0" smtClean="0"/>
              <a:t>se bo projekt izvajal v kohezijski regiji </a:t>
            </a:r>
            <a:r>
              <a:rPr lang="sl-SI" sz="2000" dirty="0"/>
              <a:t>Vzhodna Slovenija s strani raziskovalca, ki je na dan objave </a:t>
            </a:r>
            <a:r>
              <a:rPr lang="sl-SI" sz="2000" dirty="0" smtClean="0"/>
              <a:t>JR zaposlen na področju </a:t>
            </a:r>
            <a:r>
              <a:rPr lang="sl-SI" sz="2000" dirty="0"/>
              <a:t>RRI v kohezijski regiji Zahodna Slovenija (5 točk</a:t>
            </a:r>
            <a:r>
              <a:rPr lang="sl-SI" sz="2000" dirty="0" smtClean="0"/>
              <a:t>).</a:t>
            </a:r>
            <a:endParaRPr lang="sl-SI" sz="2000" dirty="0"/>
          </a:p>
          <a:p>
            <a:pPr lvl="0" algn="just"/>
            <a:endParaRPr lang="sl-SI" sz="1000" dirty="0" smtClean="0"/>
          </a:p>
          <a:p>
            <a:pPr lvl="0" algn="just"/>
            <a:r>
              <a:rPr lang="sl-SI" sz="1600" dirty="0" smtClean="0"/>
              <a:t>Posameznemu </a:t>
            </a:r>
            <a:r>
              <a:rPr lang="sl-SI" sz="1600" dirty="0"/>
              <a:t>projektu se </a:t>
            </a:r>
            <a:r>
              <a:rPr lang="sl-SI" sz="1600" dirty="0" smtClean="0"/>
              <a:t>dodelijo </a:t>
            </a:r>
            <a:r>
              <a:rPr lang="sl-SI" sz="1600" dirty="0"/>
              <a:t>točke le za eno kategorijo spodbud, </a:t>
            </a:r>
            <a:r>
              <a:rPr lang="sl-SI" sz="1600" dirty="0" smtClean="0"/>
              <a:t>opredeljenih v </a:t>
            </a:r>
            <a:r>
              <a:rPr lang="sl-SI" sz="1600" dirty="0" err="1"/>
              <a:t>podmerilih</a:t>
            </a:r>
            <a:r>
              <a:rPr lang="sl-SI" sz="1600" dirty="0"/>
              <a:t> od a) do c), v primeru izpolnjevanja pogojev za dodelitev točk iz več kategorij spodbud </a:t>
            </a:r>
            <a:r>
              <a:rPr lang="sl-SI" sz="1600" dirty="0" smtClean="0"/>
              <a:t>se upošteva </a:t>
            </a:r>
            <a:r>
              <a:rPr lang="sl-SI" sz="1600" dirty="0" err="1"/>
              <a:t>podmerilo</a:t>
            </a:r>
            <a:r>
              <a:rPr lang="sl-SI" sz="1600" dirty="0"/>
              <a:t>, iz katerega se dodeli višje število točk.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sl-SI" sz="120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sl-SI" sz="1600" dirty="0" smtClean="0"/>
              <a:t>Vloga mora doseči najmanj 40 od 80 možnih točk, pri čemer mora pri MERILU 1 doseči najmanj 18 točk.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906" y="31156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21" y="311561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69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116701" y="1448474"/>
            <a:ext cx="1017978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altLang="sl-SI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OSNOVNI PODATKI JAVNEGA RAZPISA</a:t>
            </a:r>
          </a:p>
          <a:p>
            <a:pPr algn="ctr"/>
            <a:endParaRPr lang="sl-SI" b="1" dirty="0" smtClean="0"/>
          </a:p>
          <a:p>
            <a:endParaRPr lang="pl-PL" sz="2000" b="1" dirty="0" smtClean="0"/>
          </a:p>
          <a:p>
            <a:r>
              <a:rPr lang="pl-PL" sz="2000" b="1" dirty="0" smtClean="0"/>
              <a:t>Datum objave:  </a:t>
            </a:r>
            <a:r>
              <a:rPr lang="pl-PL" sz="2000" dirty="0" smtClean="0"/>
              <a:t>13.07.2018</a:t>
            </a:r>
            <a:endParaRPr lang="pl-PL" sz="2000" dirty="0"/>
          </a:p>
          <a:p>
            <a:r>
              <a:rPr lang="pl-PL" sz="2000" b="1" dirty="0" smtClean="0"/>
              <a:t>Skupna </a:t>
            </a:r>
            <a:r>
              <a:rPr lang="pl-PL" sz="2000" b="1" dirty="0"/>
              <a:t>vrednost razpisa</a:t>
            </a:r>
            <a:r>
              <a:rPr lang="pl-PL" sz="2000" dirty="0"/>
              <a:t>: </a:t>
            </a:r>
            <a:r>
              <a:rPr lang="pl-PL" sz="2000" dirty="0" smtClean="0"/>
              <a:t>12.876.300 EUR, od tega  za KRZS </a:t>
            </a:r>
            <a:r>
              <a:rPr lang="pl-PL" sz="2000" b="1" dirty="0" smtClean="0"/>
              <a:t>3.261.996 EUR </a:t>
            </a:r>
            <a:r>
              <a:rPr lang="pl-PL" sz="2000" dirty="0" smtClean="0"/>
              <a:t>(19 projektov)  </a:t>
            </a:r>
            <a:r>
              <a:rPr lang="pl-PL" sz="2000" b="1" dirty="0" smtClean="0"/>
              <a:t>in </a:t>
            </a:r>
            <a:r>
              <a:rPr lang="pl-PL" sz="2000" dirty="0" smtClean="0"/>
              <a:t>KRVS </a:t>
            </a:r>
            <a:r>
              <a:rPr lang="pl-PL" sz="2000" b="1" dirty="0" smtClean="0"/>
              <a:t>9.614.304 EUR</a:t>
            </a:r>
          </a:p>
          <a:p>
            <a:endParaRPr lang="pl-PL" sz="2000" b="1" dirty="0" smtClean="0"/>
          </a:p>
          <a:p>
            <a:r>
              <a:rPr lang="sl-SI" sz="2000" b="1" dirty="0" smtClean="0"/>
              <a:t>Prijavitelj:</a:t>
            </a:r>
            <a:r>
              <a:rPr lang="sl-SI" sz="2000" dirty="0" smtClean="0"/>
              <a:t> </a:t>
            </a:r>
            <a:r>
              <a:rPr lang="sl-SI" sz="2000" dirty="0"/>
              <a:t>JRO (javni raziskovalni zavodi in javni visokošolski zavodi, ki jih je ustanovila RS) ter druge RO, ki izvajajo raziskovalno dejavnost </a:t>
            </a:r>
            <a:r>
              <a:rPr lang="sl-SI" sz="2000" dirty="0" smtClean="0"/>
              <a:t>kot javno službo v </a:t>
            </a:r>
            <a:r>
              <a:rPr lang="sl-SI" sz="2000" dirty="0"/>
              <a:t>obliki raziskovalnih programov ARRS, in ki niso ustanovljene po </a:t>
            </a:r>
            <a:r>
              <a:rPr lang="sl-SI" sz="2000" dirty="0" smtClean="0"/>
              <a:t>ZGD ali po Zakonu o zadrugah (prijavitelj je UL, ki lahko odda neomejeno št. vlog)</a:t>
            </a:r>
          </a:p>
          <a:p>
            <a:endParaRPr lang="sl-SI" sz="2000" dirty="0"/>
          </a:p>
          <a:p>
            <a:r>
              <a:rPr lang="sl-SI" sz="2000" b="1" dirty="0"/>
              <a:t>Rok za oddajo </a:t>
            </a:r>
            <a:r>
              <a:rPr lang="sl-SI" sz="2000" b="1" dirty="0" smtClean="0"/>
              <a:t>vloge UL na MIZŠ</a:t>
            </a:r>
            <a:r>
              <a:rPr lang="sl-SI" sz="2000" dirty="0" smtClean="0"/>
              <a:t>: </a:t>
            </a:r>
            <a:r>
              <a:rPr lang="sl-SI" sz="2000" b="1" u="sng" dirty="0">
                <a:solidFill>
                  <a:srgbClr val="FF0000"/>
                </a:solidFill>
              </a:rPr>
              <a:t>5.10.2018 </a:t>
            </a:r>
            <a:r>
              <a:rPr lang="sl-SI" sz="2000" b="1" u="sng" dirty="0" smtClean="0">
                <a:solidFill>
                  <a:srgbClr val="FF0000"/>
                </a:solidFill>
              </a:rPr>
              <a:t>do 12. ure</a:t>
            </a:r>
          </a:p>
          <a:p>
            <a:endParaRPr lang="sl-SI" sz="2000" u="sng" dirty="0" smtClean="0"/>
          </a:p>
          <a:p>
            <a:r>
              <a:rPr lang="sl-SI" sz="2000" b="1" dirty="0" smtClean="0"/>
              <a:t>Obdobje upravičenih stroškov:  </a:t>
            </a:r>
            <a:r>
              <a:rPr lang="sl-SI" sz="2000" dirty="0"/>
              <a:t>1. </a:t>
            </a:r>
            <a:r>
              <a:rPr lang="sl-SI" sz="2000" dirty="0" smtClean="0"/>
              <a:t>4. 2019 </a:t>
            </a:r>
            <a:r>
              <a:rPr lang="sl-SI" sz="2000" dirty="0"/>
              <a:t>do 31. </a:t>
            </a:r>
            <a:r>
              <a:rPr lang="sl-SI" sz="2000" dirty="0" smtClean="0"/>
              <a:t>3. 2022</a:t>
            </a:r>
            <a:endParaRPr lang="sl-SI" sz="2400" dirty="0" smtClean="0"/>
          </a:p>
          <a:p>
            <a:endParaRPr lang="sl-SI" u="sng" dirty="0"/>
          </a:p>
          <a:p>
            <a:endParaRPr lang="sl-SI" b="1" dirty="0" smtClean="0"/>
          </a:p>
          <a:p>
            <a:r>
              <a:rPr lang="sl-SI" b="1" dirty="0"/>
              <a:t/>
            </a:r>
            <a:br>
              <a:rPr lang="sl-SI" b="1" dirty="0"/>
            </a:br>
            <a:endParaRPr lang="sl-SI" dirty="0"/>
          </a:p>
          <a:p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354" y="23064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38" y="37945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646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116701" y="1448474"/>
            <a:ext cx="101797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altLang="sl-SI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NAČIN IZBORA VLOG</a:t>
            </a:r>
          </a:p>
          <a:p>
            <a:pPr algn="ctr"/>
            <a:endParaRPr lang="sl-SI" b="1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sl-SI" b="1" dirty="0"/>
              <a:t>V postopku izbora med pozitivno ocenjenimi vlogami, </a:t>
            </a:r>
            <a:r>
              <a:rPr lang="sl-SI" dirty="0"/>
              <a:t>ki pri Merilu 1 dosežejo 18 točk </a:t>
            </a:r>
            <a:r>
              <a:rPr lang="sl-SI" dirty="0" smtClean="0"/>
              <a:t>in več </a:t>
            </a:r>
            <a:r>
              <a:rPr lang="sl-SI" dirty="0"/>
              <a:t>ter dosežejo skupaj 40 točk in več, </a:t>
            </a:r>
            <a:r>
              <a:rPr lang="sl-SI" b="1" dirty="0"/>
              <a:t>strokovna komisija najprej vloge razdeli glede </a:t>
            </a:r>
            <a:r>
              <a:rPr lang="sl-SI" b="1" dirty="0" smtClean="0"/>
              <a:t>na umeščenost </a:t>
            </a:r>
            <a:r>
              <a:rPr lang="sl-SI" b="1" dirty="0"/>
              <a:t>posamezne vloge v kohezijsko regijo. </a:t>
            </a:r>
            <a:endParaRPr lang="sl-SI" b="1" dirty="0" smtClean="0"/>
          </a:p>
          <a:p>
            <a:pPr marL="342900" indent="-342900" algn="just">
              <a:buFont typeface="+mj-lt"/>
              <a:buAutoNum type="arabicPeriod"/>
            </a:pPr>
            <a:endParaRPr lang="sl-SI" b="1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sl-SI" b="1" dirty="0" smtClean="0"/>
              <a:t>Komisija </a:t>
            </a:r>
            <a:r>
              <a:rPr lang="sl-SI" b="1" dirty="0"/>
              <a:t>najprej izbere za sofinanciranje </a:t>
            </a:r>
            <a:r>
              <a:rPr lang="sl-SI" b="1" dirty="0" smtClean="0"/>
              <a:t>v vsaki </a:t>
            </a:r>
            <a:r>
              <a:rPr lang="sl-SI" b="1" dirty="0"/>
              <a:t>izmed kohezijskih regij po 2 </a:t>
            </a:r>
            <a:r>
              <a:rPr lang="sl-SI" b="1" dirty="0" smtClean="0"/>
              <a:t>vlogi </a:t>
            </a:r>
            <a:r>
              <a:rPr lang="sl-SI" b="1" dirty="0"/>
              <a:t>iz vsakega od 9 </a:t>
            </a:r>
            <a:r>
              <a:rPr lang="sl-SI" b="1" dirty="0" smtClean="0"/>
              <a:t>prednostnih področij S4,</a:t>
            </a:r>
            <a:r>
              <a:rPr lang="sl-SI" dirty="0" smtClean="0"/>
              <a:t> </a:t>
            </a:r>
            <a:r>
              <a:rPr lang="sl-SI" dirty="0"/>
              <a:t>in sicer vloge, ki so znotraj prijav za posamezno </a:t>
            </a:r>
            <a:r>
              <a:rPr lang="sl-SI" dirty="0" smtClean="0"/>
              <a:t>prednostno področje </a:t>
            </a:r>
            <a:r>
              <a:rPr lang="sl-SI" dirty="0"/>
              <a:t>v posamezni kohezijski regiji dosegle najvišje število točk (do višine razpoložljivih sredstev </a:t>
            </a:r>
            <a:r>
              <a:rPr lang="sl-SI" dirty="0" smtClean="0"/>
              <a:t>v posamezni </a:t>
            </a:r>
            <a:r>
              <a:rPr lang="sl-SI" dirty="0"/>
              <a:t>kohezijski regiji</a:t>
            </a:r>
            <a:r>
              <a:rPr lang="sl-SI" dirty="0" smtClean="0"/>
              <a:t>).</a:t>
            </a:r>
            <a:endParaRPr lang="sl-SI" sz="2000" dirty="0"/>
          </a:p>
          <a:p>
            <a:pPr marL="457200" indent="-457200" algn="just">
              <a:buFont typeface="+mj-lt"/>
              <a:buAutoNum type="arabicPeriod"/>
            </a:pPr>
            <a:endParaRPr lang="sl-SI" sz="2000" b="1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sl-SI" b="1" dirty="0"/>
              <a:t>Do višine preostanka razpoložljivih sredstev v posamezni kohezijski regiji komisija izbere za sofinanciranje vloge, ki so dosegle najvišje število točk ne glede na področje prijave </a:t>
            </a:r>
            <a:r>
              <a:rPr lang="sl-SI" dirty="0"/>
              <a:t>(umeščenost v S4), in sicer po vrstnem redu števila doseženih točk.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354" y="23064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38" y="37945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793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11" y="349658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666" y="256193"/>
            <a:ext cx="1371600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ravokotnik 9"/>
          <p:cNvSpPr/>
          <p:nvPr/>
        </p:nvSpPr>
        <p:spPr>
          <a:xfrm>
            <a:off x="384175" y="926715"/>
            <a:ext cx="10853159" cy="5965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UPRAVIČENI STROŠKI IN NAČIN FINANCIRANJA</a:t>
            </a:r>
          </a:p>
          <a:p>
            <a:pPr marL="395605">
              <a:lnSpc>
                <a:spcPct val="150000"/>
              </a:lnSpc>
              <a:spcBef>
                <a:spcPts val="90"/>
              </a:spcBef>
            </a:pPr>
            <a:r>
              <a:rPr lang="sl-SI" sz="2000" b="1" spc="-5" dirty="0" smtClean="0">
                <a:ea typeface="Arial"/>
                <a:cs typeface="Times New Roman"/>
              </a:rPr>
              <a:t>Standardni strošek na enoto (SSE) na podlagi </a:t>
            </a:r>
            <a:r>
              <a:rPr lang="sl-SI" sz="2000" dirty="0" smtClean="0"/>
              <a:t>Metodologije izračuna standardne lestvice stroška na enoto na operaciji</a:t>
            </a:r>
          </a:p>
          <a:p>
            <a:pPr marL="395605">
              <a:lnSpc>
                <a:spcPct val="150000"/>
              </a:lnSpc>
              <a:spcBef>
                <a:spcPts val="90"/>
              </a:spcBef>
            </a:pPr>
            <a:endParaRPr lang="sl-SI" sz="2000" b="1" spc="-5" dirty="0" smtClean="0">
              <a:ea typeface="Arial"/>
              <a:cs typeface="Times New Roman"/>
            </a:endParaRPr>
          </a:p>
          <a:p>
            <a:pPr marL="800100" lvl="1" indent="-342900"/>
            <a:endParaRPr lang="sl-SI" sz="2000" b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/>
            <a:endParaRPr lang="sl-SI" sz="2000" b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/>
            <a:endParaRPr lang="sl-SI" sz="2000" b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/>
            <a:endParaRPr 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/>
            <a:endParaRPr 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531813" lvl="1" indent="-74613"/>
            <a:r>
              <a:rPr 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 </a:t>
            </a:r>
            <a:r>
              <a:rPr 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okviru </a:t>
            </a:r>
            <a:r>
              <a:rPr 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4.769,00 </a:t>
            </a:r>
            <a:r>
              <a:rPr 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EUR/mesec so upravičeni stroški, ki so neposredno vezani na </a:t>
            </a:r>
            <a:r>
              <a:rPr 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izvajanje raziskovalnega </a:t>
            </a:r>
            <a:r>
              <a:rPr lang="sl-SI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projekta!</a:t>
            </a:r>
          </a:p>
          <a:p>
            <a:pPr marL="800100" lvl="1" indent="-342900"/>
            <a:endParaRPr 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1"/>
            <a:endParaRPr lang="sl-SI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578823"/>
              </p:ext>
            </p:extLst>
          </p:nvPr>
        </p:nvGraphicFramePr>
        <p:xfrm>
          <a:off x="1936466" y="2469184"/>
          <a:ext cx="8128000" cy="2573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45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9034">
                <a:tc>
                  <a:txBody>
                    <a:bodyPr/>
                    <a:lstStyle/>
                    <a:p>
                      <a:pPr marL="62865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sl-SI" sz="2000" b="1" spc="-5" noProof="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sl-SI" sz="2000" b="1" spc="5" noProof="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no</a:t>
                      </a:r>
                      <a:r>
                        <a:rPr lang="sl-SI" sz="2000" b="1" noProof="0" dirty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ta</a:t>
                      </a:r>
                      <a:endParaRPr lang="sl-SI" sz="2000" noProof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95605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sl-SI" sz="2000" b="1" spc="-5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sl-SI" sz="2000" b="1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t</a:t>
                      </a:r>
                      <a:r>
                        <a:rPr lang="sl-SI" sz="2000" b="1" spc="-1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sl-SI" sz="2000" b="1" spc="5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nd</a:t>
                      </a:r>
                      <a:r>
                        <a:rPr lang="sl-SI" sz="2000" b="1" spc="-1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ar</a:t>
                      </a:r>
                      <a:r>
                        <a:rPr lang="sl-SI" sz="2000" b="1" spc="-2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d</a:t>
                      </a:r>
                      <a:r>
                        <a:rPr lang="sl-SI" sz="2000" b="1" spc="5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sl-SI" sz="2000" b="1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sl-SI" sz="2000" b="1" spc="-25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sl-SI" sz="2000" b="1" spc="5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l</a:t>
                      </a:r>
                      <a:r>
                        <a:rPr lang="sl-SI" sz="2000" b="1" spc="-1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es</a:t>
                      </a:r>
                      <a:r>
                        <a:rPr lang="sl-SI" sz="2000" b="1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t</a:t>
                      </a:r>
                      <a:r>
                        <a:rPr lang="sl-SI" sz="2000" b="1" spc="-1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v</a:t>
                      </a:r>
                      <a:r>
                        <a:rPr lang="sl-SI" sz="2000" b="1" spc="5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i</a:t>
                      </a:r>
                      <a:r>
                        <a:rPr lang="sl-SI" sz="2000" b="1" spc="-1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c</a:t>
                      </a:r>
                      <a:r>
                        <a:rPr lang="sl-SI" sz="2000" b="1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a </a:t>
                      </a:r>
                      <a:r>
                        <a:rPr lang="sl-SI" sz="2000" b="1" spc="-1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sl-SI" sz="2000" b="1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t</a:t>
                      </a:r>
                      <a:r>
                        <a:rPr lang="sl-SI" sz="2000" b="1" spc="-1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r</a:t>
                      </a:r>
                      <a:r>
                        <a:rPr lang="sl-SI" sz="2000" b="1" spc="5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o</a:t>
                      </a:r>
                      <a:r>
                        <a:rPr lang="sl-SI" sz="2000" b="1" spc="-1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šk</a:t>
                      </a:r>
                      <a:r>
                        <a:rPr lang="sl-SI" sz="2000" b="1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a </a:t>
                      </a:r>
                      <a:r>
                        <a:rPr lang="sl-SI" sz="2000" b="1" spc="-1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meseč</a:t>
                      </a:r>
                      <a:r>
                        <a:rPr lang="sl-SI" sz="2000" b="1" spc="5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sl-SI" sz="2000" b="1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o</a:t>
                      </a:r>
                      <a:r>
                        <a:rPr lang="sl-SI" sz="2000" b="1" spc="-1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sl-SI" sz="2000" b="1" spc="5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sl-SI" sz="2000" b="1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sl-SI" sz="2000" b="1" spc="-25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sl-SI" sz="2000" b="1" spc="-1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sl-SI" sz="2000" b="1" spc="-2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sl-SI" sz="2000" b="1" spc="5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o</a:t>
                      </a:r>
                      <a:r>
                        <a:rPr lang="sl-SI" sz="2000" b="1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to</a:t>
                      </a:r>
                      <a:r>
                        <a:rPr lang="sl-SI" sz="2000" b="1" spc="-1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sl-SI" sz="2000" b="1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v </a:t>
                      </a:r>
                      <a:r>
                        <a:rPr lang="sl-SI" sz="2000" b="1" spc="-25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sl-SI" sz="2000" b="1" spc="-10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U</a:t>
                      </a:r>
                      <a:r>
                        <a:rPr lang="sl-SI" sz="2000" b="1" noProof="0" smtClean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Times New Roman"/>
                        </a:rPr>
                        <a:t>R</a:t>
                      </a:r>
                      <a:endParaRPr lang="sl-SI" sz="2000" noProof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2865" marR="302895">
                        <a:lnSpc>
                          <a:spcPct val="1120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M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sl-SI" sz="2000" spc="-25" noProof="0" dirty="0" smtClean="0">
                          <a:latin typeface="+mn-lt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c</a:t>
                      </a:r>
                      <a:r>
                        <a:rPr lang="sl-SI" sz="2000" spc="10" noProof="0" dirty="0" smtClean="0"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de</a:t>
                      </a:r>
                      <a:r>
                        <a:rPr lang="sl-SI" sz="2000" spc="15" noProof="0" dirty="0" smtClean="0">
                          <a:latin typeface="+mn-lt"/>
                          <a:ea typeface="Arial"/>
                          <a:cs typeface="Times New Roman"/>
                        </a:rPr>
                        <a:t>l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a z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apo</a:t>
                      </a:r>
                      <a:r>
                        <a:rPr lang="sl-SI" sz="2000" spc="-25" noProof="0" dirty="0" smtClean="0">
                          <a:latin typeface="+mn-lt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sl-SI" sz="2000" spc="15" noProof="0" dirty="0" smtClean="0">
                          <a:latin typeface="+mn-lt"/>
                          <a:ea typeface="Arial"/>
                          <a:cs typeface="Times New Roman"/>
                        </a:rPr>
                        <a:t>l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eneg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a r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z</a:t>
                      </a:r>
                      <a:r>
                        <a:rPr lang="sl-SI" sz="2000" spc="15" noProof="0" dirty="0" smtClean="0">
                          <a:latin typeface="+mn-lt"/>
                          <a:ea typeface="Arial"/>
                          <a:cs typeface="Times New Roman"/>
                        </a:rPr>
                        <a:t>i</a:t>
                      </a:r>
                      <a:r>
                        <a:rPr lang="sl-SI" sz="2000" spc="-25" noProof="0" dirty="0" smtClean="0">
                          <a:latin typeface="+mn-lt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k</a:t>
                      </a:r>
                      <a:r>
                        <a:rPr lang="sl-SI" sz="2000" spc="-35" noProof="0" dirty="0" smtClean="0">
                          <a:latin typeface="+mn-lt"/>
                          <a:ea typeface="Arial"/>
                          <a:cs typeface="Times New Roman"/>
                        </a:rPr>
                        <a:t>o</a:t>
                      </a:r>
                      <a:r>
                        <a:rPr lang="sl-SI" sz="2000" spc="45" noProof="0" dirty="0" smtClean="0">
                          <a:latin typeface="+mn-lt"/>
                          <a:ea typeface="Arial"/>
                          <a:cs typeface="Times New Roman"/>
                        </a:rPr>
                        <a:t>v</a:t>
                      </a:r>
                      <a:r>
                        <a:rPr lang="sl-SI" sz="2000" spc="-35" noProof="0" dirty="0" smtClean="0">
                          <a:latin typeface="+mn-lt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sl-SI" sz="2000" spc="15" noProof="0" dirty="0" smtClean="0">
                          <a:latin typeface="+mn-lt"/>
                          <a:ea typeface="Arial"/>
                          <a:cs typeface="Times New Roman"/>
                        </a:rPr>
                        <a:t>l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ca 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a r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z</a:t>
                      </a:r>
                      <a:r>
                        <a:rPr lang="sl-SI" sz="2000" spc="15" noProof="0" dirty="0" smtClean="0">
                          <a:latin typeface="+mn-lt"/>
                          <a:ea typeface="Arial"/>
                          <a:cs typeface="Times New Roman"/>
                        </a:rPr>
                        <a:t>i</a:t>
                      </a:r>
                      <a:r>
                        <a:rPr lang="sl-SI" sz="2000" spc="-25" noProof="0" dirty="0" smtClean="0">
                          <a:latin typeface="+mn-lt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k</a:t>
                      </a:r>
                      <a:r>
                        <a:rPr lang="sl-SI" sz="2000" spc="-35" noProof="0" dirty="0" smtClean="0">
                          <a:latin typeface="+mn-lt"/>
                          <a:ea typeface="Arial"/>
                          <a:cs typeface="Times New Roman"/>
                        </a:rPr>
                        <a:t>o</a:t>
                      </a:r>
                      <a:r>
                        <a:rPr lang="sl-SI" sz="2000" spc="45" noProof="0" dirty="0" smtClean="0">
                          <a:latin typeface="+mn-lt"/>
                          <a:ea typeface="Arial"/>
                          <a:cs typeface="Times New Roman"/>
                        </a:rPr>
                        <a:t>v</a:t>
                      </a:r>
                      <a:r>
                        <a:rPr lang="sl-SI" sz="2000" spc="-35" noProof="0" dirty="0" smtClean="0">
                          <a:latin typeface="+mn-lt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sl-SI" sz="2000" spc="15" noProof="0" dirty="0" smtClean="0">
                          <a:latin typeface="+mn-lt"/>
                          <a:ea typeface="Arial"/>
                          <a:cs typeface="Times New Roman"/>
                        </a:rPr>
                        <a:t>l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sl-SI" sz="2000" spc="-35" noProof="0" dirty="0" smtClean="0">
                          <a:latin typeface="+mn-lt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m</a:t>
                      </a:r>
                      <a:r>
                        <a:rPr lang="sl-SI" sz="2000" spc="30" noProof="0" dirty="0" smtClean="0"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p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r</a:t>
                      </a:r>
                      <a:r>
                        <a:rPr lang="sl-SI" sz="2000" spc="-35" noProof="0" dirty="0" smtClean="0">
                          <a:latin typeface="+mn-lt"/>
                          <a:ea typeface="Arial"/>
                          <a:cs typeface="Times New Roman"/>
                        </a:rPr>
                        <a:t>o</a:t>
                      </a:r>
                      <a:r>
                        <a:rPr lang="sl-SI" sz="2000" spc="15" noProof="0" dirty="0" smtClean="0">
                          <a:latin typeface="+mn-lt"/>
                          <a:ea typeface="Arial"/>
                          <a:cs typeface="Times New Roman"/>
                        </a:rPr>
                        <a:t>j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k</a:t>
                      </a:r>
                      <a:r>
                        <a:rPr lang="sl-SI" sz="2000" spc="5" noProof="0" dirty="0" smtClean="0">
                          <a:latin typeface="+mn-lt"/>
                          <a:ea typeface="Arial"/>
                          <a:cs typeface="Times New Roman"/>
                        </a:rPr>
                        <a:t>t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u</a:t>
                      </a:r>
                      <a:endParaRPr lang="sl-SI" sz="2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endParaRPr lang="sl-SI" sz="1600" noProof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346200">
                        <a:spcAft>
                          <a:spcPts val="0"/>
                        </a:spcAft>
                      </a:pP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4</a:t>
                      </a:r>
                      <a:r>
                        <a:rPr lang="sl-SI" sz="2000" spc="5" noProof="0" dirty="0" smtClean="0">
                          <a:latin typeface="+mn-lt"/>
                          <a:ea typeface="Arial"/>
                          <a:cs typeface="Times New Roman"/>
                        </a:rPr>
                        <a:t>.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769</a:t>
                      </a:r>
                      <a:r>
                        <a:rPr lang="sl-SI" sz="2000" spc="5" noProof="0" dirty="0" smtClean="0"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0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0 </a:t>
                      </a:r>
                      <a:r>
                        <a:rPr lang="sl-SI" sz="2000" spc="-5" noProof="0" dirty="0" smtClean="0">
                          <a:latin typeface="+mn-lt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U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R</a:t>
                      </a:r>
                      <a:r>
                        <a:rPr lang="sl-SI" sz="2000" spc="-25" noProof="0" dirty="0" smtClean="0"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sl-SI" sz="2000" spc="20" noProof="0" dirty="0" smtClean="0">
                          <a:latin typeface="+mn-lt"/>
                          <a:ea typeface="Arial"/>
                          <a:cs typeface="Times New Roman"/>
                        </a:rPr>
                        <a:t>m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sl-SI" sz="2000" spc="-25" noProof="0" dirty="0" smtClean="0">
                          <a:latin typeface="+mn-lt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č</a:t>
                      </a:r>
                      <a:r>
                        <a:rPr lang="sl-SI" sz="2000" spc="-10" noProof="0" dirty="0" smtClean="0">
                          <a:latin typeface="+mn-lt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sl-SI" sz="2000" noProof="0" dirty="0" smtClean="0">
                          <a:latin typeface="+mn-lt"/>
                          <a:ea typeface="Arial"/>
                          <a:cs typeface="Times New Roman"/>
                        </a:rPr>
                        <a:t>o </a:t>
                      </a:r>
                    </a:p>
                    <a:p>
                      <a:pPr marL="1346200" algn="l">
                        <a:spcAft>
                          <a:spcPts val="0"/>
                        </a:spcAft>
                      </a:pPr>
                      <a:endParaRPr lang="sl-SI" sz="160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1346200" algn="just">
                        <a:spcAft>
                          <a:spcPts val="0"/>
                        </a:spcAft>
                      </a:pPr>
                      <a:r>
                        <a:rPr lang="sl-SI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sl-SI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 podlagi Uredbe o normativih in standardih za določanje sredstev za izvajanje raziskovalne dejavnosti financirane iz Proračuna RS in temelji na veljavnih cenah ekvivalenta polne zaposlitve za 2016, izračunanih s strani ARRS)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11" y="349658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293" y="349658"/>
            <a:ext cx="1371600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ravokotnik 9"/>
          <p:cNvSpPr/>
          <p:nvPr/>
        </p:nvSpPr>
        <p:spPr>
          <a:xfrm>
            <a:off x="914400" y="1215745"/>
            <a:ext cx="1047357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b="1" dirty="0" smtClean="0"/>
              <a:t>Stroški operacije so upravičeni le pod pogoji</a:t>
            </a:r>
            <a:r>
              <a:rPr lang="sl-SI" sz="2000" dirty="0" smtClean="0"/>
              <a:t>, da:</a:t>
            </a:r>
          </a:p>
          <a:p>
            <a:endParaRPr lang="sl-SI" sz="2000" dirty="0" smtClean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sl-SI" sz="2000" dirty="0" smtClean="0"/>
              <a:t>je raziskovalec zaposlen v RO s polnim delovnim časom za obdobje od 1.4.2019 do najmanj 31.3.2022 ter pod pogoji določenimi v razpisu</a:t>
            </a:r>
          </a:p>
          <a:p>
            <a:pPr marL="342900" lvl="0" indent="-342900" algn="just"/>
            <a:endParaRPr lang="sl-SI" sz="1000" dirty="0" smtClean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sl-SI" sz="2000" dirty="0" smtClean="0"/>
              <a:t>je podan pravilen izračun stroškov na podlagi metode izračuna določene v razpisu</a:t>
            </a:r>
          </a:p>
          <a:p>
            <a:pPr marL="342900" lvl="0" indent="-342900" algn="just"/>
            <a:endParaRPr lang="sl-SI" sz="1000" dirty="0" smtClean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sl-SI" sz="2000" dirty="0" smtClean="0"/>
              <a:t>temeljijo na verodostojnih listinah in so izkazani v skladu z  SSE in metodologijo </a:t>
            </a:r>
          </a:p>
          <a:p>
            <a:pPr marL="342900" lvl="0" indent="-342900" algn="just"/>
            <a:endParaRPr lang="sl-SI" sz="1000" dirty="0" smtClean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sl-SI" sz="2000" dirty="0" smtClean="0"/>
              <a:t>so v skladu z veljavnimi pravili EU in nacionalnimi predpisi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sl-SI" sz="1000" dirty="0" smtClean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sl-SI" sz="2000" dirty="0" smtClean="0"/>
              <a:t>je bil  raziskovalni  projekt  uspešno izveden (doseganje kvantitativne ocene A' točk SICRIS programske skupine, kot je opredeljeno v 2.1 točki javnega razpisa).</a:t>
            </a:r>
            <a:endParaRPr lang="sl-SI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2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116701" y="1448474"/>
            <a:ext cx="996931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altLang="sl-SI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DOKAZILA </a:t>
            </a:r>
          </a:p>
          <a:p>
            <a:pPr algn="ctr"/>
            <a:endParaRPr lang="sl-SI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b="1" dirty="0" smtClean="0"/>
              <a:t>Mesečno poročilo </a:t>
            </a:r>
            <a:r>
              <a:rPr lang="sl-SI" b="1" dirty="0"/>
              <a:t>o izvajanju operacije</a:t>
            </a:r>
            <a:r>
              <a:rPr lang="sl-SI" dirty="0"/>
              <a:t>, iz katerega je razviden </a:t>
            </a:r>
            <a:r>
              <a:rPr lang="sl-SI" dirty="0" smtClean="0"/>
              <a:t>obseg  </a:t>
            </a:r>
            <a:r>
              <a:rPr lang="sl-SI" dirty="0"/>
              <a:t>in vsebina dela raziskovalca </a:t>
            </a:r>
            <a:r>
              <a:rPr lang="sl-SI" dirty="0" smtClean="0"/>
              <a:t>v raziskovalni </a:t>
            </a:r>
            <a:r>
              <a:rPr lang="sl-SI" dirty="0"/>
              <a:t>organizaciji in </a:t>
            </a:r>
            <a:r>
              <a:rPr lang="sl-SI" dirty="0" smtClean="0"/>
              <a:t>podjetju ter </a:t>
            </a:r>
            <a:r>
              <a:rPr lang="sl-SI" dirty="0"/>
              <a:t>napredek pri doseganju rezultatov </a:t>
            </a:r>
            <a:r>
              <a:rPr lang="sl-SI" dirty="0" smtClean="0"/>
              <a:t>in ciljev operacije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b="1" dirty="0" smtClean="0"/>
              <a:t>poročila morajo izkazovati obseg ur sodelovanja raziskovalca pri podjetju (potrebno je doseči v prijavi napovedane ure, drugače MIZŠ lahko zahteva vračilo 10% prejetih sredstev)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b="1" dirty="0" smtClean="0"/>
              <a:t>pogodba o zaposlitvi raziskovalca </a:t>
            </a:r>
            <a:r>
              <a:rPr lang="sl-SI" b="1" dirty="0"/>
              <a:t>za polni delovni </a:t>
            </a:r>
            <a:r>
              <a:rPr lang="sl-SI" dirty="0"/>
              <a:t>čas najmanj za </a:t>
            </a:r>
            <a:r>
              <a:rPr lang="sl-SI" dirty="0" smtClean="0"/>
              <a:t>obdobje </a:t>
            </a:r>
            <a:r>
              <a:rPr lang="pl-PL" dirty="0" smtClean="0"/>
              <a:t>sofinanciranja </a:t>
            </a:r>
            <a:r>
              <a:rPr lang="pl-PL" dirty="0"/>
              <a:t>raziskovalnega </a:t>
            </a:r>
            <a:r>
              <a:rPr lang="pl-PL" dirty="0" smtClean="0"/>
              <a:t>projekta, ki jo je treba </a:t>
            </a:r>
            <a:r>
              <a:rPr lang="pl-PL" b="1" dirty="0" smtClean="0"/>
              <a:t>poslati na MIZŠ po e-pošti v 30 dneh po sklenitvi</a:t>
            </a:r>
            <a:endParaRPr lang="sl-SI" b="1" dirty="0" smtClean="0"/>
          </a:p>
          <a:p>
            <a:pPr algn="just"/>
            <a:endParaRPr lang="sl-SI" dirty="0" smtClean="0"/>
          </a:p>
          <a:p>
            <a:pPr algn="just"/>
            <a:r>
              <a:rPr lang="sl-SI" dirty="0" smtClean="0"/>
              <a:t>Po zaključenem raziskovalnem projektu še: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dirty="0" smtClean="0"/>
              <a:t> potrdilo </a:t>
            </a:r>
            <a:r>
              <a:rPr lang="sl-SI" dirty="0"/>
              <a:t>o obdobju zavarovanja (ZPIZ</a:t>
            </a:r>
            <a:r>
              <a:rPr lang="sl-SI" dirty="0" smtClean="0"/>
              <a:t>) raziskovalca </a:t>
            </a:r>
            <a:r>
              <a:rPr lang="sl-SI" dirty="0"/>
              <a:t>na operaciji </a:t>
            </a:r>
            <a:r>
              <a:rPr lang="sl-SI" dirty="0" smtClean="0"/>
              <a:t>in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dirty="0" smtClean="0"/>
              <a:t>dokazilo o doseganju kvantitativne ocene A' SICRIS programske skupine</a:t>
            </a:r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354" y="230641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38" y="37945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94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11" y="349658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881" y="52796"/>
            <a:ext cx="1371600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avokotnik 4"/>
          <p:cNvSpPr/>
          <p:nvPr/>
        </p:nvSpPr>
        <p:spPr>
          <a:xfrm>
            <a:off x="703524" y="575899"/>
            <a:ext cx="10660180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PRIPRAVA VLOGE </a:t>
            </a:r>
            <a:endParaRPr lang="sl-SI" altLang="sl-SI" sz="2000" b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1"/>
            <a:endParaRPr lang="sl-SI" sz="20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sl-SI" dirty="0" smtClean="0"/>
              <a:t>Formalno popolna vloga </a:t>
            </a:r>
            <a:r>
              <a:rPr lang="sl-SI" dirty="0" smtClean="0"/>
              <a:t>vsebuje izpolnjene, žigosane in podpisane obrazce in dokazila:</a:t>
            </a:r>
            <a:endParaRPr lang="sl-SI" sz="400" dirty="0" smtClean="0"/>
          </a:p>
          <a:p>
            <a:pPr marL="400050" lvl="0" indent="-400050">
              <a:buFont typeface="+mj-lt"/>
              <a:buAutoNum type="arabicPeriod"/>
            </a:pPr>
            <a:r>
              <a:rPr lang="sl-SI" sz="1400" b="1" dirty="0" smtClean="0"/>
              <a:t>Obrazec I. PRIJAVNI OBRAZEC </a:t>
            </a:r>
            <a:r>
              <a:rPr lang="sl-SI" sz="1400" i="1" dirty="0" smtClean="0"/>
              <a:t>(fizično in na CD/ključku, in sicer .</a:t>
            </a:r>
            <a:r>
              <a:rPr lang="sl-SI" sz="1400" i="1" dirty="0" err="1" smtClean="0"/>
              <a:t>pdf</a:t>
            </a:r>
            <a:r>
              <a:rPr lang="sl-SI" sz="1400" i="1" dirty="0" smtClean="0"/>
              <a:t>  in </a:t>
            </a:r>
            <a:r>
              <a:rPr lang="sl-SI" sz="1400" i="1" dirty="0" err="1" smtClean="0"/>
              <a:t>word</a:t>
            </a:r>
            <a:r>
              <a:rPr lang="sl-SI" sz="1400" i="1" dirty="0" smtClean="0"/>
              <a:t>)</a:t>
            </a:r>
            <a:endParaRPr lang="sl-SI" sz="1400" i="1" dirty="0" smtClean="0"/>
          </a:p>
          <a:p>
            <a:pPr marL="400050" indent="-400050">
              <a:buFont typeface="+mj-lt"/>
              <a:buAutoNum type="arabicPeriod"/>
            </a:pPr>
            <a:r>
              <a:rPr lang="sl-SI" sz="1400" b="1" dirty="0"/>
              <a:t>Obrazec </a:t>
            </a:r>
            <a:r>
              <a:rPr lang="sl-SI" sz="1400" b="1" dirty="0" smtClean="0"/>
              <a:t>II. PREDSTAVITEV </a:t>
            </a:r>
            <a:r>
              <a:rPr lang="sl-SI" sz="1400" b="1" dirty="0" smtClean="0"/>
              <a:t>RAZISKOVALNEGA </a:t>
            </a:r>
            <a:r>
              <a:rPr lang="sl-SI" sz="1400" b="1" dirty="0" smtClean="0"/>
              <a:t>PROJEKTA </a:t>
            </a:r>
            <a:r>
              <a:rPr lang="sl-SI" sz="1400" i="1" dirty="0" smtClean="0"/>
              <a:t>(fizično in </a:t>
            </a:r>
            <a:r>
              <a:rPr lang="sl-SI" sz="1400" i="1" dirty="0"/>
              <a:t>na CD/ključku</a:t>
            </a:r>
            <a:r>
              <a:rPr lang="sl-SI" sz="1400" i="1" dirty="0" smtClean="0"/>
              <a:t>, </a:t>
            </a:r>
            <a:r>
              <a:rPr lang="sl-SI" sz="1400" i="1" dirty="0"/>
              <a:t>in sicer .</a:t>
            </a:r>
            <a:r>
              <a:rPr lang="sl-SI" sz="1400" i="1" dirty="0" err="1"/>
              <a:t>pdf</a:t>
            </a:r>
            <a:r>
              <a:rPr lang="sl-SI" sz="1400" i="1" dirty="0"/>
              <a:t>  in </a:t>
            </a:r>
            <a:r>
              <a:rPr lang="sl-SI" sz="1400" i="1" dirty="0" err="1"/>
              <a:t>word</a:t>
            </a:r>
            <a:r>
              <a:rPr lang="sl-SI" sz="1400" i="1" dirty="0"/>
              <a:t>)</a:t>
            </a:r>
          </a:p>
          <a:p>
            <a:pPr marL="400050" indent="-400050">
              <a:buFont typeface="+mj-lt"/>
              <a:buAutoNum type="arabicPeriod"/>
            </a:pPr>
            <a:r>
              <a:rPr lang="sl-SI" sz="1400" b="1" dirty="0" smtClean="0"/>
              <a:t>DODATNA </a:t>
            </a:r>
            <a:r>
              <a:rPr lang="sl-SI" sz="1400" b="1" dirty="0" smtClean="0"/>
              <a:t>DOKAZILA</a:t>
            </a:r>
            <a:r>
              <a:rPr lang="sl-SI" sz="1600" dirty="0" smtClean="0"/>
              <a:t> </a:t>
            </a:r>
            <a:r>
              <a:rPr lang="sl-SI" sz="1600" dirty="0" smtClean="0"/>
              <a:t>(fizično)</a:t>
            </a:r>
            <a:endParaRPr lang="sl-SI" sz="16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sl-SI" dirty="0" smtClean="0"/>
              <a:t>Izjava o izpolnjevanju razpisnih pogojev za raziskovalno </a:t>
            </a:r>
            <a:r>
              <a:rPr lang="sl-SI" dirty="0" smtClean="0"/>
              <a:t>organizacijo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l-SI" dirty="0" smtClean="0"/>
              <a:t>Izjava </a:t>
            </a:r>
            <a:r>
              <a:rPr lang="sl-SI" dirty="0" smtClean="0"/>
              <a:t>o izpolnjevanju razpisnih pogojev za gospodarski </a:t>
            </a:r>
            <a:r>
              <a:rPr lang="sl-SI" dirty="0" smtClean="0"/>
              <a:t>subjekt</a:t>
            </a:r>
            <a:endParaRPr lang="sl-SI" sz="1400" i="1" dirty="0">
              <a:solidFill>
                <a:prstClr val="black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l-SI" dirty="0" smtClean="0"/>
              <a:t>Parafiran </a:t>
            </a:r>
            <a:r>
              <a:rPr lang="sl-SI" dirty="0" smtClean="0"/>
              <a:t>vzorec pogodbe o sofinanciranju </a:t>
            </a:r>
            <a:r>
              <a:rPr lang="sl-SI" dirty="0" smtClean="0"/>
              <a:t>operacije</a:t>
            </a:r>
            <a:endParaRPr lang="sl-SI" sz="1400" i="1" dirty="0" smtClean="0">
              <a:solidFill>
                <a:prstClr val="black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l-SI" dirty="0" smtClean="0"/>
              <a:t>Izjavo </a:t>
            </a:r>
            <a:r>
              <a:rPr lang="sl-SI" dirty="0" smtClean="0"/>
              <a:t>raziskovalca (obrazec iz razpisne dokumentacije</a:t>
            </a:r>
            <a:r>
              <a:rPr lang="sl-SI" dirty="0" smtClean="0"/>
              <a:t>)</a:t>
            </a:r>
            <a:endParaRPr lang="sl-SI" sz="1400" i="1" dirty="0">
              <a:solidFill>
                <a:prstClr val="black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l-SI" dirty="0" smtClean="0"/>
              <a:t>Dokazilo </a:t>
            </a:r>
            <a:r>
              <a:rPr lang="sl-SI" dirty="0" smtClean="0"/>
              <a:t>o izpolnjenih pogojih glede zaključenega doktorata znanosti oz. pridobljenega znanstvenega naslova doktor znanosti v obdobju od 1. 1. 2011 do 5.10.2018; raziskovalci, ki so pridobili doktorat znanosti v tujini, predložijo tudi mnenje ENIC-NARIC centra MIZŠ, ki izkazuje primerljivost izobrazbe (ob oddaji vloge oz. v roku 1 meseca po oddaji vloge tj. najkasneje do 5. 11. 2018)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prstClr val="black"/>
                </a:solidFill>
              </a:rPr>
              <a:t>Potrdilo ZPIZ o obdobju zavarovanja (Izpis zavarovanj v Republiki Sloveniji) raziskovalca, ki izkazuje zaposlitveni status na dan 13.7.2018 oz. temu ustrezno primerljivo potrdilo druge države, iz katere raziskovalec </a:t>
            </a:r>
            <a:r>
              <a:rPr lang="sl-SI" dirty="0" smtClean="0">
                <a:solidFill>
                  <a:prstClr val="black"/>
                </a:solidFill>
              </a:rPr>
              <a:t>prihaja</a:t>
            </a:r>
            <a:endParaRPr lang="sl-SI" dirty="0">
              <a:solidFill>
                <a:prstClr val="black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endParaRPr lang="sl-SI" sz="1100" dirty="0" smtClean="0"/>
          </a:p>
          <a:p>
            <a:pPr marL="800100" lvl="1" indent="-342900"/>
            <a:endParaRPr 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sl-SI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1"/>
            <a:endParaRPr lang="sl-SI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474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11" y="349658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921" y="199555"/>
            <a:ext cx="1371600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avokotnik 4"/>
          <p:cNvSpPr/>
          <p:nvPr/>
        </p:nvSpPr>
        <p:spPr>
          <a:xfrm>
            <a:off x="712232" y="1071801"/>
            <a:ext cx="1066018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l-SI" dirty="0" smtClean="0"/>
              <a:t>Druga </a:t>
            </a:r>
            <a:r>
              <a:rPr lang="sl-SI" dirty="0"/>
              <a:t>dokazila o statusu zaposlitve raziskovalca na dan </a:t>
            </a:r>
            <a:r>
              <a:rPr lang="sl-SI" dirty="0" smtClean="0"/>
              <a:t>13.7.2018, </a:t>
            </a:r>
            <a:r>
              <a:rPr lang="sl-SI" dirty="0"/>
              <a:t>in sicer:</a:t>
            </a:r>
          </a:p>
          <a:p>
            <a:pPr marL="1200150" lvl="2" indent="-285750">
              <a:buFont typeface="Georgia" panose="02040502050405020303" pitchFamily="18" charset="0"/>
              <a:buChar char="−"/>
            </a:pPr>
            <a:r>
              <a:rPr lang="sl-SI" dirty="0" smtClean="0"/>
              <a:t>raziskovalec</a:t>
            </a:r>
            <a:r>
              <a:rPr lang="sl-SI" dirty="0"/>
              <a:t>, ki je na dan objave javnega razpisa prijavljen v evidenco </a:t>
            </a:r>
            <a:r>
              <a:rPr lang="sl-SI" dirty="0" smtClean="0"/>
              <a:t>brezposelnih oseb Zavoda za </a:t>
            </a:r>
            <a:r>
              <a:rPr lang="sl-SI" dirty="0"/>
              <a:t>zaposlovanje, predloži potrdilo zavoda (za pridobitev </a:t>
            </a:r>
            <a:r>
              <a:rPr lang="sl-SI" dirty="0" smtClean="0"/>
              <a:t>dodatnih </a:t>
            </a:r>
            <a:r>
              <a:rPr lang="pl-PL" dirty="0" smtClean="0"/>
              <a:t>točk </a:t>
            </a:r>
            <a:r>
              <a:rPr lang="pl-PL" dirty="0"/>
              <a:t>v skladu z Merilom </a:t>
            </a:r>
            <a:r>
              <a:rPr lang="pl-PL" dirty="0" smtClean="0"/>
              <a:t>4.a)</a:t>
            </a:r>
          </a:p>
          <a:p>
            <a:pPr marL="1200150" lvl="2" indent="-285750">
              <a:buFont typeface="Georgia" panose="02040502050405020303" pitchFamily="18" charset="0"/>
              <a:buChar char="−"/>
            </a:pPr>
            <a:r>
              <a:rPr lang="sl-SI" dirty="0" smtClean="0"/>
              <a:t>raziskovalec</a:t>
            </a:r>
            <a:r>
              <a:rPr lang="sl-SI" dirty="0"/>
              <a:t>, zaposlen na področju RRI v </a:t>
            </a:r>
            <a:r>
              <a:rPr lang="sl-SI" dirty="0" smtClean="0"/>
              <a:t>Sloveniji</a:t>
            </a:r>
            <a:r>
              <a:rPr lang="sl-SI" dirty="0"/>
              <a:t>, predloži kopijo pogodbe </a:t>
            </a:r>
            <a:r>
              <a:rPr lang="sl-SI" dirty="0" smtClean="0"/>
              <a:t>o zaposlitvi</a:t>
            </a:r>
            <a:r>
              <a:rPr lang="sl-SI" dirty="0"/>
              <a:t>, veljavne na dan </a:t>
            </a:r>
            <a:r>
              <a:rPr lang="sl-SI" dirty="0" smtClean="0"/>
              <a:t>13.7.2018, </a:t>
            </a:r>
            <a:r>
              <a:rPr lang="sl-SI" dirty="0"/>
              <a:t>ali drugo dokazilo, iz katerega je </a:t>
            </a:r>
            <a:r>
              <a:rPr lang="sl-SI" dirty="0" smtClean="0"/>
              <a:t>razviden kraj </a:t>
            </a:r>
            <a:r>
              <a:rPr lang="sl-SI" dirty="0"/>
              <a:t>in trajanje zaposlitve ter delovno mesto oz. vrsta in opis dela (za pridobitev dodatnih </a:t>
            </a:r>
            <a:r>
              <a:rPr lang="sl-SI" dirty="0" smtClean="0"/>
              <a:t>točk </a:t>
            </a:r>
            <a:r>
              <a:rPr lang="pl-PL" dirty="0" smtClean="0"/>
              <a:t>v </a:t>
            </a:r>
            <a:r>
              <a:rPr lang="pl-PL" dirty="0"/>
              <a:t>skladu z Merilom 4.c).</a:t>
            </a:r>
            <a:endParaRPr lang="sl-SI" dirty="0" smtClean="0"/>
          </a:p>
          <a:p>
            <a:pPr marL="342900" indent="-342900">
              <a:buFont typeface="Arial" pitchFamily="34" charset="0"/>
              <a:buChar char="•"/>
            </a:pPr>
            <a:endParaRPr lang="sl-SI" sz="1100" dirty="0" smtClean="0"/>
          </a:p>
          <a:p>
            <a:r>
              <a:rPr lang="sl-SI" b="1" dirty="0" smtClean="0"/>
              <a:t>Za raziskovalca iz tujine tudi naslednja dokazila: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sl-SI" dirty="0" smtClean="0"/>
              <a:t>dokazilo o začasnem ali stalnem prebivališču v tujini na dan 13.7.2018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sl-SI" dirty="0"/>
              <a:t>dokazilo o izpolnjevanju pogoja zahtevanih delovnih izkušenj v tujini na področju RRI oz. </a:t>
            </a:r>
            <a:r>
              <a:rPr lang="sl-SI" dirty="0" smtClean="0"/>
              <a:t>zaposlitve v </a:t>
            </a:r>
            <a:r>
              <a:rPr lang="sl-SI" dirty="0"/>
              <a:t>tujini na področju RRI na dan </a:t>
            </a:r>
            <a:r>
              <a:rPr lang="sl-SI" dirty="0" smtClean="0"/>
              <a:t>13.7.2018, in sicer kopijo </a:t>
            </a:r>
            <a:r>
              <a:rPr lang="sl-SI" dirty="0"/>
              <a:t>pogodbe o zaposlitvi </a:t>
            </a:r>
            <a:r>
              <a:rPr lang="sl-SI" dirty="0" smtClean="0"/>
              <a:t>ali  drugo </a:t>
            </a:r>
            <a:r>
              <a:rPr lang="sl-SI" dirty="0"/>
              <a:t>dokazilo, da je raziskovalec od 1. 1. 2011 naprej v tujini pridobil najmanj eno (1) leto </a:t>
            </a:r>
            <a:r>
              <a:rPr lang="sl-SI" dirty="0" smtClean="0"/>
              <a:t>delovnih izkušenj </a:t>
            </a:r>
            <a:r>
              <a:rPr lang="sl-SI" dirty="0"/>
              <a:t>na področju RRI, ali kopijo veljavne pogodbe o zaposlitvi ali drugo dokazilo, iz katerega </a:t>
            </a:r>
            <a:r>
              <a:rPr lang="sl-SI" dirty="0" smtClean="0"/>
              <a:t>je razviden </a:t>
            </a:r>
            <a:r>
              <a:rPr lang="sl-SI" dirty="0"/>
              <a:t>kraj in trajanje zaposlitve ter delovno mesto oz. vrsta in opis dela raziskovalca, ki je </a:t>
            </a:r>
            <a:r>
              <a:rPr lang="sl-SI" dirty="0" smtClean="0"/>
              <a:t>na dan 13.7.2018 v </a:t>
            </a:r>
            <a:r>
              <a:rPr lang="sl-SI" dirty="0"/>
              <a:t>tujini zaposlen na področju RRI</a:t>
            </a:r>
            <a:r>
              <a:rPr lang="sl-SI" dirty="0" smtClean="0"/>
              <a:t>.</a:t>
            </a:r>
          </a:p>
          <a:p>
            <a:pPr lvl="0"/>
            <a:endParaRPr lang="sl-SI" sz="1100" dirty="0" smtClean="0"/>
          </a:p>
          <a:p>
            <a:pPr lvl="1"/>
            <a:endParaRPr lang="sl-SI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1"/>
            <a:endParaRPr lang="sl-SI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119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11" y="349658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618" y="346314"/>
            <a:ext cx="1371600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avokotnik 4"/>
          <p:cNvSpPr/>
          <p:nvPr/>
        </p:nvSpPr>
        <p:spPr>
          <a:xfrm>
            <a:off x="694815" y="2003618"/>
            <a:ext cx="1066018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 smtClean="0"/>
              <a:t> </a:t>
            </a:r>
            <a:endParaRPr lang="sl-SI" sz="20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1" algn="ctr"/>
            <a:endParaRPr lang="sl-SI" sz="2000" b="1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1" algn="ctr"/>
            <a:endParaRPr lang="sl-SI" sz="20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1" algn="ctr"/>
            <a:endParaRPr lang="sl-SI" sz="2000" b="1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1" algn="ctr"/>
            <a:r>
              <a:rPr lang="sl-SI" sz="20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Kontaktna oseba na UL:</a:t>
            </a:r>
          </a:p>
          <a:p>
            <a:pPr lvl="1" algn="ctr"/>
            <a:r>
              <a:rPr 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mag. Zlata Ploštajner</a:t>
            </a:r>
          </a:p>
          <a:p>
            <a:pPr lvl="1" algn="ctr"/>
            <a:r>
              <a:rPr lang="sl-SI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e-naslov: </a:t>
            </a:r>
            <a:r>
              <a:rPr lang="sl-SI" sz="2000" dirty="0" err="1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4"/>
              </a:rPr>
              <a:t>zlata.plostajner@uni</a:t>
            </a:r>
            <a:r>
              <a:rPr lang="sl-SI" sz="20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4"/>
              </a:rPr>
              <a:t>-</a:t>
            </a:r>
            <a:r>
              <a:rPr lang="sl-SI" sz="2000" dirty="0" err="1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4"/>
              </a:rPr>
              <a:t>lj.si</a:t>
            </a:r>
            <a:endParaRPr lang="sl-SI" sz="2000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14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027688" y="1303860"/>
            <a:ext cx="9872283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" indent="0" algn="ctr">
              <a:buFont typeface="Corbel" panose="020B0503020204020204" pitchFamily="34" charset="0"/>
              <a:buNone/>
              <a:defRPr/>
            </a:pPr>
            <a:r>
              <a:rPr lang="pl-PL" altLang="sl-SI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PREDMET JAVNEGA RAZPISA</a:t>
            </a: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sl-SI" sz="1600" dirty="0" smtClean="0"/>
              <a:t>Sofinanciranje upravičenih stroškov </a:t>
            </a:r>
            <a:r>
              <a:rPr lang="sl-SI" sz="1600" b="1" dirty="0" smtClean="0"/>
              <a:t>izvedbe neodvisnih raziskav RO, ki jih bodo izvedli v njih zaposleni raziskovalci na sedežu RO ali v podjetju na prednostnih področjih S4</a:t>
            </a:r>
            <a:r>
              <a:rPr lang="sl-SI" sz="1600" dirty="0" smtClean="0"/>
              <a:t> (Pametna mesta in skupnosti; Pametne zgradbe in dom z lesno verigo; Mreže za prehod v krožno gospodarstvo; Trajnostna pridelava hrane; Trajnostni turizem;Tovarne prihodnosti; Zdravje – medicina; Mobilnost; Razvoj materialov kot končnih produktov).</a:t>
            </a:r>
          </a:p>
          <a:p>
            <a:pPr algn="just"/>
            <a:endParaRPr lang="sl-SI" sz="1600" dirty="0" smtClean="0"/>
          </a:p>
          <a:p>
            <a:pPr algn="just"/>
            <a:r>
              <a:rPr lang="sl-SI" sz="1600" dirty="0" smtClean="0"/>
              <a:t>Do </a:t>
            </a:r>
            <a:r>
              <a:rPr lang="sl-SI" sz="1600" dirty="0"/>
              <a:t>sofinanciranja so </a:t>
            </a:r>
            <a:r>
              <a:rPr lang="sl-SI" sz="1600" dirty="0" smtClean="0"/>
              <a:t>upravičeni le </a:t>
            </a:r>
            <a:r>
              <a:rPr lang="sl-SI" sz="1600" dirty="0"/>
              <a:t>tisti raziskovalni projekti, ki so </a:t>
            </a:r>
            <a:r>
              <a:rPr lang="sl-SI" sz="1600" b="1" dirty="0"/>
              <a:t>ustrezno uvrščeni v fokusna podpodročja in tehnologije, kot </a:t>
            </a:r>
            <a:r>
              <a:rPr lang="sl-SI" sz="1600" b="1" dirty="0" smtClean="0"/>
              <a:t>jih opredeljujejo </a:t>
            </a:r>
            <a:r>
              <a:rPr lang="sl-SI" sz="1600" b="1" dirty="0"/>
              <a:t>s strani ''Delovne skupine državnih sekretarjev za izvajanje S4'' </a:t>
            </a:r>
            <a:r>
              <a:rPr lang="sl-SI" sz="1600" b="1" dirty="0" smtClean="0"/>
              <a:t> </a:t>
            </a:r>
            <a:r>
              <a:rPr lang="sl-SI" sz="1600" dirty="0" smtClean="0"/>
              <a:t>in so </a:t>
            </a:r>
            <a:r>
              <a:rPr lang="sl-SI" sz="1600" b="1" dirty="0" smtClean="0"/>
              <a:t>navedena v Tabeli prioritet </a:t>
            </a:r>
            <a:r>
              <a:rPr lang="sl-SI" sz="1600" b="1" dirty="0"/>
              <a:t>Slovenske strategije pametne specializacije (S4) </a:t>
            </a:r>
            <a:r>
              <a:rPr lang="sl-SI" sz="1600" dirty="0"/>
              <a:t>in pripadajočih fokusnih področij </a:t>
            </a:r>
            <a:r>
              <a:rPr lang="sl-SI" sz="1600" dirty="0" smtClean="0"/>
              <a:t>in </a:t>
            </a:r>
            <a:r>
              <a:rPr lang="pl-PL" sz="1600" dirty="0" smtClean="0"/>
              <a:t>tehnologij</a:t>
            </a:r>
            <a:r>
              <a:rPr lang="pl-PL" sz="1600" dirty="0"/>
              <a:t>, ki je del razpisne </a:t>
            </a:r>
            <a:r>
              <a:rPr lang="pl-PL" sz="1600" dirty="0" smtClean="0"/>
              <a:t>dokumentacije.</a:t>
            </a:r>
          </a:p>
          <a:p>
            <a:pPr algn="just"/>
            <a:endParaRPr lang="sl-SI" sz="1600" dirty="0" smtClean="0"/>
          </a:p>
          <a:p>
            <a:pPr algn="just"/>
            <a:r>
              <a:rPr lang="sl-SI" sz="1600" dirty="0" smtClean="0"/>
              <a:t>Cilj raziskav bo in je </a:t>
            </a:r>
            <a:r>
              <a:rPr lang="sl-SI" sz="1600" b="1" dirty="0" smtClean="0"/>
              <a:t>prispevati k razvoju rešitev, ki bodo odgovarjale na izzive in potrebe družbe kot celote ter spodbujale pretok znanstvenega in raziskovalnega dela v prakso (gospodarstvo). </a:t>
            </a:r>
            <a:r>
              <a:rPr lang="sl-SI" sz="1600" dirty="0" smtClean="0"/>
              <a:t>Pridobljena nova znanja bodo spodbudila krepitev nadaljnje raziskovalne dejavnosti in medsebojnega sodelovanja raziskovalne sfere z gospodarstvom.</a:t>
            </a:r>
          </a:p>
          <a:p>
            <a:pPr algn="just"/>
            <a:r>
              <a:rPr lang="sl-SI" sz="2000" dirty="0" smtClean="0"/>
              <a:t> </a:t>
            </a:r>
          </a:p>
          <a:p>
            <a:pPr marL="34925">
              <a:defRPr/>
            </a:pPr>
            <a:endParaRPr lang="sl-SI" altLang="sl-SI" sz="20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>
              <a:defRPr/>
            </a:pPr>
            <a:endParaRPr lang="sl-SI" altLang="sl-SI" sz="14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84" y="394879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363" y="246062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45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295" y="173237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28" y="34701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avokotnik 3"/>
          <p:cNvSpPr/>
          <p:nvPr/>
        </p:nvSpPr>
        <p:spPr>
          <a:xfrm>
            <a:off x="1026604" y="1023347"/>
            <a:ext cx="10001756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altLang="sl-SI" sz="2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NAMEN JAVNEGA RAZPISA</a:t>
            </a:r>
            <a:endParaRPr lang="sl-SI" sz="2400" b="1" dirty="0" smtClean="0">
              <a:solidFill>
                <a:srgbClr val="FF0000"/>
              </a:solidFill>
            </a:endParaRPr>
          </a:p>
          <a:p>
            <a:pPr algn="ctr"/>
            <a:endParaRPr lang="sl-SI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l-SI" b="1" dirty="0"/>
              <a:t>vzpostavitev povezave med raziskovalnim in podjetniškim okoljem</a:t>
            </a:r>
            <a:r>
              <a:rPr lang="sl-SI" dirty="0"/>
              <a:t>, kjer bo povezovalni člen raziskovalec na začetku </a:t>
            </a:r>
            <a:r>
              <a:rPr lang="sl-SI" dirty="0" smtClean="0"/>
              <a:t>kariere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l-SI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l-SI" b="1" dirty="0"/>
              <a:t>večja povezanost in sodelovanje med RO in gospodarstvom </a:t>
            </a:r>
            <a:r>
              <a:rPr lang="sl-SI" dirty="0"/>
              <a:t>ter posledično </a:t>
            </a:r>
            <a:r>
              <a:rPr lang="sl-SI" dirty="0" smtClean="0"/>
              <a:t>povečanje </a:t>
            </a:r>
            <a:r>
              <a:rPr lang="sl-SI" dirty="0"/>
              <a:t>vlaganj zasebnega sektorja v RRI</a:t>
            </a:r>
            <a:r>
              <a:rPr lang="sl-SI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l-SI" dirty="0"/>
          </a:p>
          <a:p>
            <a:pPr lvl="0" algn="just"/>
            <a:r>
              <a:rPr lang="sl-SI" b="1" dirty="0" smtClean="0"/>
              <a:t>Posebna pozornost bo namenjena brezposelnim raziskovalcem in raziskovalcem, ki bodo za potrebe izvajanja raziskovalnega projekta prišli v Slovenijo s pridobljenimi referencami v tujini</a:t>
            </a:r>
            <a:r>
              <a:rPr lang="sl-SI" dirty="0"/>
              <a:t>. S pridobljenim </a:t>
            </a:r>
            <a:r>
              <a:rPr lang="sl-SI" dirty="0" smtClean="0"/>
              <a:t>znanjem in izkušnjami bodo pomembno vplivali na RRI aktivnosti RO in ustvarjanje novega znanja ter njegovo uporabo v okviru raziskovalnih aktivnosti</a:t>
            </a:r>
            <a:endParaRPr lang="sl-SI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Georgia" panose="02040502050405020303" pitchFamily="18" charset="0"/>
              <a:buChar char="●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6770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631179" y="844621"/>
            <a:ext cx="1043872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CILJI </a:t>
            </a:r>
          </a:p>
          <a:p>
            <a:pPr lvl="1"/>
            <a:endParaRPr lang="sl-SI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l-SI" dirty="0"/>
              <a:t>s</a:t>
            </a:r>
            <a:r>
              <a:rPr lang="sl-SI" dirty="0" smtClean="0"/>
              <a:t>podbuditi izvedbo </a:t>
            </a:r>
            <a:r>
              <a:rPr lang="sl-SI" b="1" dirty="0" smtClean="0"/>
              <a:t>neodvisnih raziskav (raziskovalnih projektov)</a:t>
            </a:r>
            <a:r>
              <a:rPr lang="sl-SI" dirty="0" smtClean="0"/>
              <a:t> RO v okviru učinkovitega sodelovanja z gospodarstvom</a:t>
            </a:r>
          </a:p>
          <a:p>
            <a:pPr lvl="0"/>
            <a:r>
              <a:rPr lang="sl-SI" dirty="0" smtClean="0"/>
              <a:t>     </a:t>
            </a:r>
            <a:r>
              <a:rPr lang="sl-SI" b="1" i="1" dirty="0" smtClean="0">
                <a:solidFill>
                  <a:srgbClr val="FF0000"/>
                </a:solidFill>
              </a:rPr>
              <a:t>POMEMBNO: raziskave so  izvedene  v  splošno  korist  in za potrebe gospodarstva</a:t>
            </a:r>
          </a:p>
          <a:p>
            <a:pPr lvl="0"/>
            <a:r>
              <a:rPr lang="sl-SI" b="1" i="1" dirty="0">
                <a:solidFill>
                  <a:srgbClr val="FF0000"/>
                </a:solidFill>
              </a:rPr>
              <a:t> </a:t>
            </a:r>
            <a:r>
              <a:rPr lang="sl-SI" b="1" i="1" dirty="0" smtClean="0">
                <a:solidFill>
                  <a:srgbClr val="FF0000"/>
                </a:solidFill>
              </a:rPr>
              <a:t>    kot celote, ne pa za posamezno sodelujoče podjetje.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l-SI" sz="1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dirty="0" smtClean="0"/>
              <a:t>spodbuditi raziskovalne aktivnosti raziskovalcev v okviru RO in preko sodelovanja tudi njihovo povezovanje z gospodarstvom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l-SI" sz="1000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l-SI" dirty="0" smtClean="0"/>
              <a:t>okrepitev povezovanja med akademsko sfero in gospodarstvom ter hkrati krepitev raziskovalnega potenciala institucij znanja in razvojno naravnanih gospodarskih subjektov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sl-SI" sz="1000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l-SI" dirty="0" smtClean="0"/>
              <a:t>prenos znanja in dobrih praks iz tujine, ki bodo imele vpliv na RRI aktivnosti, ustvarjanje novega znanja in njegovo uporabo v okviru raziskovalnih projektov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800100" lvl="1" indent="-342900">
              <a:buFont typeface="Georgia" panose="02040502050405020303" pitchFamily="18" charset="0"/>
              <a:buChar char="●"/>
            </a:pPr>
            <a:endParaRPr 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>
              <a:buFont typeface="Georgia" panose="02040502050405020303" pitchFamily="18" charset="0"/>
              <a:buChar char="●"/>
            </a:pPr>
            <a:endParaRPr 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sl-SI" sz="1400" b="1" dirty="0">
              <a:solidFill>
                <a:srgbClr val="FF0000"/>
              </a:solidFill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678" y="267180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75" y="41599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482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631179" y="844621"/>
            <a:ext cx="1043872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sl-SI" altLang="sl-SI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CILJNA SKUPINA</a:t>
            </a:r>
          </a:p>
          <a:p>
            <a:pPr lvl="1"/>
            <a:endParaRPr lang="sl-SI" sz="20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285750" indent="-285750" algn="just"/>
            <a:r>
              <a:rPr lang="sl-SI" sz="2000" dirty="0" smtClean="0"/>
              <a:t>    Ciljna skupina so </a:t>
            </a:r>
            <a:r>
              <a:rPr lang="sl-SI" sz="2000" b="1" dirty="0" smtClean="0"/>
              <a:t>RO in podjetja</a:t>
            </a:r>
            <a:r>
              <a:rPr lang="sl-SI" sz="2000" dirty="0" smtClean="0"/>
              <a:t>, ki bodo </a:t>
            </a:r>
            <a:r>
              <a:rPr lang="sl-SI" sz="2000" b="1" dirty="0" smtClean="0"/>
              <a:t>s skupnimi raziskovalnimi projekti </a:t>
            </a:r>
            <a:r>
              <a:rPr lang="sl-SI" sz="2000" dirty="0" smtClean="0"/>
              <a:t>vzpostavili novo sodelovanje in prenos znanja preko zaposlitve raziskovalcev na začetku kariere.</a:t>
            </a:r>
          </a:p>
          <a:p>
            <a:pPr marL="285750" indent="-285750" algn="just"/>
            <a:endParaRPr lang="sl-SI" sz="2000" dirty="0" smtClean="0"/>
          </a:p>
          <a:p>
            <a:pPr marL="285750" indent="-285750" algn="just"/>
            <a:r>
              <a:rPr lang="sl-SI" sz="2000" dirty="0" smtClean="0"/>
              <a:t>     </a:t>
            </a:r>
            <a:r>
              <a:rPr lang="sl-SI" sz="2000" b="1" dirty="0" smtClean="0"/>
              <a:t>Posamezni raziskovalec je lahko vključen le v okviru enega projekta</a:t>
            </a:r>
            <a:r>
              <a:rPr lang="sl-SI" sz="2000" dirty="0" smtClean="0"/>
              <a:t>, na vsakem projektu  lahko sodeluje le en raziskovalec.</a:t>
            </a:r>
          </a:p>
          <a:p>
            <a:pPr marL="285750" lvl="1" indent="-285750" algn="just"/>
            <a:endParaRPr lang="sl-SI" sz="2000" dirty="0" smtClean="0"/>
          </a:p>
          <a:p>
            <a:pPr marL="285750" lvl="1" indent="-285750" algn="just"/>
            <a:endParaRPr lang="sl-SI" sz="2000" dirty="0" smtClean="0"/>
          </a:p>
          <a:p>
            <a:pPr marL="285750" lvl="1" indent="-285750" algn="just"/>
            <a:r>
              <a:rPr lang="sl-SI" sz="2000" i="1" dirty="0" smtClean="0"/>
              <a:t>    Vloga=</a:t>
            </a:r>
            <a:r>
              <a:rPr lang="sl-SI" sz="2000" i="1" dirty="0"/>
              <a:t>o</a:t>
            </a:r>
            <a:r>
              <a:rPr lang="sl-SI" sz="2000" i="1" dirty="0" smtClean="0"/>
              <a:t>peracija=raziskovalni projekt z enim raziskovalcem</a:t>
            </a:r>
          </a:p>
          <a:p>
            <a:pPr marL="285750" lvl="1" indent="-285750" algn="just"/>
            <a:endParaRPr lang="sl-SI" sz="2000" i="1" dirty="0"/>
          </a:p>
          <a:p>
            <a:pPr marL="285750" lvl="1" indent="-285750" algn="just"/>
            <a:r>
              <a:rPr lang="sl-SI" sz="2000" i="1" dirty="0" smtClean="0"/>
              <a:t>    </a:t>
            </a:r>
            <a:r>
              <a:rPr lang="sl-SI" sz="2000" b="1" i="1" dirty="0"/>
              <a:t>Vi</a:t>
            </a:r>
            <a:r>
              <a:rPr lang="sl-SI" sz="2000" b="1" i="1" dirty="0" smtClean="0"/>
              <a:t>šina zaprošenih sredstev za posamezno operacijo je 171.684,00 EUR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sl-SI" sz="1400" b="1" dirty="0">
              <a:solidFill>
                <a:srgbClr val="FF0000"/>
              </a:solidFill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031" y="267179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75" y="415996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482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191461" y="993291"/>
            <a:ext cx="10522003" cy="900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" indent="0" algn="ctr">
              <a:buFont typeface="Corbel" panose="020B0503020204020204" pitchFamily="34" charset="0"/>
              <a:buNone/>
              <a:defRPr/>
            </a:pPr>
            <a:r>
              <a:rPr lang="pl-PL" altLang="sl-SI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REZULTAT OPERACIJE</a:t>
            </a: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sl-SI" altLang="sl-SI" sz="9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r>
              <a:rPr lang="sl-SI" sz="2000" b="1" dirty="0" smtClean="0"/>
              <a:t>Rezultat operacije je uspešna izvedba raziskovalnega projekta </a:t>
            </a:r>
            <a:r>
              <a:rPr lang="sl-SI" sz="2000" dirty="0" smtClean="0"/>
              <a:t>v splošno korist, ki </a:t>
            </a:r>
            <a:r>
              <a:rPr lang="sl-SI" sz="2000" b="1" dirty="0" smtClean="0"/>
              <a:t>vključuje sodelovanje s podjetjem in zaposlitev raziskovalca v RO za polni delovni čas </a:t>
            </a:r>
            <a:r>
              <a:rPr lang="sl-SI" sz="2000" dirty="0" smtClean="0"/>
              <a:t>od 1. 4. 2019 do 31. 3. 2022 (pogodba o zaposlitvi skladno s kolektivno </a:t>
            </a:r>
            <a:r>
              <a:rPr lang="sl-SI" sz="2000" b="1" dirty="0" smtClean="0"/>
              <a:t>pogodbo za obdobje 3 let, skrajšanje obdobja sofinanciranja ni možno)</a:t>
            </a:r>
            <a:r>
              <a:rPr lang="sl-SI" sz="2000" dirty="0" smtClean="0"/>
              <a:t>. </a:t>
            </a: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sz="1000" dirty="0" smtClean="0"/>
          </a:p>
          <a:p>
            <a:pPr algn="just"/>
            <a:r>
              <a:rPr lang="sl-SI" sz="2000" b="1" dirty="0" smtClean="0">
                <a:solidFill>
                  <a:srgbClr val="FF0000"/>
                </a:solidFill>
              </a:rPr>
              <a:t>Rezultati </a:t>
            </a:r>
            <a:r>
              <a:rPr lang="sl-SI" sz="2000" b="1" dirty="0">
                <a:solidFill>
                  <a:srgbClr val="FF0000"/>
                </a:solidFill>
              </a:rPr>
              <a:t>sodelovanja se splošno, obsežno in nediskriminatorno </a:t>
            </a:r>
            <a:r>
              <a:rPr lang="sl-SI" sz="2000" b="1" dirty="0" smtClean="0">
                <a:solidFill>
                  <a:srgbClr val="FF0000"/>
                </a:solidFill>
              </a:rPr>
              <a:t>razširjajo in kakršne </a:t>
            </a:r>
            <a:r>
              <a:rPr lang="sl-SI" sz="2000" b="1" dirty="0">
                <a:solidFill>
                  <a:srgbClr val="FF0000"/>
                </a:solidFill>
              </a:rPr>
              <a:t>koli pravice intelektualne lastnine, ki izhajajo iz dejavnosti RO, se v celoti pripišejo </a:t>
            </a:r>
            <a:r>
              <a:rPr lang="sl-SI" sz="2000" b="1" dirty="0" smtClean="0">
                <a:solidFill>
                  <a:srgbClr val="FF0000"/>
                </a:solidFill>
              </a:rPr>
              <a:t>RO.  </a:t>
            </a:r>
          </a:p>
          <a:p>
            <a:pPr algn="just"/>
            <a:endParaRPr lang="sl-SI" sz="2000" dirty="0" smtClean="0"/>
          </a:p>
          <a:p>
            <a:pPr algn="just"/>
            <a:r>
              <a:rPr lang="sl-SI" sz="2000" dirty="0" smtClean="0"/>
              <a:t>Obvezna </a:t>
            </a:r>
            <a:r>
              <a:rPr lang="sl-SI" sz="2000" dirty="0"/>
              <a:t>objava rezultatov v najkrajšem možnem času po zaključku projekta v skladu z Nacionalno strategijo odprtega dostopa do znanstvenih objav in raziskovalnih podatkov v Sloveniji 2015-2020 ter odprti dostop do znanstvenih objav in raziskovalnih </a:t>
            </a:r>
            <a:r>
              <a:rPr lang="sl-SI" sz="2000" dirty="0" smtClean="0"/>
              <a:t>podatkov.</a:t>
            </a:r>
          </a:p>
          <a:p>
            <a:pPr algn="just"/>
            <a:endParaRPr lang="sl-SI" sz="2000" dirty="0"/>
          </a:p>
          <a:p>
            <a:pPr algn="just"/>
            <a:r>
              <a:rPr lang="sl-SI" sz="2000" dirty="0" smtClean="0"/>
              <a:t>Prijavitelj v vlogi opredeli način zagotavljanja načela splošnega razširjanja raziskovalnih rezultatov in podatkov. </a:t>
            </a:r>
            <a:endParaRPr lang="sl-SI" sz="2000" dirty="0"/>
          </a:p>
          <a:p>
            <a:pPr marL="34925" algn="just">
              <a:defRPr/>
            </a:pPr>
            <a:endParaRPr lang="sl-SI" sz="2000" b="1" dirty="0" smtClean="0"/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sz="2000" dirty="0" smtClean="0"/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pl-PL" altLang="sl-SI" sz="20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>
              <a:defRPr/>
            </a:pPr>
            <a:endParaRPr lang="sl-SI" altLang="sl-SI" sz="20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>
              <a:defRPr/>
            </a:pPr>
            <a:endParaRPr lang="sl-SI" alt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84" y="394879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962" y="182140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21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191461" y="993291"/>
            <a:ext cx="9872283" cy="909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" indent="0" algn="ctr">
              <a:buFont typeface="Corbel" panose="020B0503020204020204" pitchFamily="34" charset="0"/>
              <a:buNone/>
              <a:defRPr/>
            </a:pPr>
            <a:r>
              <a:rPr lang="pl-PL" altLang="sl-SI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REZULTAT OPERACIJE</a:t>
            </a:r>
          </a:p>
          <a:p>
            <a:pPr marL="34925" indent="0" algn="ctr">
              <a:buFont typeface="Corbel" panose="020B0503020204020204" pitchFamily="34" charset="0"/>
              <a:buNone/>
              <a:defRPr/>
            </a:pPr>
            <a:endParaRPr lang="sl-SI" altLang="sl-SI" sz="9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algn="just">
              <a:defRPr/>
            </a:pPr>
            <a:endParaRPr lang="sl-SI" sz="1000" dirty="0" smtClean="0"/>
          </a:p>
          <a:p>
            <a:pPr marL="34925" algn="just">
              <a:defRPr/>
            </a:pPr>
            <a:r>
              <a:rPr lang="sl-SI" b="1" dirty="0"/>
              <a:t>Uspešna izvedba raziskovalnega projekta </a:t>
            </a:r>
            <a:r>
              <a:rPr lang="sl-SI" dirty="0"/>
              <a:t>pomeni doseganje kvantitativne ocene A' točk SICRIS celotne programske skupine (ne samo za nov projekt), kar je najmanj v enaki vrednosti, kot jih je imela programska skupina na dan 5. 10. 2018. </a:t>
            </a:r>
            <a:r>
              <a:rPr lang="sl-SI" b="1" dirty="0"/>
              <a:t>Uspešnost izvedbe mora biti dosežena najkasneje 12 mesecev po zaključku operacije, to je do 31. 3. 2023.</a:t>
            </a:r>
          </a:p>
          <a:p>
            <a:pPr marL="34925" algn="just">
              <a:defRPr/>
            </a:pPr>
            <a:endParaRPr lang="sl-SI" dirty="0"/>
          </a:p>
          <a:p>
            <a:r>
              <a:rPr lang="sl-SI" b="1" dirty="0" smtClean="0"/>
              <a:t>Raziskovalec bo moral biti ob preverjanju uspešnosti projekta (so)avtor in imeti na tej </a:t>
            </a:r>
            <a:r>
              <a:rPr lang="sl-SI" b="1" dirty="0"/>
              <a:t>podlagi oceno A' več kot </a:t>
            </a:r>
            <a:r>
              <a:rPr lang="sl-SI" b="1" dirty="0" smtClean="0"/>
              <a:t>0,0 na podlagi:</a:t>
            </a:r>
            <a:endParaRPr lang="sl-SI" b="1" dirty="0"/>
          </a:p>
          <a:p>
            <a:pPr marL="342900" indent="-342900">
              <a:buFont typeface="Georgia" panose="02040502050405020303" pitchFamily="18" charset="0"/>
              <a:buChar char="−"/>
            </a:pPr>
            <a:r>
              <a:rPr lang="sl-SI" sz="1600" dirty="0" smtClean="0"/>
              <a:t>članka </a:t>
            </a:r>
            <a:r>
              <a:rPr lang="sl-SI" sz="1600" dirty="0"/>
              <a:t>v zgornji četrtini revij v JCR iz kategorij SCI-</a:t>
            </a:r>
            <a:r>
              <a:rPr lang="sl-SI" sz="1600" dirty="0" err="1"/>
              <a:t>Expanded</a:t>
            </a:r>
            <a:r>
              <a:rPr lang="sl-SI" sz="1600" dirty="0"/>
              <a:t>;</a:t>
            </a:r>
          </a:p>
          <a:p>
            <a:pPr marL="342900" indent="-342900">
              <a:buFont typeface="Georgia" panose="02040502050405020303" pitchFamily="18" charset="0"/>
              <a:buChar char="−"/>
            </a:pPr>
            <a:r>
              <a:rPr lang="sl-SI" sz="1600" dirty="0" smtClean="0"/>
              <a:t>članka </a:t>
            </a:r>
            <a:r>
              <a:rPr lang="sl-SI" sz="1600" dirty="0"/>
              <a:t>v zgornji polovici revij v JCR iz kategorij SSCI;</a:t>
            </a:r>
          </a:p>
          <a:p>
            <a:pPr marL="342900" indent="-342900">
              <a:buFont typeface="Georgia" panose="02040502050405020303" pitchFamily="18" charset="0"/>
              <a:buChar char="−"/>
            </a:pPr>
            <a:r>
              <a:rPr lang="sl-SI" sz="1600" dirty="0" smtClean="0"/>
              <a:t>članka v </a:t>
            </a:r>
            <a:r>
              <a:rPr lang="sl-SI" sz="1600" dirty="0"/>
              <a:t>zgornjih treh četrtinah revij v SNIP iz kategorij </a:t>
            </a:r>
            <a:r>
              <a:rPr lang="sl-SI" sz="1600" dirty="0" err="1"/>
              <a:t>Scopus</a:t>
            </a:r>
            <a:r>
              <a:rPr lang="sl-SI" sz="1600" dirty="0"/>
              <a:t> (d) ali </a:t>
            </a:r>
            <a:r>
              <a:rPr lang="sl-SI" sz="1600" dirty="0" err="1"/>
              <a:t>Scopus</a:t>
            </a:r>
            <a:r>
              <a:rPr lang="sl-SI" sz="1600" dirty="0"/>
              <a:t> (h);</a:t>
            </a:r>
          </a:p>
          <a:p>
            <a:pPr marL="342900" indent="-342900">
              <a:buFont typeface="Georgia" panose="02040502050405020303" pitchFamily="18" charset="0"/>
              <a:buChar char="−"/>
            </a:pPr>
            <a:r>
              <a:rPr lang="sl-SI" sz="1600" dirty="0"/>
              <a:t>članka v A&amp;HCI;</a:t>
            </a:r>
          </a:p>
          <a:p>
            <a:pPr marL="342900" indent="-342900">
              <a:buFont typeface="Georgia" panose="02040502050405020303" pitchFamily="18" charset="0"/>
              <a:buChar char="−"/>
            </a:pPr>
            <a:r>
              <a:rPr lang="sl-SI" sz="1600" dirty="0" smtClean="0"/>
              <a:t>objave znanstvene </a:t>
            </a:r>
            <a:r>
              <a:rPr lang="sl-SI" sz="1600" dirty="0"/>
              <a:t>monografije ali znanstvenega poglavja oziroma sestavka v znanstveni</a:t>
            </a:r>
          </a:p>
          <a:p>
            <a:pPr marL="342900" indent="-342900" algn="just">
              <a:buFont typeface="Georgia" panose="02040502050405020303" pitchFamily="18" charset="0"/>
              <a:buChar char="−"/>
            </a:pPr>
            <a:r>
              <a:rPr lang="sl-SI" sz="1600" dirty="0" smtClean="0"/>
              <a:t>monografije </a:t>
            </a:r>
            <a:r>
              <a:rPr lang="sl-SI" sz="1600" dirty="0"/>
              <a:t>pri založbi iz seznama </a:t>
            </a:r>
            <a:r>
              <a:rPr lang="sl-SI" sz="1600" dirty="0" smtClean="0"/>
              <a:t>ARRS; znanstvene </a:t>
            </a:r>
            <a:r>
              <a:rPr lang="sl-SI" sz="1600" dirty="0"/>
              <a:t>monografija, </a:t>
            </a:r>
            <a:r>
              <a:rPr lang="sl-SI" sz="1600" dirty="0" smtClean="0"/>
              <a:t>izdane </a:t>
            </a:r>
            <a:r>
              <a:rPr lang="sl-SI" sz="1600" dirty="0"/>
              <a:t>pri tuji ali </a:t>
            </a:r>
            <a:r>
              <a:rPr lang="sl-SI" sz="1600" dirty="0" smtClean="0"/>
              <a:t>domači založbi</a:t>
            </a:r>
            <a:r>
              <a:rPr lang="sl-SI" sz="1600" dirty="0"/>
              <a:t>, če je znanstvena monografija s humanističnih ali družboslovnih področij (po </a:t>
            </a:r>
            <a:r>
              <a:rPr lang="sl-SI" sz="1600" dirty="0" err="1" smtClean="0"/>
              <a:t>vrstilcu</a:t>
            </a:r>
            <a:r>
              <a:rPr lang="sl-SI" sz="1600" dirty="0" smtClean="0"/>
              <a:t> </a:t>
            </a:r>
            <a:r>
              <a:rPr lang="fi-FI" sz="1600" dirty="0" smtClean="0"/>
              <a:t>UDK</a:t>
            </a:r>
            <a:r>
              <a:rPr lang="fi-FI" sz="1600" dirty="0"/>
              <a:t>) in se izvaja vrednotenje za humanistiko ali </a:t>
            </a:r>
            <a:r>
              <a:rPr lang="sl-SI" sz="1600" dirty="0" smtClean="0"/>
              <a:t>d</a:t>
            </a:r>
            <a:r>
              <a:rPr lang="fi-FI" sz="1600" dirty="0" smtClean="0"/>
              <a:t>ružboslovje</a:t>
            </a:r>
            <a:r>
              <a:rPr lang="fi-FI" sz="1600" dirty="0"/>
              <a:t>;</a:t>
            </a:r>
          </a:p>
          <a:p>
            <a:pPr marL="342900" indent="-342900">
              <a:buFont typeface="Georgia" panose="02040502050405020303" pitchFamily="18" charset="0"/>
              <a:buChar char="−"/>
            </a:pPr>
            <a:r>
              <a:rPr lang="sl-SI" sz="1600" dirty="0" smtClean="0"/>
              <a:t>urednik </a:t>
            </a:r>
            <a:r>
              <a:rPr lang="sl-SI" sz="1600" dirty="0"/>
              <a:t>znanstveno-kritične izdaje vira.</a:t>
            </a:r>
            <a:endParaRPr lang="sl-SI" sz="1600" b="1" dirty="0"/>
          </a:p>
          <a:p>
            <a:endParaRPr lang="sl-SI" sz="1600" dirty="0" smtClean="0"/>
          </a:p>
          <a:p>
            <a:pPr marL="34925" algn="just">
              <a:defRPr/>
            </a:pPr>
            <a:endParaRPr lang="sl-SI" sz="2000" dirty="0" smtClean="0"/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sz="2000" dirty="0" smtClean="0"/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 indent="0" algn="just">
              <a:buFont typeface="Corbel" panose="020B0503020204020204" pitchFamily="34" charset="0"/>
              <a:buNone/>
              <a:defRPr/>
            </a:pPr>
            <a:endParaRPr lang="pl-PL" altLang="sl-SI" sz="20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>
              <a:defRPr/>
            </a:pPr>
            <a:endParaRPr lang="sl-SI" altLang="sl-SI" sz="20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>
              <a:defRPr/>
            </a:pPr>
            <a:endParaRPr lang="sl-SI" altLang="sl-SI" sz="200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84" y="394879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660" y="97247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35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027688" y="1303860"/>
            <a:ext cx="987228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" lvl="1" algn="ctr">
              <a:defRPr/>
            </a:pPr>
            <a:r>
              <a:rPr lang="en-US" altLang="sl-SI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REGIJA IZVAJANJA</a:t>
            </a:r>
            <a:endParaRPr lang="sl-SI" altLang="sl-SI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1" algn="ctr"/>
            <a:endParaRPr lang="sl-SI" sz="2000" b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sl-SI" sz="2000" dirty="0" smtClean="0"/>
              <a:t>Sredstva se  bodo delila na KR Vzhodna Slovenija in KR Zahodna Slovenija, in sicer glede na to, </a:t>
            </a:r>
            <a:r>
              <a:rPr lang="sl-SI" sz="2000" b="1" dirty="0" smtClean="0"/>
              <a:t>kje se bo izvajala operacija oz. kje bosta prijavitelj in podjetje izvajala raziskovalno razvojne aktivnosti operacije</a:t>
            </a:r>
            <a:r>
              <a:rPr lang="sl-SI" sz="2000" dirty="0" smtClean="0"/>
              <a:t>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sl-SI" sz="2000" dirty="0" smtClean="0"/>
          </a:p>
          <a:p>
            <a:pPr algn="just"/>
            <a:r>
              <a:rPr lang="sl-SI" sz="2000" b="1" dirty="0" smtClean="0"/>
              <a:t>Prijavitelj in podjetje  se morata opredeliti za isto kohezijsko regijo</a:t>
            </a:r>
            <a:r>
              <a:rPr lang="sl-SI" sz="2000" dirty="0" smtClean="0"/>
              <a:t> , v kateri izvajata aktivnosti.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sl-SI" sz="2000" dirty="0" smtClean="0"/>
          </a:p>
          <a:p>
            <a:pPr algn="just"/>
            <a:r>
              <a:rPr lang="sl-SI" sz="2000" b="1" dirty="0" smtClean="0"/>
              <a:t>Prijavitelj in podjetje morata imeti sedež ali poslovno enoto  v isti regiji, kjer se izvajajo aktivnosti!</a:t>
            </a:r>
          </a:p>
          <a:p>
            <a:pPr marL="342900" indent="-342900"/>
            <a:endParaRPr lang="sl-SI" dirty="0" smtClean="0"/>
          </a:p>
          <a:p>
            <a:pPr lvl="1" algn="just"/>
            <a:endParaRPr lang="sl-SI" sz="20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34925">
              <a:defRPr/>
            </a:pPr>
            <a:endParaRPr lang="sl-SI" altLang="sl-SI" sz="14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84" y="394879"/>
            <a:ext cx="205019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700" y="246062"/>
            <a:ext cx="1371728" cy="7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747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Časopis">
  <a:themeElements>
    <a:clrScheme name="Custom 5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EA0000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Mestn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Časopis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Predstavitev - novi PKP_ 18.5.2016</Template>
  <TotalTime>3784</TotalTime>
  <Words>2841</Words>
  <Application>Microsoft Office PowerPoint</Application>
  <PresentationFormat>Širokozaslonsko</PresentationFormat>
  <Paragraphs>307</Paragraphs>
  <Slides>26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26</vt:i4>
      </vt:variant>
    </vt:vector>
  </HeadingPairs>
  <TitlesOfParts>
    <vt:vector size="33" baseType="lpstr">
      <vt:lpstr>Arial</vt:lpstr>
      <vt:lpstr>Calibri</vt:lpstr>
      <vt:lpstr>Corbel</vt:lpstr>
      <vt:lpstr>Georgia</vt:lpstr>
      <vt:lpstr>Times New Roman</vt:lpstr>
      <vt:lpstr>Wingdings</vt:lpstr>
      <vt:lpstr>Časopis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Purg, Alja</dc:creator>
  <cp:lastModifiedBy>Ploštajner, Zlata</cp:lastModifiedBy>
  <cp:revision>241</cp:revision>
  <cp:lastPrinted>2016-10-24T07:41:33Z</cp:lastPrinted>
  <dcterms:created xsi:type="dcterms:W3CDTF">2016-05-13T06:06:10Z</dcterms:created>
  <dcterms:modified xsi:type="dcterms:W3CDTF">2018-07-19T14:24:35Z</dcterms:modified>
</cp:coreProperties>
</file>