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65" r:id="rId5"/>
    <p:sldId id="266" r:id="rId6"/>
    <p:sldId id="257" r:id="rId7"/>
    <p:sldId id="262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CELSA</a:t>
            </a:r>
            <a:br>
              <a:rPr lang="sl-SI" dirty="0" smtClean="0"/>
            </a:br>
            <a:r>
              <a:rPr lang="en-US" sz="3600" b="1" dirty="0"/>
              <a:t>Discovery of new leads modulating voltage gated potassium ion channels as emerging cancer targets</a:t>
            </a:r>
            <a:endParaRPr lang="sl-SI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Lucija </a:t>
            </a:r>
            <a:r>
              <a:rPr lang="sl-SI" dirty="0" err="1" smtClean="0"/>
              <a:t>peterlin</a:t>
            </a:r>
            <a:r>
              <a:rPr lang="sl-SI" dirty="0" smtClean="0"/>
              <a:t> </a:t>
            </a:r>
            <a:r>
              <a:rPr lang="sl-SI" dirty="0" err="1" smtClean="0"/>
              <a:t>mašič,</a:t>
            </a:r>
            <a:r>
              <a:rPr lang="sl-SI" dirty="0" smtClean="0"/>
              <a:t> fakulteta za farmacijo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7280" y="5598621"/>
            <a:ext cx="3474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/>
              <a:t>l</a:t>
            </a:r>
            <a:r>
              <a:rPr lang="sl-SI" sz="2400" dirty="0" smtClean="0"/>
              <a:t>ucija.peterlin@ffa.uni-lj.si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85112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Priprava projektne prijave: 5 poglavij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The project proposal </a:t>
            </a:r>
            <a:r>
              <a:rPr lang="en-US" u="sng" dirty="0"/>
              <a:t>has to contain the following parts:</a:t>
            </a:r>
          </a:p>
          <a:p>
            <a:r>
              <a:rPr lang="en-US" b="1" dirty="0"/>
              <a:t>Cover page (max. 1p)</a:t>
            </a:r>
            <a:r>
              <a:rPr lang="en-US" dirty="0"/>
              <a:t>: </a:t>
            </a:r>
            <a:r>
              <a:rPr lang="sl-SI" dirty="0" smtClean="0"/>
              <a:t>predloga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Attachment </a:t>
            </a:r>
            <a:r>
              <a:rPr lang="en-US" b="1" dirty="0">
                <a:solidFill>
                  <a:srgbClr val="C00000"/>
                </a:solidFill>
              </a:rPr>
              <a:t>1: the project description (max. </a:t>
            </a:r>
            <a:r>
              <a:rPr lang="en-US" b="1" dirty="0" smtClean="0">
                <a:solidFill>
                  <a:srgbClr val="C00000"/>
                </a:solidFill>
              </a:rPr>
              <a:t>4p)</a:t>
            </a:r>
            <a:endParaRPr lang="sl-SI" dirty="0">
              <a:solidFill>
                <a:srgbClr val="C00000"/>
              </a:solidFill>
            </a:endParaRPr>
          </a:p>
          <a:p>
            <a:r>
              <a:rPr lang="en-US" b="1" dirty="0" smtClean="0"/>
              <a:t>Attachment </a:t>
            </a:r>
            <a:r>
              <a:rPr lang="en-US" b="1" dirty="0"/>
              <a:t>2: Resources (max. </a:t>
            </a:r>
            <a:r>
              <a:rPr lang="en-US" b="1" dirty="0" smtClean="0"/>
              <a:t>1p)</a:t>
            </a:r>
            <a:endParaRPr lang="sl-SI" dirty="0"/>
          </a:p>
          <a:p>
            <a:r>
              <a:rPr lang="en-US" b="1" dirty="0" smtClean="0">
                <a:solidFill>
                  <a:srgbClr val="C00000"/>
                </a:solidFill>
              </a:rPr>
              <a:t>Attachment </a:t>
            </a:r>
            <a:r>
              <a:rPr lang="en-US" b="1" dirty="0">
                <a:solidFill>
                  <a:srgbClr val="C00000"/>
                </a:solidFill>
              </a:rPr>
              <a:t>3: Added value of the collaboration (max. </a:t>
            </a:r>
            <a:r>
              <a:rPr lang="en-US" b="1" dirty="0" smtClean="0">
                <a:solidFill>
                  <a:srgbClr val="C00000"/>
                </a:solidFill>
              </a:rPr>
              <a:t>1p)</a:t>
            </a:r>
            <a:endParaRPr lang="sl-SI" dirty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Attachment </a:t>
            </a:r>
            <a:r>
              <a:rPr lang="en-US" b="1" dirty="0">
                <a:solidFill>
                  <a:srgbClr val="C00000"/>
                </a:solidFill>
              </a:rPr>
              <a:t>4: Potential towards a future EU funding application (max. </a:t>
            </a:r>
            <a:r>
              <a:rPr lang="en-US" b="1" dirty="0" smtClean="0">
                <a:solidFill>
                  <a:srgbClr val="C00000"/>
                </a:solidFill>
              </a:rPr>
              <a:t>1p)</a:t>
            </a:r>
            <a:endParaRPr lang="sl-SI" dirty="0">
              <a:solidFill>
                <a:srgbClr val="C00000"/>
              </a:solidFill>
            </a:endParaRPr>
          </a:p>
          <a:p>
            <a:r>
              <a:rPr lang="en-US" b="1" dirty="0" smtClean="0"/>
              <a:t>Attachment </a:t>
            </a:r>
            <a:r>
              <a:rPr lang="en-US" b="1" dirty="0"/>
              <a:t>5: CV of the involved researchers (max. 1p per participating researcher</a:t>
            </a:r>
            <a:r>
              <a:rPr lang="en-US" b="1" dirty="0" smtClean="0"/>
              <a:t>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1311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Ocenjevanje prijav: </a:t>
            </a:r>
            <a:r>
              <a:rPr lang="en-US" b="1" dirty="0"/>
              <a:t>Selection </a:t>
            </a:r>
            <a:r>
              <a:rPr lang="en-US" b="1" dirty="0" smtClean="0"/>
              <a:t>criteria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561" y="1845733"/>
            <a:ext cx="11153955" cy="4417043"/>
          </a:xfrm>
        </p:spPr>
        <p:txBody>
          <a:bodyPr>
            <a:normAutofit lnSpcReduction="10000"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Scientific </a:t>
            </a:r>
            <a:r>
              <a:rPr lang="en-US" sz="2800" b="1" i="1" dirty="0">
                <a:solidFill>
                  <a:srgbClr val="C00000"/>
                </a:solidFill>
              </a:rPr>
              <a:t>quality (60% of the scoring):</a:t>
            </a:r>
          </a:p>
          <a:p>
            <a:pPr lvl="1"/>
            <a:r>
              <a:rPr lang="en-US" sz="2800" dirty="0"/>
              <a:t>To what extent does the proposed research address </a:t>
            </a:r>
            <a:r>
              <a:rPr lang="en-US" sz="2800" b="1" u="sng" dirty="0"/>
              <a:t>important challenges</a:t>
            </a:r>
            <a:r>
              <a:rPr lang="en-US" sz="2800" dirty="0"/>
              <a:t>?</a:t>
            </a:r>
          </a:p>
          <a:p>
            <a:pPr lvl="1"/>
            <a:r>
              <a:rPr lang="en-US" sz="2800" dirty="0"/>
              <a:t>To what extent are the </a:t>
            </a:r>
            <a:r>
              <a:rPr lang="en-US" sz="2800" b="1" u="sng" dirty="0"/>
              <a:t>objectives ambitious and beyond the state of the art</a:t>
            </a:r>
            <a:r>
              <a:rPr lang="en-US" sz="2800" dirty="0"/>
              <a:t> (e.g. novel concepts and approaches or development between or across disciplines)?</a:t>
            </a:r>
          </a:p>
          <a:p>
            <a:pPr lvl="1"/>
            <a:r>
              <a:rPr lang="en-US" sz="2800" dirty="0"/>
              <a:t>To what extent is the outlined </a:t>
            </a:r>
            <a:r>
              <a:rPr lang="en-US" sz="2800" b="1" u="sng" dirty="0" smtClean="0"/>
              <a:t>scientific approach feasible</a:t>
            </a:r>
            <a:r>
              <a:rPr lang="en-US" sz="2800" dirty="0"/>
              <a:t>? </a:t>
            </a:r>
            <a:endParaRPr lang="sl-SI" sz="2800" dirty="0" smtClean="0"/>
          </a:p>
          <a:p>
            <a:pPr lvl="1"/>
            <a:r>
              <a:rPr lang="en-US" sz="2800" dirty="0" smtClean="0"/>
              <a:t>To </a:t>
            </a:r>
            <a:r>
              <a:rPr lang="en-US" sz="2800" dirty="0"/>
              <a:t>what extent is the proposed research </a:t>
            </a:r>
            <a:r>
              <a:rPr lang="en-US" sz="2800" b="1" u="sng" dirty="0"/>
              <a:t>methodology appropriate </a:t>
            </a:r>
            <a:r>
              <a:rPr lang="en-US" sz="2800" dirty="0"/>
              <a:t>to achieve the goals of the project?</a:t>
            </a:r>
          </a:p>
          <a:p>
            <a:pPr lvl="1"/>
            <a:r>
              <a:rPr lang="en-US" sz="2800" dirty="0"/>
              <a:t>To what extent are the proposed </a:t>
            </a:r>
            <a:r>
              <a:rPr lang="en-US" sz="2800" b="1" u="sng" dirty="0"/>
              <a:t>timescales and resources </a:t>
            </a:r>
            <a:r>
              <a:rPr lang="en-US" sz="2800" dirty="0"/>
              <a:t>necessary and properly justified?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4382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Ocenjevanje prijav: </a:t>
            </a:r>
            <a:r>
              <a:rPr lang="en-US" b="1" dirty="0"/>
              <a:t>Selection </a:t>
            </a:r>
            <a:r>
              <a:rPr lang="en-US" b="1" dirty="0" smtClean="0"/>
              <a:t>criteria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561" y="1845733"/>
            <a:ext cx="11153955" cy="4417043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Added </a:t>
            </a:r>
            <a:r>
              <a:rPr lang="en-US" sz="2800" b="1" i="1" dirty="0">
                <a:solidFill>
                  <a:srgbClr val="C00000"/>
                </a:solidFill>
              </a:rPr>
              <a:t>value of the collaboration (20% of the scoring</a:t>
            </a:r>
            <a:r>
              <a:rPr lang="en-US" sz="2800" b="1" i="1" dirty="0" smtClean="0">
                <a:solidFill>
                  <a:srgbClr val="C00000"/>
                </a:solidFill>
              </a:rPr>
              <a:t>):</a:t>
            </a:r>
            <a:r>
              <a:rPr lang="sl-SI" sz="2800" b="1" i="1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To </a:t>
            </a:r>
            <a:r>
              <a:rPr lang="en-US" sz="3200" dirty="0">
                <a:solidFill>
                  <a:schemeClr val="tx1"/>
                </a:solidFill>
              </a:rPr>
              <a:t>what extent is the </a:t>
            </a:r>
            <a:r>
              <a:rPr lang="en-US" sz="3200" u="sng" dirty="0">
                <a:solidFill>
                  <a:schemeClr val="tx1"/>
                </a:solidFill>
              </a:rPr>
              <a:t>proposed partnership relevant </a:t>
            </a:r>
            <a:r>
              <a:rPr lang="en-US" sz="3200" dirty="0">
                <a:solidFill>
                  <a:schemeClr val="tx1"/>
                </a:solidFill>
              </a:rPr>
              <a:t>to the proposed project objectives? </a:t>
            </a:r>
            <a:endParaRPr lang="sl-SI" sz="3200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To </a:t>
            </a:r>
            <a:r>
              <a:rPr lang="en-US" sz="3200" dirty="0">
                <a:solidFill>
                  <a:schemeClr val="tx1"/>
                </a:solidFill>
              </a:rPr>
              <a:t>what extent do the involved researchers have </a:t>
            </a:r>
            <a:r>
              <a:rPr lang="en-US" sz="3200" u="sng" dirty="0">
                <a:solidFill>
                  <a:schemeClr val="tx1"/>
                </a:solidFill>
              </a:rPr>
              <a:t>complementary </a:t>
            </a:r>
            <a:r>
              <a:rPr lang="en-US" sz="3200" u="sng" dirty="0" smtClean="0">
                <a:solidFill>
                  <a:schemeClr val="tx1"/>
                </a:solidFill>
              </a:rPr>
              <a:t>expertise</a:t>
            </a:r>
            <a:r>
              <a:rPr lang="en-US" sz="3200" dirty="0" smtClean="0">
                <a:solidFill>
                  <a:schemeClr val="tx1"/>
                </a:solidFill>
              </a:rPr>
              <a:t>?</a:t>
            </a:r>
            <a:endParaRPr lang="sl-SI" sz="3200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To </a:t>
            </a:r>
            <a:r>
              <a:rPr lang="en-US" sz="3200" dirty="0">
                <a:solidFill>
                  <a:schemeClr val="tx1"/>
                </a:solidFill>
              </a:rPr>
              <a:t>what extent has the proposed partnership the potential to </a:t>
            </a:r>
            <a:r>
              <a:rPr lang="en-US" sz="3200" u="sng" dirty="0">
                <a:solidFill>
                  <a:schemeClr val="tx1"/>
                </a:solidFill>
              </a:rPr>
              <a:t>become sustainable</a:t>
            </a:r>
            <a:r>
              <a:rPr lang="en-US" sz="3200" dirty="0" smtClean="0">
                <a:solidFill>
                  <a:schemeClr val="tx1"/>
                </a:solidFill>
              </a:rPr>
              <a:t>?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48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Ocenjevanje prijav: </a:t>
            </a:r>
            <a:r>
              <a:rPr lang="en-US" b="1" dirty="0"/>
              <a:t>Selection </a:t>
            </a:r>
            <a:r>
              <a:rPr lang="en-US" b="1" dirty="0" smtClean="0"/>
              <a:t>criteria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561" y="1845733"/>
            <a:ext cx="11153955" cy="4417043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Potential </a:t>
            </a:r>
            <a:r>
              <a:rPr lang="en-US" sz="2800" b="1" i="1" dirty="0">
                <a:solidFill>
                  <a:srgbClr val="C00000"/>
                </a:solidFill>
              </a:rPr>
              <a:t>towards future acquisition of European competitive funding (20% of the scoring):</a:t>
            </a:r>
          </a:p>
          <a:p>
            <a:pPr lvl="1"/>
            <a:r>
              <a:rPr lang="en-US" sz="2800" dirty="0"/>
              <a:t>Does the proposed activity greatly help move the research collaboration towards the initial steps of a process </a:t>
            </a:r>
            <a:r>
              <a:rPr lang="en-US" sz="2800" u="sng" dirty="0"/>
              <a:t>leading to a future European collaborative research project</a:t>
            </a:r>
            <a:r>
              <a:rPr lang="en-US" sz="2800" dirty="0"/>
              <a:t>?    </a:t>
            </a:r>
          </a:p>
          <a:p>
            <a:pPr lvl="1"/>
            <a:r>
              <a:rPr lang="en-US" sz="2800" dirty="0"/>
              <a:t>Does the proposal indicate a suitable and credible process that is designed to result in a </a:t>
            </a:r>
            <a:r>
              <a:rPr lang="en-US" sz="2800" u="sng" dirty="0"/>
              <a:t>concrete application for a European competitive program</a:t>
            </a:r>
            <a:r>
              <a:rPr lang="en-US" sz="2800" dirty="0"/>
              <a:t>?</a:t>
            </a:r>
          </a:p>
          <a:p>
            <a:pPr lvl="1"/>
            <a:r>
              <a:rPr lang="en-US" sz="2800" dirty="0"/>
              <a:t>Where relevant for the indicated European competitive funding program call, are aspects like </a:t>
            </a:r>
            <a:r>
              <a:rPr lang="en-US" sz="2800" u="sng" dirty="0"/>
              <a:t>innovation and socio-economic impact sufficiently addressed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988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Strukturirana projekta prijava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Attachment 1</a:t>
            </a:r>
            <a:r>
              <a:rPr lang="en-US" b="1" dirty="0"/>
              <a:t>: the project description (max. 4p)</a:t>
            </a:r>
            <a:r>
              <a:rPr lang="en-US" dirty="0"/>
              <a:t>: problem statement &amp; objectives, envisaged progress beyond the state of the art, methodology, anticipated results, managerial aspects and timing</a:t>
            </a:r>
            <a:r>
              <a:rPr lang="en-US" dirty="0" smtClean="0"/>
              <a:t>.</a:t>
            </a:r>
            <a:endParaRPr lang="sl-SI" dirty="0" smtClean="0"/>
          </a:p>
          <a:p>
            <a:r>
              <a:rPr lang="sl-SI" dirty="0" smtClean="0"/>
              <a:t>Strukturiran projekt:</a:t>
            </a:r>
          </a:p>
          <a:p>
            <a:pPr marL="457200" lvl="0" indent="-457200">
              <a:buFont typeface="+mj-lt"/>
              <a:buAutoNum type="arabicPeriod"/>
            </a:pPr>
            <a:r>
              <a:rPr lang="sl-SI" b="1" i="1" dirty="0"/>
              <a:t>Problem </a:t>
            </a:r>
            <a:r>
              <a:rPr lang="sl-SI" b="1" i="1" dirty="0" err="1"/>
              <a:t>statement</a:t>
            </a:r>
            <a:r>
              <a:rPr lang="sl-SI" b="1" i="1" dirty="0"/>
              <a:t> &amp; </a:t>
            </a:r>
            <a:r>
              <a:rPr lang="sl-SI" b="1" i="1" dirty="0" err="1"/>
              <a:t>objectives</a:t>
            </a:r>
            <a:r>
              <a:rPr lang="sl-SI" b="1" i="1" dirty="0"/>
              <a:t> </a:t>
            </a:r>
            <a:r>
              <a:rPr lang="sl-SI" dirty="0"/>
              <a:t> </a:t>
            </a:r>
            <a:r>
              <a:rPr lang="sl-SI" dirty="0" smtClean="0"/>
              <a:t>(predstavitev problematike in cilji, slika</a:t>
            </a:r>
            <a:r>
              <a:rPr lang="sl-SI" dirty="0" smtClean="0"/>
              <a:t>: </a:t>
            </a:r>
            <a:r>
              <a:rPr lang="en-US" dirty="0" smtClean="0"/>
              <a:t>Scientific </a:t>
            </a:r>
            <a:r>
              <a:rPr lang="en-US" dirty="0"/>
              <a:t>overview and </a:t>
            </a:r>
            <a:r>
              <a:rPr lang="en-US" dirty="0" smtClean="0"/>
              <a:t>workflow</a:t>
            </a:r>
            <a:r>
              <a:rPr lang="sl-SI" dirty="0" smtClean="0"/>
              <a:t>)</a:t>
            </a:r>
            <a:r>
              <a:rPr lang="en-US" dirty="0" smtClean="0"/>
              <a:t> </a:t>
            </a:r>
            <a:endParaRPr lang="sl-SI" dirty="0"/>
          </a:p>
          <a:p>
            <a:pPr marL="457200" lvl="0" indent="-457200">
              <a:buFont typeface="+mj-lt"/>
              <a:buAutoNum type="arabicPeriod"/>
            </a:pPr>
            <a:r>
              <a:rPr lang="sl-SI" b="1" i="1" dirty="0" err="1" smtClean="0"/>
              <a:t>Methodology</a:t>
            </a:r>
            <a:r>
              <a:rPr lang="sl-SI" b="1" i="1" dirty="0" smtClean="0"/>
              <a:t> </a:t>
            </a:r>
            <a:r>
              <a:rPr lang="sl-SI" dirty="0" smtClean="0"/>
              <a:t>(</a:t>
            </a:r>
            <a:r>
              <a:rPr lang="sl-SI" dirty="0" err="1" smtClean="0"/>
              <a:t>WPs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Tasks</a:t>
            </a:r>
            <a:r>
              <a:rPr lang="sl-SI" dirty="0" smtClean="0"/>
              <a:t>, kdo je odgovoren za posamezne naloge)</a:t>
            </a:r>
            <a:endParaRPr lang="sl-SI" dirty="0"/>
          </a:p>
          <a:p>
            <a:pPr marL="457200" lvl="0" indent="-457200">
              <a:buFont typeface="+mj-lt"/>
              <a:buAutoNum type="arabicPeriod"/>
            </a:pPr>
            <a:r>
              <a:rPr lang="sl-SI" b="1" i="1" dirty="0" err="1" smtClean="0"/>
              <a:t>Envisaged</a:t>
            </a:r>
            <a:r>
              <a:rPr lang="sl-SI" b="1" i="1" dirty="0" smtClean="0"/>
              <a:t> </a:t>
            </a:r>
            <a:r>
              <a:rPr lang="sl-SI" b="1" i="1" dirty="0" err="1"/>
              <a:t>progress</a:t>
            </a:r>
            <a:r>
              <a:rPr lang="sl-SI" b="1" i="1" dirty="0"/>
              <a:t> </a:t>
            </a:r>
            <a:r>
              <a:rPr lang="sl-SI" b="1" i="1" dirty="0" err="1"/>
              <a:t>beyond</a:t>
            </a:r>
            <a:r>
              <a:rPr lang="sl-SI" b="1" i="1" dirty="0"/>
              <a:t> </a:t>
            </a:r>
            <a:r>
              <a:rPr lang="sl-SI" b="1" i="1" dirty="0" err="1"/>
              <a:t>the</a:t>
            </a:r>
            <a:r>
              <a:rPr lang="sl-SI" b="1" i="1" dirty="0"/>
              <a:t> </a:t>
            </a:r>
            <a:r>
              <a:rPr lang="sl-SI" b="1" i="1" dirty="0" err="1"/>
              <a:t>state</a:t>
            </a:r>
            <a:r>
              <a:rPr lang="sl-SI" b="1" i="1" dirty="0"/>
              <a:t> </a:t>
            </a:r>
            <a:r>
              <a:rPr lang="sl-SI" b="1" i="1" dirty="0" err="1"/>
              <a:t>of</a:t>
            </a:r>
            <a:r>
              <a:rPr lang="sl-SI" b="1" i="1" dirty="0"/>
              <a:t> </a:t>
            </a:r>
            <a:r>
              <a:rPr lang="sl-SI" b="1" i="1" dirty="0" err="1"/>
              <a:t>the</a:t>
            </a:r>
            <a:r>
              <a:rPr lang="sl-SI" b="1" i="1" dirty="0"/>
              <a:t> </a:t>
            </a:r>
            <a:r>
              <a:rPr lang="sl-SI" b="1" i="1" dirty="0" err="1"/>
              <a:t>art</a:t>
            </a:r>
            <a:r>
              <a:rPr lang="sl-SI" dirty="0"/>
              <a:t> </a:t>
            </a:r>
            <a:r>
              <a:rPr lang="sl-SI" dirty="0" smtClean="0"/>
              <a:t>(originalnost, izvirnost)</a:t>
            </a:r>
            <a:endParaRPr lang="sl-SI" dirty="0" smtClean="0"/>
          </a:p>
          <a:p>
            <a:pPr marL="457200" lvl="0" indent="-457200">
              <a:buFont typeface="+mj-lt"/>
              <a:buAutoNum type="arabicPeriod"/>
            </a:pPr>
            <a:r>
              <a:rPr lang="sl-SI" b="1" i="1" dirty="0" err="1" smtClean="0"/>
              <a:t>Anticipated</a:t>
            </a:r>
            <a:r>
              <a:rPr lang="sl-SI" b="1" i="1" dirty="0" smtClean="0"/>
              <a:t> </a:t>
            </a:r>
            <a:r>
              <a:rPr lang="sl-SI" b="1" i="1" dirty="0" err="1"/>
              <a:t>results</a:t>
            </a:r>
            <a:r>
              <a:rPr lang="sl-SI" b="1" i="1" dirty="0"/>
              <a:t>  </a:t>
            </a:r>
            <a:r>
              <a:rPr lang="sl-SI" dirty="0"/>
              <a:t> </a:t>
            </a:r>
            <a:r>
              <a:rPr lang="sl-SI" dirty="0" smtClean="0"/>
              <a:t>(pričakovani rezultati, zakaj bodo uporabni in zakaj)</a:t>
            </a:r>
            <a:endParaRPr lang="sl-SI" dirty="0" smtClean="0"/>
          </a:p>
          <a:p>
            <a:pPr marL="457200" lvl="0" indent="-457200">
              <a:buFont typeface="+mj-lt"/>
              <a:buAutoNum type="arabicPeriod"/>
            </a:pPr>
            <a:r>
              <a:rPr lang="sl-SI" b="1" i="1" dirty="0" err="1" smtClean="0"/>
              <a:t>Managerial</a:t>
            </a:r>
            <a:r>
              <a:rPr lang="sl-SI" b="1" i="1" dirty="0" smtClean="0"/>
              <a:t> </a:t>
            </a:r>
            <a:r>
              <a:rPr lang="sl-SI" b="1" i="1" dirty="0" err="1"/>
              <a:t>aspects</a:t>
            </a:r>
            <a:r>
              <a:rPr lang="sl-SI" b="1" i="1" dirty="0"/>
              <a:t> </a:t>
            </a:r>
            <a:r>
              <a:rPr lang="sl-SI" b="1" i="1" dirty="0" err="1"/>
              <a:t>and</a:t>
            </a:r>
            <a:r>
              <a:rPr lang="sl-SI" b="1" i="1" dirty="0"/>
              <a:t> </a:t>
            </a:r>
            <a:r>
              <a:rPr lang="sl-SI" b="1" i="1" dirty="0" err="1"/>
              <a:t>timing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TextBox 3"/>
          <p:cNvSpPr txBox="1"/>
          <p:nvPr/>
        </p:nvSpPr>
        <p:spPr>
          <a:xfrm>
            <a:off x="9573607" y="2840528"/>
            <a:ext cx="1104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dirty="0" smtClean="0">
                <a:solidFill>
                  <a:srgbClr val="C00000"/>
                </a:solidFill>
              </a:rPr>
              <a:t>IDEJA</a:t>
            </a:r>
          </a:p>
        </p:txBody>
      </p:sp>
      <p:sp>
        <p:nvSpPr>
          <p:cNvPr id="5" name="Rectangle 4"/>
          <p:cNvSpPr/>
          <p:nvPr/>
        </p:nvSpPr>
        <p:spPr>
          <a:xfrm>
            <a:off x="4908896" y="5268929"/>
            <a:ext cx="327865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2400" dirty="0" smtClean="0">
                <a:solidFill>
                  <a:srgbClr val="C00000"/>
                </a:solidFill>
              </a:rPr>
              <a:t>IZVEDLJIVOST PROJEKTA;</a:t>
            </a:r>
          </a:p>
          <a:p>
            <a:r>
              <a:rPr lang="sl-SI" sz="2400" dirty="0" smtClean="0">
                <a:solidFill>
                  <a:srgbClr val="C00000"/>
                </a:solidFill>
              </a:rPr>
              <a:t>ČASOVNICA</a:t>
            </a:r>
            <a:r>
              <a:rPr lang="sl-SI" sz="2400" dirty="0" smtClean="0">
                <a:solidFill>
                  <a:srgbClr val="C00000"/>
                </a:solidFill>
              </a:rPr>
              <a:t>;</a:t>
            </a:r>
          </a:p>
          <a:p>
            <a:r>
              <a:rPr lang="sl-SI" sz="2400" dirty="0" smtClean="0">
                <a:solidFill>
                  <a:srgbClr val="C00000"/>
                </a:solidFill>
              </a:rPr>
              <a:t>IP</a:t>
            </a:r>
            <a:r>
              <a:rPr lang="sl-SI" sz="2400" dirty="0" smtClean="0">
                <a:solidFill>
                  <a:srgbClr val="C00000"/>
                </a:solidFill>
              </a:rPr>
              <a:t>;</a:t>
            </a:r>
            <a:endParaRPr lang="sl-SI" sz="24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97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PROJEKTNA IDEJA</a:t>
            </a:r>
            <a:endParaRPr lang="sl-S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418" y="1840084"/>
            <a:ext cx="10369262" cy="3324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5607" y="5267458"/>
            <a:ext cx="67343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>
                <a:solidFill>
                  <a:srgbClr val="C00000"/>
                </a:solidFill>
              </a:rPr>
              <a:t>ORIGINALNOST </a:t>
            </a:r>
            <a:r>
              <a:rPr lang="sl-SI" sz="2800" dirty="0" smtClean="0">
                <a:solidFill>
                  <a:srgbClr val="C00000"/>
                </a:solidFill>
              </a:rPr>
              <a:t>KONCEPTA;</a:t>
            </a:r>
          </a:p>
          <a:p>
            <a:r>
              <a:rPr lang="sl-SI" sz="2800" dirty="0" smtClean="0">
                <a:solidFill>
                  <a:srgbClr val="C00000"/>
                </a:solidFill>
              </a:rPr>
              <a:t>INOVATIVNOST IDEJE;</a:t>
            </a:r>
          </a:p>
          <a:p>
            <a:r>
              <a:rPr lang="sl-SI" sz="2800" dirty="0" smtClean="0">
                <a:solidFill>
                  <a:srgbClr val="C00000"/>
                </a:solidFill>
              </a:rPr>
              <a:t>POTENCIAL IDEJE.</a:t>
            </a:r>
          </a:p>
        </p:txBody>
      </p:sp>
    </p:spTree>
    <p:extLst>
      <p:ext uri="{BB962C8B-B14F-4D97-AF65-F5344CB8AC3E}">
        <p14:creationId xmlns:p14="http://schemas.microsoft.com/office/powerpoint/2010/main" val="2620489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Strukturirana projekta prijava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419" y="1845734"/>
            <a:ext cx="10058400" cy="4023360"/>
          </a:xfrm>
        </p:spPr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Attachment 3: Added value of the collaboration</a:t>
            </a:r>
            <a:endParaRPr lang="sl-SI" b="1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b="1" i="1" dirty="0"/>
              <a:t>Description of the consortium of researchers from the CELSA </a:t>
            </a:r>
            <a:r>
              <a:rPr lang="en-GB" b="1" i="1" dirty="0" smtClean="0"/>
              <a:t>partners</a:t>
            </a:r>
            <a:endParaRPr lang="sl-SI" b="1" dirty="0"/>
          </a:p>
          <a:p>
            <a:pPr marL="457200" lvl="0" indent="-457200">
              <a:buFont typeface="+mj-lt"/>
              <a:buAutoNum type="arabicPeriod"/>
            </a:pPr>
            <a:r>
              <a:rPr lang="sl-SI" b="1" i="1" dirty="0" err="1" smtClean="0"/>
              <a:t>Added</a:t>
            </a:r>
            <a:r>
              <a:rPr lang="sl-SI" b="1" i="1" dirty="0" smtClean="0"/>
              <a:t> </a:t>
            </a:r>
            <a:r>
              <a:rPr lang="sl-SI" b="1" i="1" dirty="0" err="1"/>
              <a:t>value</a:t>
            </a:r>
            <a:r>
              <a:rPr lang="sl-SI" b="1" i="1" dirty="0"/>
              <a:t> </a:t>
            </a:r>
            <a:r>
              <a:rPr lang="sl-SI" b="1" i="1" dirty="0" err="1"/>
              <a:t>of</a:t>
            </a:r>
            <a:r>
              <a:rPr lang="sl-SI" b="1" i="1" dirty="0"/>
              <a:t> </a:t>
            </a:r>
            <a:r>
              <a:rPr lang="sl-SI" b="1" i="1" dirty="0" err="1"/>
              <a:t>the</a:t>
            </a:r>
            <a:r>
              <a:rPr lang="sl-SI" b="1" i="1" dirty="0"/>
              <a:t> </a:t>
            </a:r>
            <a:r>
              <a:rPr lang="sl-SI" b="1" i="1" dirty="0" err="1"/>
              <a:t>collaboration</a:t>
            </a:r>
            <a:r>
              <a:rPr lang="sl-SI" b="1" i="1" dirty="0"/>
              <a:t> to </a:t>
            </a:r>
            <a:r>
              <a:rPr lang="sl-SI" b="1" i="1" dirty="0" err="1"/>
              <a:t>the</a:t>
            </a:r>
            <a:r>
              <a:rPr lang="sl-SI" b="1" i="1" dirty="0"/>
              <a:t> </a:t>
            </a:r>
            <a:r>
              <a:rPr lang="sl-SI" b="1" i="1" dirty="0" err="1"/>
              <a:t>envisaged</a:t>
            </a:r>
            <a:r>
              <a:rPr lang="sl-SI" b="1" i="1" dirty="0"/>
              <a:t> </a:t>
            </a:r>
            <a:r>
              <a:rPr lang="sl-SI" b="1" i="1" dirty="0" err="1"/>
              <a:t>research</a:t>
            </a:r>
            <a:r>
              <a:rPr lang="sl-SI" b="1" i="1" dirty="0"/>
              <a:t> </a:t>
            </a:r>
            <a:r>
              <a:rPr lang="sl-SI" b="1" i="1" dirty="0" err="1"/>
              <a:t>activities</a:t>
            </a:r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r>
              <a:rPr lang="en-GB" b="1" dirty="0">
                <a:solidFill>
                  <a:srgbClr val="C00000"/>
                </a:solidFill>
              </a:rPr>
              <a:t>Attachment 4: Potential towards a future EU funding application</a:t>
            </a:r>
            <a:endParaRPr lang="sl-SI" dirty="0">
              <a:solidFill>
                <a:srgbClr val="C00000"/>
              </a:solidFill>
            </a:endParaRPr>
          </a:p>
          <a:p>
            <a:endParaRPr lang="sl-SI" dirty="0"/>
          </a:p>
        </p:txBody>
      </p:sp>
      <p:sp>
        <p:nvSpPr>
          <p:cNvPr id="5" name="Rectangle 4"/>
          <p:cNvSpPr/>
          <p:nvPr/>
        </p:nvSpPr>
        <p:spPr>
          <a:xfrm>
            <a:off x="7590629" y="4514174"/>
            <a:ext cx="455797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2400" dirty="0" smtClean="0">
                <a:solidFill>
                  <a:srgbClr val="C00000"/>
                </a:solidFill>
              </a:rPr>
              <a:t>DEFINIRATI SKUPNE EU</a:t>
            </a:r>
          </a:p>
          <a:p>
            <a:r>
              <a:rPr lang="sl-SI" sz="2400" dirty="0" smtClean="0">
                <a:solidFill>
                  <a:srgbClr val="C00000"/>
                </a:solidFill>
              </a:rPr>
              <a:t>PRIJAVE;</a:t>
            </a:r>
          </a:p>
          <a:p>
            <a:r>
              <a:rPr lang="sl-SI" sz="2400" dirty="0" smtClean="0">
                <a:solidFill>
                  <a:srgbClr val="C00000"/>
                </a:solidFill>
              </a:rPr>
              <a:t>DEFINIRATI PARTNERJE ZA SKUPNE </a:t>
            </a:r>
          </a:p>
          <a:p>
            <a:r>
              <a:rPr lang="sl-SI" sz="2400" dirty="0" smtClean="0">
                <a:solidFill>
                  <a:srgbClr val="C00000"/>
                </a:solidFill>
              </a:rPr>
              <a:t>EU PROJEKTE;</a:t>
            </a:r>
          </a:p>
        </p:txBody>
      </p:sp>
      <p:sp>
        <p:nvSpPr>
          <p:cNvPr id="6" name="Rectangle 5"/>
          <p:cNvSpPr/>
          <p:nvPr/>
        </p:nvSpPr>
        <p:spPr>
          <a:xfrm>
            <a:off x="7513380" y="3096851"/>
            <a:ext cx="47060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2400" dirty="0">
                <a:solidFill>
                  <a:srgbClr val="C00000"/>
                </a:solidFill>
              </a:rPr>
              <a:t>PREDHODNE SKUPNE OBJAVE</a:t>
            </a:r>
            <a:r>
              <a:rPr lang="sl-SI" sz="24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sl-SI" sz="2400" dirty="0" smtClean="0">
                <a:solidFill>
                  <a:srgbClr val="C00000"/>
                </a:solidFill>
              </a:rPr>
              <a:t>KOMPLEMENTARNOST PARTNERJEV</a:t>
            </a:r>
            <a:r>
              <a:rPr lang="sl-SI" dirty="0" smtClean="0">
                <a:solidFill>
                  <a:srgbClr val="C0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291118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Innovative Training Networks (ITN)</a:t>
            </a:r>
            <a:r>
              <a:rPr lang="sl-SI" dirty="0"/>
              <a:t/>
            </a:r>
            <a:br>
              <a:rPr lang="sl-SI" dirty="0"/>
            </a:br>
            <a:r>
              <a:rPr lang="en-GB" b="1" dirty="0"/>
              <a:t>Call: </a:t>
            </a:r>
            <a:r>
              <a:rPr lang="en-GB" b="1" dirty="0" smtClean="0"/>
              <a:t>H2020-MSCA-ITN-2018</a:t>
            </a:r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703" y="2412790"/>
            <a:ext cx="7408682" cy="162437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348596" y="4037162"/>
            <a:ext cx="9382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Training Network on Discovery of New Leads for Emerging Cancer Targets</a:t>
            </a:r>
            <a:endParaRPr lang="sl-SI" sz="3600" dirty="0"/>
          </a:p>
        </p:txBody>
      </p:sp>
    </p:spTree>
    <p:extLst>
      <p:ext uri="{BB962C8B-B14F-4D97-AF65-F5344CB8AC3E}">
        <p14:creationId xmlns:p14="http://schemas.microsoft.com/office/powerpoint/2010/main" val="21389894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1135</TotalTime>
  <Words>467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Courier New</vt:lpstr>
      <vt:lpstr>Times New Roman</vt:lpstr>
      <vt:lpstr>Retrospect</vt:lpstr>
      <vt:lpstr>CELSA Discovery of new leads modulating voltage gated potassium ion channels as emerging cancer targets</vt:lpstr>
      <vt:lpstr>Priprava projektne prijave: 5 poglavij</vt:lpstr>
      <vt:lpstr>Ocenjevanje prijav: Selection criteria</vt:lpstr>
      <vt:lpstr>Ocenjevanje prijav: Selection criteria</vt:lpstr>
      <vt:lpstr>Ocenjevanje prijav: Selection criteria</vt:lpstr>
      <vt:lpstr>Strukturirana projekta prijava</vt:lpstr>
      <vt:lpstr>PROJEKTNA IDEJA</vt:lpstr>
      <vt:lpstr>Strukturirana projekta prijava</vt:lpstr>
      <vt:lpstr>Innovative Training Networks (ITN) Call: H2020-MSCA-ITN-2018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CELSA Discovery of new leads modulating voltage gated potassium ion channels as emerging cancer targets</dc:title>
  <dc:creator>Peterlin Mašič, Lucija</dc:creator>
  <cp:lastModifiedBy>Peterlin Mašič, Lucija</cp:lastModifiedBy>
  <cp:revision>41</cp:revision>
  <dcterms:created xsi:type="dcterms:W3CDTF">2018-01-24T08:19:31Z</dcterms:created>
  <dcterms:modified xsi:type="dcterms:W3CDTF">2018-09-07T06:26:12Z</dcterms:modified>
</cp:coreProperties>
</file>