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67" r:id="rId4"/>
    <p:sldId id="260" r:id="rId5"/>
    <p:sldId id="268" r:id="rId6"/>
    <p:sldId id="270" r:id="rId7"/>
    <p:sldId id="272" r:id="rId8"/>
    <p:sldId id="276" r:id="rId9"/>
  </p:sldIdLst>
  <p:sldSz cx="10693400" cy="7556500"/>
  <p:notesSz cx="10693400" cy="7556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993" autoAdjust="0"/>
  </p:normalViewPr>
  <p:slideViewPr>
    <p:cSldViewPr>
      <p:cViewPr varScale="1">
        <p:scale>
          <a:sx n="105" d="100"/>
          <a:sy n="105" d="100"/>
        </p:scale>
        <p:origin x="129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73858396417699E-2"/>
          <c:y val="4.0254076819472899E-2"/>
          <c:w val="0.94757740104376398"/>
          <c:h val="0.79517201499284595"/>
        </c:manualLayout>
      </c:layout>
      <c:lineChart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 Number of joint publications with RAS institutes in Web of Science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4">
                  <a:shade val="76000"/>
                </a:schemeClr>
              </a:outerShdw>
            </a:effectLst>
          </c:spPr>
          <c:marker>
            <c:symbol val="none"/>
          </c:marker>
          <c:dLbls>
            <c:spPr>
              <a:solidFill>
                <a:srgbClr val="8064A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132</c:v>
                </c:pt>
                <c:pt idx="1">
                  <c:v>233</c:v>
                </c:pt>
                <c:pt idx="2">
                  <c:v>365</c:v>
                </c:pt>
                <c:pt idx="3">
                  <c:v>449</c:v>
                </c:pt>
                <c:pt idx="4">
                  <c:v>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BA-4278-8A67-A2A5891FE589}"/>
            </c:ext>
          </c:extLst>
        </c:ser>
        <c:ser>
          <c:idx val="0"/>
          <c:order val="1"/>
          <c:tx>
            <c:strRef>
              <c:f>Лист1!$A$1:$B$1</c:f>
              <c:strCache>
                <c:ptCount val="1"/>
                <c:pt idx="0">
                  <c:v>  Number of publications of UrFU in Web of Science</c:v>
                </c:pt>
              </c:strCache>
            </c:strRef>
          </c:tx>
          <c:spPr>
            <a:ln w="381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4">
                  <a:tint val="77000"/>
                </a:schemeClr>
              </a:outerShdw>
            </a:effectLst>
          </c:spPr>
          <c:marker>
            <c:symbol val="none"/>
          </c:marker>
          <c:dLbls>
            <c:spPr>
              <a:solidFill>
                <a:schemeClr val="accent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657</c:v>
                </c:pt>
                <c:pt idx="1">
                  <c:v>962</c:v>
                </c:pt>
                <c:pt idx="2">
                  <c:v>1342</c:v>
                </c:pt>
                <c:pt idx="3">
                  <c:v>1881</c:v>
                </c:pt>
                <c:pt idx="4">
                  <c:v>2134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BA-4278-8A67-A2A5891FE5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127222328"/>
        <c:axId val="2127681656"/>
      </c:lineChart>
      <c:catAx>
        <c:axId val="2127222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7681656"/>
        <c:crosses val="autoZero"/>
        <c:auto val="1"/>
        <c:lblAlgn val="ctr"/>
        <c:lblOffset val="100"/>
        <c:noMultiLvlLbl val="0"/>
      </c:catAx>
      <c:valAx>
        <c:axId val="2127681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7222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7083696370668799E-2"/>
          <c:y val="5.4955001990484802E-2"/>
          <c:w val="0.63874149302374505"/>
          <c:h val="0.241841679632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lnSpc>
              <a:spcPct val="90000"/>
            </a:lnSpc>
            <a:defRPr sz="14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4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g"/><Relationship Id="rId1" Type="http://schemas.openxmlformats.org/officeDocument/2006/relationships/image" Target="../media/image63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g"/><Relationship Id="rId1" Type="http://schemas.openxmlformats.org/officeDocument/2006/relationships/image" Target="../media/image63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7E8D47-CD78-409F-8854-003731CD6644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AB90101-4215-4B65-8C55-8896A2A73EC1}">
      <dgm:prSet phldrT="[Текст]" custT="1"/>
      <dgm:spPr/>
      <dgm:t>
        <a:bodyPr anchor="ctr"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New production technologies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41F20D-3713-469E-A802-242E2F86672E}" type="parTrans" cxnId="{B6306520-9FED-489A-BFFD-F1951A8DC13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F03EF0-C7E4-4C32-A886-8FF0F9522F2B}" type="sibTrans" cxnId="{B6306520-9FED-489A-BFFD-F1951A8DC137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74621-1D43-4BFF-9858-5BC4DED6BFCE}">
      <dgm:prSet phldrT="[Текст]" custT="1"/>
      <dgm:spPr/>
      <dgm:t>
        <a:bodyPr anchor="ctr"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Sensorics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759B61-0150-40C3-A1B7-35E486CA01F5}" type="parTrans" cxnId="{7CABC480-5496-4AB5-AC78-3FBFE8706C1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A6E2BA-BF2C-4EE7-A7C9-A1214DE9EA7F}" type="sibTrans" cxnId="{7CABC480-5496-4AB5-AC78-3FBFE8706C1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A3C405-53DB-4634-A92C-DF5746C467B2}">
      <dgm:prSet phldrT="[Текст]" custT="1"/>
      <dgm:spPr/>
      <dgm:t>
        <a:bodyPr anchor="ctr"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Robotics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0BCCAF-698C-42D3-A04A-5541FBE89584}" type="parTrans" cxnId="{F4F84BE3-1F5F-4FF0-8575-127D885F327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2F9A9-C7B2-4664-B3D7-720E35E08AF7}" type="sibTrans" cxnId="{F4F84BE3-1F5F-4FF0-8575-127D885F327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10F3DD-A5FE-4CF6-B96F-800D11B5D612}">
      <dgm:prSet phldrT="[Текст]" custT="1"/>
      <dgm:spPr/>
      <dgm:t>
        <a:bodyPr anchor="ctr"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Power Engineering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0B4A8-FD95-4345-826D-B837EC361B69}" type="parTrans" cxnId="{FD5EBFAD-B440-45C5-AEB9-E78ED81570E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2EC315-48C0-4348-B017-FC40AAAB6816}" type="sibTrans" cxnId="{FD5EBFAD-B440-45C5-AEB9-E78ED81570EF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5F7EBA-053C-4EA1-B017-B6BEC4654B00}">
      <dgm:prSet phldrT="[Текст]" custT="1"/>
      <dgm:spPr/>
      <dgm:t>
        <a:bodyPr anchor="ctr"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Intelligent power system management systems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Smart Grid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66942E-9C69-4175-88B9-0E5440D61726}" type="parTrans" cxnId="{D999EC4C-DBAC-4231-96F0-99F45B52EBEE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DE62FE-AE6D-446D-ADB0-B14A7F665381}" type="sibTrans" cxnId="{D999EC4C-DBAC-4231-96F0-99F45B52EBEE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4A1AAD-1CF1-4B38-8562-94758356103B}">
      <dgm:prSet phldrT="[Текст]" custT="1"/>
      <dgm:spPr/>
      <dgm:t>
        <a:bodyPr anchor="ctr"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Distributed and autonomous power engineering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DD349B-647F-4000-BF22-0A179CFF6DA3}" type="parTrans" cxnId="{B45EC5B4-592A-4E44-81AB-ABA748BA0661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29D63-6718-40C3-82CF-06556A544344}" type="sibTrans" cxnId="{B45EC5B4-592A-4E44-81AB-ABA748BA0661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0D74F-BCBA-482B-856D-B79313239B14}">
      <dgm:prSet phldrT="[Текст]" custT="1"/>
      <dgm:spPr/>
      <dgm:t>
        <a:bodyPr anchor="ctr"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Special impulse technology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5725F3-1479-4EB4-AD97-341652917925}" type="parTrans" cxnId="{B7A3CB5A-3233-440E-AB04-C60C6790D875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757F1-B599-499D-A0C1-EBD31093914F}" type="sibTrans" cxnId="{B7A3CB5A-3233-440E-AB04-C60C6790D875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5EEB23-9D29-4C5B-82AB-2C2C453B8ED9}">
      <dgm:prSet phldrT="[Текст]" custT="1"/>
      <dgm:spPr/>
      <dgm:t>
        <a:bodyPr anchor="ctr"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Chemical Technologies and Materials for Nuclear Power Engineering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D2BBB6-D148-4101-84E7-BCD2FB19BCC2}" type="parTrans" cxnId="{FA69ACDF-D4CE-43EB-B094-5CC8607B4C1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213032-D1B5-48F0-A693-EB2FDD970A43}" type="sibTrans" cxnId="{FA69ACDF-D4CE-43EB-B094-5CC8607B4C1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4EBF36-56C1-4EB0-BBBE-EF5CD80BCF3A}">
      <dgm:prSet phldrT="[Текст]" custT="1"/>
      <dgm:spPr/>
      <dgm:t>
        <a:bodyPr anchor="ctr"/>
        <a:lstStyle/>
        <a:p>
          <a:pPr algn="l"/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Neurotechnologies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908FA3-98FF-4C13-B4D2-8A5DED9ECF85}" type="parTrans" cxnId="{CD7639F8-E18C-4398-9CEF-7538C9584D2A}">
      <dgm:prSet/>
      <dgm:spPr/>
      <dgm:t>
        <a:bodyPr/>
        <a:lstStyle/>
        <a:p>
          <a:endParaRPr lang="ru-RU" sz="2000"/>
        </a:p>
      </dgm:t>
    </dgm:pt>
    <dgm:pt modelId="{A0FCE22F-4176-4F5F-AC26-B1D61B532CCA}" type="sibTrans" cxnId="{CD7639F8-E18C-4398-9CEF-7538C9584D2A}">
      <dgm:prSet/>
      <dgm:spPr/>
      <dgm:t>
        <a:bodyPr/>
        <a:lstStyle/>
        <a:p>
          <a:endParaRPr lang="ru-RU" sz="2000"/>
        </a:p>
      </dgm:t>
    </dgm:pt>
    <dgm:pt modelId="{00AAF6F0-CFA0-45BA-9929-3E52E10DEDE0}">
      <dgm:prSet phldrT="[Текст]" custT="1"/>
      <dgm:spPr/>
      <dgm:t>
        <a:bodyPr anchor="ctr"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Age-related and production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neuropathologies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F7DFFB-D976-49EA-AAEA-540AAE24A1A9}" type="parTrans" cxnId="{8A0220F6-76E1-4A5F-A87D-26F45B0223C3}">
      <dgm:prSet/>
      <dgm:spPr/>
      <dgm:t>
        <a:bodyPr/>
        <a:lstStyle/>
        <a:p>
          <a:endParaRPr lang="ru-RU" sz="2000"/>
        </a:p>
      </dgm:t>
    </dgm:pt>
    <dgm:pt modelId="{1CA839DD-DD6C-4338-8A07-25B529D137BB}" type="sibTrans" cxnId="{8A0220F6-76E1-4A5F-A87D-26F45B0223C3}">
      <dgm:prSet/>
      <dgm:spPr/>
      <dgm:t>
        <a:bodyPr/>
        <a:lstStyle/>
        <a:p>
          <a:endParaRPr lang="ru-RU" sz="2000"/>
        </a:p>
      </dgm:t>
    </dgm:pt>
    <dgm:pt modelId="{DB9D4C07-45BB-4D0E-80C1-48055ACD23C5}">
      <dgm:prSet phldrT="[Текст]" custT="1"/>
      <dgm:spPr/>
      <dgm:t>
        <a:bodyPr anchor="ctr"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Devices for regenerative medicine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3E6AB6-5462-42BF-917A-B87E54DDC125}" type="parTrans" cxnId="{D22E72FF-391D-4DA8-B917-3633A7A21F67}">
      <dgm:prSet/>
      <dgm:spPr/>
      <dgm:t>
        <a:bodyPr/>
        <a:lstStyle/>
        <a:p>
          <a:endParaRPr lang="ru-RU" sz="2000"/>
        </a:p>
      </dgm:t>
    </dgm:pt>
    <dgm:pt modelId="{6FEDB59A-0738-4BBE-A4B8-B765B2CF20A1}" type="sibTrans" cxnId="{D22E72FF-391D-4DA8-B917-3633A7A21F67}">
      <dgm:prSet/>
      <dgm:spPr/>
      <dgm:t>
        <a:bodyPr/>
        <a:lstStyle/>
        <a:p>
          <a:endParaRPr lang="ru-RU" sz="2000"/>
        </a:p>
      </dgm:t>
    </dgm:pt>
    <dgm:pt modelId="{257A1277-C303-4124-8D1B-88F97A19707B}">
      <dgm:prSet custT="1"/>
      <dgm:spPr/>
      <dgm:t>
        <a:bodyPr anchor="ctr"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Virtual and Augmented Reality System for training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A393A-A7DA-45C1-BFBE-F06E21475275}" type="parTrans" cxnId="{2369E929-4EDE-4F0C-B5D9-1D5A75D655AE}">
      <dgm:prSet/>
      <dgm:spPr/>
      <dgm:t>
        <a:bodyPr/>
        <a:lstStyle/>
        <a:p>
          <a:endParaRPr lang="ru-RU" sz="2000"/>
        </a:p>
      </dgm:t>
    </dgm:pt>
    <dgm:pt modelId="{06F4345E-D6DB-4911-B586-7C38AB2A4D44}" type="sibTrans" cxnId="{2369E929-4EDE-4F0C-B5D9-1D5A75D655AE}">
      <dgm:prSet/>
      <dgm:spPr/>
      <dgm:t>
        <a:bodyPr/>
        <a:lstStyle/>
        <a:p>
          <a:endParaRPr lang="ru-RU" sz="2000"/>
        </a:p>
      </dgm:t>
    </dgm:pt>
    <dgm:pt modelId="{76CA4860-F5F9-487D-9E3B-CEAABFCA8AE8}">
      <dgm:prSet custT="1"/>
      <dgm:spPr/>
      <dgm:t>
        <a:bodyPr anchor="ctr"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Complex program "Smart Region"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75D5B8-548F-486E-9F7E-22C71442D866}" type="parTrans" cxnId="{FF8D3BF4-4D86-4A97-8AA4-0B76F6AF5B41}">
      <dgm:prSet/>
      <dgm:spPr/>
      <dgm:t>
        <a:bodyPr/>
        <a:lstStyle/>
        <a:p>
          <a:endParaRPr lang="ru-RU" sz="2000"/>
        </a:p>
      </dgm:t>
    </dgm:pt>
    <dgm:pt modelId="{A3BAA8A2-A568-48E6-8BD9-1E00460B3F31}" type="sibTrans" cxnId="{FF8D3BF4-4D86-4A97-8AA4-0B76F6AF5B41}">
      <dgm:prSet/>
      <dgm:spPr/>
      <dgm:t>
        <a:bodyPr/>
        <a:lstStyle/>
        <a:p>
          <a:endParaRPr lang="ru-RU" sz="2000"/>
        </a:p>
      </dgm:t>
    </dgm:pt>
    <dgm:pt modelId="{56FD9BFB-5232-4F4A-A288-E5DFF65AF92E}">
      <dgm:prSet custT="1"/>
      <dgm:spPr/>
      <dgm:t>
        <a:bodyPr anchor="ctr"/>
        <a:lstStyle/>
        <a:p>
          <a:pPr algn="l"/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Smart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mobility</a:t>
          </a:r>
          <a:endParaRPr lang="ru-RU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9A188F-531F-4C7A-95C5-4B43B125D426}" type="parTrans" cxnId="{39836825-35F8-467A-BC96-F7EB3AD59B49}">
      <dgm:prSet/>
      <dgm:spPr/>
      <dgm:t>
        <a:bodyPr/>
        <a:lstStyle/>
        <a:p>
          <a:endParaRPr lang="ru-RU" sz="2000"/>
        </a:p>
      </dgm:t>
    </dgm:pt>
    <dgm:pt modelId="{0F27A82E-7965-4DB0-9161-64280A085040}" type="sibTrans" cxnId="{39836825-35F8-467A-BC96-F7EB3AD59B49}">
      <dgm:prSet/>
      <dgm:spPr/>
      <dgm:t>
        <a:bodyPr/>
        <a:lstStyle/>
        <a:p>
          <a:endParaRPr lang="ru-RU" sz="2000"/>
        </a:p>
      </dgm:t>
    </dgm:pt>
    <dgm:pt modelId="{65D6C802-BD1C-47E6-B6E3-4AB5D616AD16}">
      <dgm:prSet custT="1"/>
      <dgm:spPr/>
      <dgm:t>
        <a:bodyPr anchor="ctr"/>
        <a:lstStyle/>
        <a:p>
          <a:pPr algn="l"/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Smart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  <a:endParaRPr lang="ru-RU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436EBB-2AAD-49EF-8070-8D2417247AED}" type="parTrans" cxnId="{76ED67BE-8D2A-4E72-A758-FD4FEE9AB65E}">
      <dgm:prSet/>
      <dgm:spPr/>
      <dgm:t>
        <a:bodyPr/>
        <a:lstStyle/>
        <a:p>
          <a:endParaRPr lang="ru-RU" sz="2000"/>
        </a:p>
      </dgm:t>
    </dgm:pt>
    <dgm:pt modelId="{AA699A3E-2500-4DDF-AA83-F91728BFC9F7}" type="sibTrans" cxnId="{76ED67BE-8D2A-4E72-A758-FD4FEE9AB65E}">
      <dgm:prSet/>
      <dgm:spPr/>
      <dgm:t>
        <a:bodyPr/>
        <a:lstStyle/>
        <a:p>
          <a:endParaRPr lang="ru-RU" sz="2000"/>
        </a:p>
      </dgm:t>
    </dgm:pt>
    <dgm:pt modelId="{351FEE00-2CA0-4093-96FB-38F46FD9B99F}">
      <dgm:prSet custT="1"/>
      <dgm:spPr/>
      <dgm:t>
        <a:bodyPr anchor="ctr"/>
        <a:lstStyle/>
        <a:p>
          <a:pPr algn="l"/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Smart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environment</a:t>
          </a:r>
          <a:endParaRPr lang="ru-RU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80F583-3A59-4923-A416-46508DA3A0BA}" type="parTrans" cxnId="{3BF981AA-5345-46BE-8E5C-8AFA9D368914}">
      <dgm:prSet/>
      <dgm:spPr/>
      <dgm:t>
        <a:bodyPr/>
        <a:lstStyle/>
        <a:p>
          <a:endParaRPr lang="ru-RU" sz="2000"/>
        </a:p>
      </dgm:t>
    </dgm:pt>
    <dgm:pt modelId="{CCCCE7B7-6563-4C8F-984F-1A141E055A58}" type="sibTrans" cxnId="{3BF981AA-5345-46BE-8E5C-8AFA9D368914}">
      <dgm:prSet/>
      <dgm:spPr/>
      <dgm:t>
        <a:bodyPr/>
        <a:lstStyle/>
        <a:p>
          <a:endParaRPr lang="ru-RU" sz="2000"/>
        </a:p>
      </dgm:t>
    </dgm:pt>
    <dgm:pt modelId="{6BE0B1C1-C09F-45DC-B511-88CCC2A4EA68}">
      <dgm:prSet phldrT="[Текст]" custT="1"/>
      <dgm:spPr/>
      <dgm:t>
        <a:bodyPr anchor="t"/>
        <a:lstStyle/>
        <a:p>
          <a:pPr algn="l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New materials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027CA2-B3A6-4E3B-AC89-EF7BD2189031}" type="parTrans" cxnId="{7ADFF234-5149-4392-927E-90D2218DA06F}">
      <dgm:prSet/>
      <dgm:spPr/>
      <dgm:t>
        <a:bodyPr/>
        <a:lstStyle/>
        <a:p>
          <a:endParaRPr lang="ru-RU"/>
        </a:p>
      </dgm:t>
    </dgm:pt>
    <dgm:pt modelId="{CA11CF6B-B18C-4C9D-A23C-63876C74E20E}" type="sibTrans" cxnId="{7ADFF234-5149-4392-927E-90D2218DA06F}">
      <dgm:prSet/>
      <dgm:spPr/>
      <dgm:t>
        <a:bodyPr/>
        <a:lstStyle/>
        <a:p>
          <a:endParaRPr lang="ru-RU"/>
        </a:p>
      </dgm:t>
    </dgm:pt>
    <dgm:pt modelId="{9CB0E78F-2A95-44C4-93D6-AF82218A356C}">
      <dgm:prSet phldrT="[Текст]" custT="1"/>
      <dgm:spPr/>
      <dgm:t>
        <a:bodyPr anchor="t"/>
        <a:lstStyle/>
        <a:p>
          <a:pPr algn="l"/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New construction materials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for extreme conditions</a:t>
          </a:r>
          <a:endParaRPr lang="ru-RU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01AB9E-80A9-472A-A7A0-E425175A0BA6}" type="parTrans" cxnId="{E88970CC-3FA0-45A3-860B-E0275AA0D0A5}">
      <dgm:prSet/>
      <dgm:spPr/>
      <dgm:t>
        <a:bodyPr/>
        <a:lstStyle/>
        <a:p>
          <a:endParaRPr lang="ru-RU"/>
        </a:p>
      </dgm:t>
    </dgm:pt>
    <dgm:pt modelId="{91B07CC0-57E5-43FA-86B9-2E8BCBEE71F5}" type="sibTrans" cxnId="{E88970CC-3FA0-45A3-860B-E0275AA0D0A5}">
      <dgm:prSet/>
      <dgm:spPr/>
      <dgm:t>
        <a:bodyPr/>
        <a:lstStyle/>
        <a:p>
          <a:endParaRPr lang="ru-RU"/>
        </a:p>
      </dgm:t>
    </dgm:pt>
    <dgm:pt modelId="{A7689A57-8DE0-4D7B-AB33-76312CC6F4D5}">
      <dgm:prSet phldrT="[Текст]" custT="1"/>
      <dgm:spPr/>
      <dgm:t>
        <a:bodyPr anchor="t"/>
        <a:lstStyle/>
        <a:p>
          <a:pPr algn="l"/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Prospective magnetic materials</a:t>
          </a:r>
          <a:endParaRPr lang="ru-RU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74A68-69AE-47A2-859E-C193D3751D40}" type="parTrans" cxnId="{4FF127AD-D170-4374-A336-60254FCD71E8}">
      <dgm:prSet/>
      <dgm:spPr/>
      <dgm:t>
        <a:bodyPr/>
        <a:lstStyle/>
        <a:p>
          <a:endParaRPr lang="ru-RU"/>
        </a:p>
      </dgm:t>
    </dgm:pt>
    <dgm:pt modelId="{9F5388E4-A48F-4054-8628-CB710A017D1A}" type="sibTrans" cxnId="{4FF127AD-D170-4374-A336-60254FCD71E8}">
      <dgm:prSet/>
      <dgm:spPr/>
      <dgm:t>
        <a:bodyPr/>
        <a:lstStyle/>
        <a:p>
          <a:endParaRPr lang="ru-RU"/>
        </a:p>
      </dgm:t>
    </dgm:pt>
    <dgm:pt modelId="{E3164214-2C94-41E6-B6A6-622FC410B4C1}" type="pres">
      <dgm:prSet presAssocID="{467E8D47-CD78-409F-8854-003731CD664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D0187-B29E-43E4-BBB1-EC9525A2A69A}" type="pres">
      <dgm:prSet presAssocID="{8AB90101-4215-4B65-8C55-8896A2A73EC1}" presName="composite" presStyleCnt="0"/>
      <dgm:spPr/>
    </dgm:pt>
    <dgm:pt modelId="{EE8FB1E4-B6AF-416C-BB15-80FD6C0774DD}" type="pres">
      <dgm:prSet presAssocID="{8AB90101-4215-4B65-8C55-8896A2A73EC1}" presName="imgShp" presStyleLbl="fgImgPlace1" presStyleIdx="0" presStyleCnt="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114" t="-2319" r="-31546" b="3380"/>
          </a:stretch>
        </a:blipFill>
      </dgm:spPr>
      <dgm:t>
        <a:bodyPr/>
        <a:lstStyle/>
        <a:p>
          <a:endParaRPr lang="ru-RU"/>
        </a:p>
      </dgm:t>
    </dgm:pt>
    <dgm:pt modelId="{78AAD8C7-3650-4980-84F4-BE696DCF86BC}" type="pres">
      <dgm:prSet presAssocID="{8AB90101-4215-4B65-8C55-8896A2A73EC1}" presName="txShp" presStyleLbl="node1" presStyleIdx="0" presStyleCnt="5" custScaleY="113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5AFF5-9C5F-4135-95E2-DEE61BB02B0F}" type="pres">
      <dgm:prSet presAssocID="{02F03EF0-C7E4-4C32-A886-8FF0F9522F2B}" presName="spacing" presStyleCnt="0"/>
      <dgm:spPr/>
    </dgm:pt>
    <dgm:pt modelId="{C243C0FA-DDDE-4FDB-93F7-1DD53FD59D23}" type="pres">
      <dgm:prSet presAssocID="{6BE0B1C1-C09F-45DC-B511-88CCC2A4EA68}" presName="composite" presStyleCnt="0"/>
      <dgm:spPr/>
    </dgm:pt>
    <dgm:pt modelId="{A5EE87FF-53E8-4B2D-B3FE-933347FE8E7E}" type="pres">
      <dgm:prSet presAssocID="{6BE0B1C1-C09F-45DC-B511-88CCC2A4EA68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A738BCD2-07B3-42B6-A04F-0E8C2726B040}" type="pres">
      <dgm:prSet presAssocID="{6BE0B1C1-C09F-45DC-B511-88CCC2A4EA68}" presName="txShp" presStyleLbl="node1" presStyleIdx="1" presStyleCnt="5" custScaleY="113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1E89C-D716-44F9-A5B9-72A7F85506E4}" type="pres">
      <dgm:prSet presAssocID="{CA11CF6B-B18C-4C9D-A23C-63876C74E20E}" presName="spacing" presStyleCnt="0"/>
      <dgm:spPr/>
    </dgm:pt>
    <dgm:pt modelId="{AD27D6C2-F6EA-4863-AA1A-196EE0E86E43}" type="pres">
      <dgm:prSet presAssocID="{7D10F3DD-A5FE-4CF6-B96F-800D11B5D612}" presName="composite" presStyleCnt="0"/>
      <dgm:spPr/>
    </dgm:pt>
    <dgm:pt modelId="{6D3F579F-172C-403E-ADD0-D8D663DA63B6}" type="pres">
      <dgm:prSet presAssocID="{7D10F3DD-A5FE-4CF6-B96F-800D11B5D612}" presName="imgShp" presStyleLbl="fgImgPlace1" presStyleIdx="2" presStyleCnt="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336" t="-5942" r="668" b="-1164"/>
          </a:stretch>
        </a:blipFill>
      </dgm:spPr>
      <dgm:t>
        <a:bodyPr/>
        <a:lstStyle/>
        <a:p>
          <a:endParaRPr lang="ru-RU"/>
        </a:p>
      </dgm:t>
    </dgm:pt>
    <dgm:pt modelId="{629720EE-D516-4AB6-9E26-9FD3ED3B0733}" type="pres">
      <dgm:prSet presAssocID="{7D10F3DD-A5FE-4CF6-B96F-800D11B5D612}" presName="txShp" presStyleLbl="node1" presStyleIdx="2" presStyleCnt="5" custScaleY="111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FB280-F2DE-4C24-8A7C-FE0B4515C5E1}" type="pres">
      <dgm:prSet presAssocID="{2C2EC315-48C0-4348-B017-FC40AAAB6816}" presName="spacing" presStyleCnt="0"/>
      <dgm:spPr/>
    </dgm:pt>
    <dgm:pt modelId="{20A3FEEA-2207-41C1-B275-80CDC70A3F02}" type="pres">
      <dgm:prSet presAssocID="{414EBF36-56C1-4EB0-BBBE-EF5CD80BCF3A}" presName="composite" presStyleCnt="0"/>
      <dgm:spPr/>
    </dgm:pt>
    <dgm:pt modelId="{80A8BEAE-1CAC-444A-8729-6A30E8CFD8B2}" type="pres">
      <dgm:prSet presAssocID="{414EBF36-56C1-4EB0-BBBE-EF5CD80BCF3A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592836-FC52-4111-A99B-D1065DD7C19E}" type="pres">
      <dgm:prSet presAssocID="{414EBF36-56C1-4EB0-BBBE-EF5CD80BCF3A}" presName="txShp" presStyleLbl="node1" presStyleIdx="3" presStyleCnt="5" custScaleY="111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F9EA9-0C60-4904-9754-DBD193774D57}" type="pres">
      <dgm:prSet presAssocID="{A0FCE22F-4176-4F5F-AC26-B1D61B532CCA}" presName="spacing" presStyleCnt="0"/>
      <dgm:spPr/>
    </dgm:pt>
    <dgm:pt modelId="{3220A4A6-B181-4C8A-9694-7BC1B0FEB67F}" type="pres">
      <dgm:prSet presAssocID="{76CA4860-F5F9-487D-9E3B-CEAABFCA8AE8}" presName="composite" presStyleCnt="0"/>
      <dgm:spPr/>
    </dgm:pt>
    <dgm:pt modelId="{B7FABDF3-6DD1-4405-BA14-1A00F16B1308}" type="pres">
      <dgm:prSet presAssocID="{76CA4860-F5F9-487D-9E3B-CEAABFCA8AE8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2AB30A-229E-4B77-82CA-CA3C93722697}" type="pres">
      <dgm:prSet presAssocID="{76CA4860-F5F9-487D-9E3B-CEAABFCA8AE8}" presName="txShp" presStyleLbl="node1" presStyleIdx="4" presStyleCnt="5" custScaleY="112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8970CC-3FA0-45A3-860B-E0275AA0D0A5}" srcId="{6BE0B1C1-C09F-45DC-B511-88CCC2A4EA68}" destId="{9CB0E78F-2A95-44C4-93D6-AF82218A356C}" srcOrd="0" destOrd="0" parTransId="{0701AB9E-80A9-472A-A7A0-E425175A0BA6}" sibTransId="{91B07CC0-57E5-43FA-86B9-2E8BCBEE71F5}"/>
    <dgm:cxn modelId="{7CABC480-5496-4AB5-AC78-3FBFE8706C19}" srcId="{8AB90101-4215-4B65-8C55-8896A2A73EC1}" destId="{00174621-1D43-4BFF-9858-5BC4DED6BFCE}" srcOrd="0" destOrd="0" parTransId="{A4759B61-0150-40C3-A1B7-35E486CA01F5}" sibTransId="{D2A6E2BA-BF2C-4EE7-A7C9-A1214DE9EA7F}"/>
    <dgm:cxn modelId="{4631FB37-B746-46DB-A5D1-E813B36D6AF2}" type="presOf" srcId="{257A1277-C303-4124-8D1B-88F97A19707B}" destId="{5D592836-FC52-4111-A99B-D1065DD7C19E}" srcOrd="0" destOrd="3" presId="urn:microsoft.com/office/officeart/2005/8/layout/vList3"/>
    <dgm:cxn modelId="{A0574920-1442-4255-AF80-F768977059BE}" type="presOf" srcId="{6BE0B1C1-C09F-45DC-B511-88CCC2A4EA68}" destId="{A738BCD2-07B3-42B6-A04F-0E8C2726B040}" srcOrd="0" destOrd="0" presId="urn:microsoft.com/office/officeart/2005/8/layout/vList3"/>
    <dgm:cxn modelId="{D58724B7-65A6-411B-982E-A0B02A5F25D6}" type="presOf" srcId="{65D6C802-BD1C-47E6-B6E3-4AB5D616AD16}" destId="{A52AB30A-229E-4B77-82CA-CA3C93722697}" srcOrd="0" destOrd="2" presId="urn:microsoft.com/office/officeart/2005/8/layout/vList3"/>
    <dgm:cxn modelId="{D22E72FF-391D-4DA8-B917-3633A7A21F67}" srcId="{414EBF36-56C1-4EB0-BBBE-EF5CD80BCF3A}" destId="{DB9D4C07-45BB-4D0E-80C1-48055ACD23C5}" srcOrd="1" destOrd="0" parTransId="{143E6AB6-5462-42BF-917A-B87E54DDC125}" sibTransId="{6FEDB59A-0738-4BBE-A4B8-B765B2CF20A1}"/>
    <dgm:cxn modelId="{6D7C1819-F9DC-4910-B15E-1B82D2D1F965}" type="presOf" srcId="{414EBF36-56C1-4EB0-BBBE-EF5CD80BCF3A}" destId="{5D592836-FC52-4111-A99B-D1065DD7C19E}" srcOrd="0" destOrd="0" presId="urn:microsoft.com/office/officeart/2005/8/layout/vList3"/>
    <dgm:cxn modelId="{3BF981AA-5345-46BE-8E5C-8AFA9D368914}" srcId="{76CA4860-F5F9-487D-9E3B-CEAABFCA8AE8}" destId="{351FEE00-2CA0-4093-96FB-38F46FD9B99F}" srcOrd="2" destOrd="0" parTransId="{E680F583-3A59-4923-A416-46508DA3A0BA}" sibTransId="{CCCCE7B7-6563-4C8F-984F-1A141E055A58}"/>
    <dgm:cxn modelId="{947132A2-554B-47DC-A69B-1EC4839599A2}" type="presOf" srcId="{DB9D4C07-45BB-4D0E-80C1-48055ACD23C5}" destId="{5D592836-FC52-4111-A99B-D1065DD7C19E}" srcOrd="0" destOrd="2" presId="urn:microsoft.com/office/officeart/2005/8/layout/vList3"/>
    <dgm:cxn modelId="{B8AA7586-77A2-4FAB-8E1A-FACCDF7A325D}" type="presOf" srcId="{00174621-1D43-4BFF-9858-5BC4DED6BFCE}" destId="{78AAD8C7-3650-4980-84F4-BE696DCF86BC}" srcOrd="0" destOrd="1" presId="urn:microsoft.com/office/officeart/2005/8/layout/vList3"/>
    <dgm:cxn modelId="{99BD2CBE-F14F-4ACD-9763-0C8E9939E0BF}" type="presOf" srcId="{B3A3C405-53DB-4634-A92C-DF5746C467B2}" destId="{78AAD8C7-3650-4980-84F4-BE696DCF86BC}" srcOrd="0" destOrd="2" presId="urn:microsoft.com/office/officeart/2005/8/layout/vList3"/>
    <dgm:cxn modelId="{61516AF6-5F37-474A-88F7-0161A5ABA3E3}" type="presOf" srcId="{8AB90101-4215-4B65-8C55-8896A2A73EC1}" destId="{78AAD8C7-3650-4980-84F4-BE696DCF86BC}" srcOrd="0" destOrd="0" presId="urn:microsoft.com/office/officeart/2005/8/layout/vList3"/>
    <dgm:cxn modelId="{B6306520-9FED-489A-BFFD-F1951A8DC137}" srcId="{467E8D47-CD78-409F-8854-003731CD6644}" destId="{8AB90101-4215-4B65-8C55-8896A2A73EC1}" srcOrd="0" destOrd="0" parTransId="{8E41F20D-3713-469E-A802-242E2F86672E}" sibTransId="{02F03EF0-C7E4-4C32-A886-8FF0F9522F2B}"/>
    <dgm:cxn modelId="{C55B73CF-7582-4303-B9F5-894E4930B4EF}" type="presOf" srcId="{7D10F3DD-A5FE-4CF6-B96F-800D11B5D612}" destId="{629720EE-D516-4AB6-9E26-9FD3ED3B0733}" srcOrd="0" destOrd="0" presId="urn:microsoft.com/office/officeart/2005/8/layout/vList3"/>
    <dgm:cxn modelId="{F495C4D7-BB72-4A3E-BC9B-8843EBA96A89}" type="presOf" srcId="{A7689A57-8DE0-4D7B-AB33-76312CC6F4D5}" destId="{A738BCD2-07B3-42B6-A04F-0E8C2726B040}" srcOrd="0" destOrd="2" presId="urn:microsoft.com/office/officeart/2005/8/layout/vList3"/>
    <dgm:cxn modelId="{7ADFF234-5149-4392-927E-90D2218DA06F}" srcId="{467E8D47-CD78-409F-8854-003731CD6644}" destId="{6BE0B1C1-C09F-45DC-B511-88CCC2A4EA68}" srcOrd="1" destOrd="0" parTransId="{4C027CA2-B3A6-4E3B-AC89-EF7BD2189031}" sibTransId="{CA11CF6B-B18C-4C9D-A23C-63876C74E20E}"/>
    <dgm:cxn modelId="{F4F84BE3-1F5F-4FF0-8575-127D885F3279}" srcId="{8AB90101-4215-4B65-8C55-8896A2A73EC1}" destId="{B3A3C405-53DB-4634-A92C-DF5746C467B2}" srcOrd="1" destOrd="0" parTransId="{D10BCCAF-698C-42D3-A04A-5541FBE89584}" sibTransId="{4062F9A9-C7B2-4664-B3D7-720E35E08AF7}"/>
    <dgm:cxn modelId="{FF8D3BF4-4D86-4A97-8AA4-0B76F6AF5B41}" srcId="{467E8D47-CD78-409F-8854-003731CD6644}" destId="{76CA4860-F5F9-487D-9E3B-CEAABFCA8AE8}" srcOrd="4" destOrd="0" parTransId="{AE75D5B8-548F-486E-9F7E-22C71442D866}" sibTransId="{A3BAA8A2-A568-48E6-8BD9-1E00460B3F31}"/>
    <dgm:cxn modelId="{76ED67BE-8D2A-4E72-A758-FD4FEE9AB65E}" srcId="{76CA4860-F5F9-487D-9E3B-CEAABFCA8AE8}" destId="{65D6C802-BD1C-47E6-B6E3-4AB5D616AD16}" srcOrd="1" destOrd="0" parTransId="{0E436EBB-2AAD-49EF-8070-8D2417247AED}" sibTransId="{AA699A3E-2500-4DDF-AA83-F91728BFC9F7}"/>
    <dgm:cxn modelId="{CD7639F8-E18C-4398-9CEF-7538C9584D2A}" srcId="{467E8D47-CD78-409F-8854-003731CD6644}" destId="{414EBF36-56C1-4EB0-BBBE-EF5CD80BCF3A}" srcOrd="3" destOrd="0" parTransId="{C9908FA3-98FF-4C13-B4D2-8A5DED9ECF85}" sibTransId="{A0FCE22F-4176-4F5F-AC26-B1D61B532CCA}"/>
    <dgm:cxn modelId="{B001D4EA-36CE-4428-93CD-D612BDB2BC22}" type="presOf" srcId="{D74A1AAD-1CF1-4B38-8562-94758356103B}" destId="{629720EE-D516-4AB6-9E26-9FD3ED3B0733}" srcOrd="0" destOrd="2" presId="urn:microsoft.com/office/officeart/2005/8/layout/vList3"/>
    <dgm:cxn modelId="{AF00B357-AF52-43F2-8AB2-82C26C85B742}" type="presOf" srcId="{00AAF6F0-CFA0-45BA-9929-3E52E10DEDE0}" destId="{5D592836-FC52-4111-A99B-D1065DD7C19E}" srcOrd="0" destOrd="1" presId="urn:microsoft.com/office/officeart/2005/8/layout/vList3"/>
    <dgm:cxn modelId="{B7A3CB5A-3233-440E-AB04-C60C6790D875}" srcId="{8AB90101-4215-4B65-8C55-8896A2A73EC1}" destId="{BD00D74F-BCBA-482B-856D-B79313239B14}" srcOrd="2" destOrd="0" parTransId="{E85725F3-1479-4EB4-AD97-341652917925}" sibTransId="{BF0757F1-B599-499D-A0C1-EBD31093914F}"/>
    <dgm:cxn modelId="{39836825-35F8-467A-BC96-F7EB3AD59B49}" srcId="{76CA4860-F5F9-487D-9E3B-CEAABFCA8AE8}" destId="{56FD9BFB-5232-4F4A-A288-E5DFF65AF92E}" srcOrd="0" destOrd="0" parTransId="{2E9A188F-531F-4C7A-95C5-4B43B125D426}" sibTransId="{0F27A82E-7965-4DB0-9161-64280A085040}"/>
    <dgm:cxn modelId="{E122884B-BD2B-4636-B32E-054B2788D1A5}" type="presOf" srcId="{56FD9BFB-5232-4F4A-A288-E5DFF65AF92E}" destId="{A52AB30A-229E-4B77-82CA-CA3C93722697}" srcOrd="0" destOrd="1" presId="urn:microsoft.com/office/officeart/2005/8/layout/vList3"/>
    <dgm:cxn modelId="{8A0220F6-76E1-4A5F-A87D-26F45B0223C3}" srcId="{414EBF36-56C1-4EB0-BBBE-EF5CD80BCF3A}" destId="{00AAF6F0-CFA0-45BA-9929-3E52E10DEDE0}" srcOrd="0" destOrd="0" parTransId="{ADF7DFFB-D976-49EA-AAEA-540AAE24A1A9}" sibTransId="{1CA839DD-DD6C-4338-8A07-25B529D137BB}"/>
    <dgm:cxn modelId="{2369E929-4EDE-4F0C-B5D9-1D5A75D655AE}" srcId="{414EBF36-56C1-4EB0-BBBE-EF5CD80BCF3A}" destId="{257A1277-C303-4124-8D1B-88F97A19707B}" srcOrd="2" destOrd="0" parTransId="{5FEA393A-A7DA-45C1-BFBE-F06E21475275}" sibTransId="{06F4345E-D6DB-4911-B586-7C38AB2A4D44}"/>
    <dgm:cxn modelId="{D999EC4C-DBAC-4231-96F0-99F45B52EBEE}" srcId="{7D10F3DD-A5FE-4CF6-B96F-800D11B5D612}" destId="{AB5F7EBA-053C-4EA1-B017-B6BEC4654B00}" srcOrd="0" destOrd="0" parTransId="{5566942E-9C69-4175-88B9-0E5440D61726}" sibTransId="{ADDE62FE-AE6D-446D-ADB0-B14A7F665381}"/>
    <dgm:cxn modelId="{F406CD48-81F6-483B-8D42-0E8F00E23A4B}" type="presOf" srcId="{351FEE00-2CA0-4093-96FB-38F46FD9B99F}" destId="{A52AB30A-229E-4B77-82CA-CA3C93722697}" srcOrd="0" destOrd="3" presId="urn:microsoft.com/office/officeart/2005/8/layout/vList3"/>
    <dgm:cxn modelId="{FD5EBFAD-B440-45C5-AEB9-E78ED81570EF}" srcId="{467E8D47-CD78-409F-8854-003731CD6644}" destId="{7D10F3DD-A5FE-4CF6-B96F-800D11B5D612}" srcOrd="2" destOrd="0" parTransId="{4830B4A8-FD95-4345-826D-B837EC361B69}" sibTransId="{2C2EC315-48C0-4348-B017-FC40AAAB6816}"/>
    <dgm:cxn modelId="{4FF127AD-D170-4374-A336-60254FCD71E8}" srcId="{6BE0B1C1-C09F-45DC-B511-88CCC2A4EA68}" destId="{A7689A57-8DE0-4D7B-AB33-76312CC6F4D5}" srcOrd="1" destOrd="0" parTransId="{3D974A68-69AE-47A2-859E-C193D3751D40}" sibTransId="{9F5388E4-A48F-4054-8628-CB710A017D1A}"/>
    <dgm:cxn modelId="{523E2D8A-C425-45C0-98E4-434405A719F2}" type="presOf" srcId="{BD00D74F-BCBA-482B-856D-B79313239B14}" destId="{78AAD8C7-3650-4980-84F4-BE696DCF86BC}" srcOrd="0" destOrd="3" presId="urn:microsoft.com/office/officeart/2005/8/layout/vList3"/>
    <dgm:cxn modelId="{D53FF4AA-0232-4CAC-AB18-36114FAB3DFC}" type="presOf" srcId="{76CA4860-F5F9-487D-9E3B-CEAABFCA8AE8}" destId="{A52AB30A-229E-4B77-82CA-CA3C93722697}" srcOrd="0" destOrd="0" presId="urn:microsoft.com/office/officeart/2005/8/layout/vList3"/>
    <dgm:cxn modelId="{AA74FDCA-B91D-47CB-AA2F-8420A2AD7062}" type="presOf" srcId="{467E8D47-CD78-409F-8854-003731CD6644}" destId="{E3164214-2C94-41E6-B6A6-622FC410B4C1}" srcOrd="0" destOrd="0" presId="urn:microsoft.com/office/officeart/2005/8/layout/vList3"/>
    <dgm:cxn modelId="{2DEA9046-BD44-41A4-A4D7-9FC20DB8FC49}" type="presOf" srcId="{9CB0E78F-2A95-44C4-93D6-AF82218A356C}" destId="{A738BCD2-07B3-42B6-A04F-0E8C2726B040}" srcOrd="0" destOrd="1" presId="urn:microsoft.com/office/officeart/2005/8/layout/vList3"/>
    <dgm:cxn modelId="{B45EC5B4-592A-4E44-81AB-ABA748BA0661}" srcId="{7D10F3DD-A5FE-4CF6-B96F-800D11B5D612}" destId="{D74A1AAD-1CF1-4B38-8562-94758356103B}" srcOrd="1" destOrd="0" parTransId="{06DD349B-647F-4000-BF22-0A179CFF6DA3}" sibTransId="{26D29D63-6718-40C3-82CF-06556A544344}"/>
    <dgm:cxn modelId="{F15BAF55-CD0B-429F-A1CF-0CFB4FBCE778}" type="presOf" srcId="{AB5F7EBA-053C-4EA1-B017-B6BEC4654B00}" destId="{629720EE-D516-4AB6-9E26-9FD3ED3B0733}" srcOrd="0" destOrd="1" presId="urn:microsoft.com/office/officeart/2005/8/layout/vList3"/>
    <dgm:cxn modelId="{D2B6B3A5-B7B3-4557-A540-1DBD764B98F1}" type="presOf" srcId="{835EEB23-9D29-4C5B-82AB-2C2C453B8ED9}" destId="{629720EE-D516-4AB6-9E26-9FD3ED3B0733}" srcOrd="0" destOrd="3" presId="urn:microsoft.com/office/officeart/2005/8/layout/vList3"/>
    <dgm:cxn modelId="{FA69ACDF-D4CE-43EB-B094-5CC8607B4C1C}" srcId="{7D10F3DD-A5FE-4CF6-B96F-800D11B5D612}" destId="{835EEB23-9D29-4C5B-82AB-2C2C453B8ED9}" srcOrd="2" destOrd="0" parTransId="{71D2BBB6-D148-4101-84E7-BCD2FB19BCC2}" sibTransId="{0A213032-D1B5-48F0-A693-EB2FDD970A43}"/>
    <dgm:cxn modelId="{A29FA57C-1D9F-4F97-849A-2316FEEBC2BF}" type="presParOf" srcId="{E3164214-2C94-41E6-B6A6-622FC410B4C1}" destId="{B95D0187-B29E-43E4-BBB1-EC9525A2A69A}" srcOrd="0" destOrd="0" presId="urn:microsoft.com/office/officeart/2005/8/layout/vList3"/>
    <dgm:cxn modelId="{ECA2F021-2C42-4A3E-B388-304C9094CF29}" type="presParOf" srcId="{B95D0187-B29E-43E4-BBB1-EC9525A2A69A}" destId="{EE8FB1E4-B6AF-416C-BB15-80FD6C0774DD}" srcOrd="0" destOrd="0" presId="urn:microsoft.com/office/officeart/2005/8/layout/vList3"/>
    <dgm:cxn modelId="{BD327614-9CA8-453A-8C90-AAFF4F4C551B}" type="presParOf" srcId="{B95D0187-B29E-43E4-BBB1-EC9525A2A69A}" destId="{78AAD8C7-3650-4980-84F4-BE696DCF86BC}" srcOrd="1" destOrd="0" presId="urn:microsoft.com/office/officeart/2005/8/layout/vList3"/>
    <dgm:cxn modelId="{148F98FD-2AC7-482A-A53E-6F4E25938BE3}" type="presParOf" srcId="{E3164214-2C94-41E6-B6A6-622FC410B4C1}" destId="{8F95AFF5-9C5F-4135-95E2-DEE61BB02B0F}" srcOrd="1" destOrd="0" presId="urn:microsoft.com/office/officeart/2005/8/layout/vList3"/>
    <dgm:cxn modelId="{8A83C8F3-0610-4A1C-80AA-B76AF487B4EC}" type="presParOf" srcId="{E3164214-2C94-41E6-B6A6-622FC410B4C1}" destId="{C243C0FA-DDDE-4FDB-93F7-1DD53FD59D23}" srcOrd="2" destOrd="0" presId="urn:microsoft.com/office/officeart/2005/8/layout/vList3"/>
    <dgm:cxn modelId="{10B9712A-493D-42D2-8BDB-E8078DDCB54E}" type="presParOf" srcId="{C243C0FA-DDDE-4FDB-93F7-1DD53FD59D23}" destId="{A5EE87FF-53E8-4B2D-B3FE-933347FE8E7E}" srcOrd="0" destOrd="0" presId="urn:microsoft.com/office/officeart/2005/8/layout/vList3"/>
    <dgm:cxn modelId="{767C9ADA-98A0-47CF-B698-16BE90D63498}" type="presParOf" srcId="{C243C0FA-DDDE-4FDB-93F7-1DD53FD59D23}" destId="{A738BCD2-07B3-42B6-A04F-0E8C2726B040}" srcOrd="1" destOrd="0" presId="urn:microsoft.com/office/officeart/2005/8/layout/vList3"/>
    <dgm:cxn modelId="{9E2D8411-61FE-43E5-9C64-231262345E36}" type="presParOf" srcId="{E3164214-2C94-41E6-B6A6-622FC410B4C1}" destId="{2801E89C-D716-44F9-A5B9-72A7F85506E4}" srcOrd="3" destOrd="0" presId="urn:microsoft.com/office/officeart/2005/8/layout/vList3"/>
    <dgm:cxn modelId="{74368508-DC38-4E05-9843-42A1F2BAFAC0}" type="presParOf" srcId="{E3164214-2C94-41E6-B6A6-622FC410B4C1}" destId="{AD27D6C2-F6EA-4863-AA1A-196EE0E86E43}" srcOrd="4" destOrd="0" presId="urn:microsoft.com/office/officeart/2005/8/layout/vList3"/>
    <dgm:cxn modelId="{B90AB828-02E2-40B9-A5CD-8B8E6EE73B65}" type="presParOf" srcId="{AD27D6C2-F6EA-4863-AA1A-196EE0E86E43}" destId="{6D3F579F-172C-403E-ADD0-D8D663DA63B6}" srcOrd="0" destOrd="0" presId="urn:microsoft.com/office/officeart/2005/8/layout/vList3"/>
    <dgm:cxn modelId="{FE166853-CBA0-4BF5-BBAC-777E05E01ECC}" type="presParOf" srcId="{AD27D6C2-F6EA-4863-AA1A-196EE0E86E43}" destId="{629720EE-D516-4AB6-9E26-9FD3ED3B0733}" srcOrd="1" destOrd="0" presId="urn:microsoft.com/office/officeart/2005/8/layout/vList3"/>
    <dgm:cxn modelId="{B4BAC991-6FB5-498A-9616-39A6B69D4BA4}" type="presParOf" srcId="{E3164214-2C94-41E6-B6A6-622FC410B4C1}" destId="{16EFB280-F2DE-4C24-8A7C-FE0B4515C5E1}" srcOrd="5" destOrd="0" presId="urn:microsoft.com/office/officeart/2005/8/layout/vList3"/>
    <dgm:cxn modelId="{5736E5F6-1DD5-42CA-816B-1AA2E64D5AEB}" type="presParOf" srcId="{E3164214-2C94-41E6-B6A6-622FC410B4C1}" destId="{20A3FEEA-2207-41C1-B275-80CDC70A3F02}" srcOrd="6" destOrd="0" presId="urn:microsoft.com/office/officeart/2005/8/layout/vList3"/>
    <dgm:cxn modelId="{828BABDF-C57D-4FD6-8E77-15FB1CC1DCE4}" type="presParOf" srcId="{20A3FEEA-2207-41C1-B275-80CDC70A3F02}" destId="{80A8BEAE-1CAC-444A-8729-6A30E8CFD8B2}" srcOrd="0" destOrd="0" presId="urn:microsoft.com/office/officeart/2005/8/layout/vList3"/>
    <dgm:cxn modelId="{A36407E8-10C9-46FC-9A08-28B06F27CFD2}" type="presParOf" srcId="{20A3FEEA-2207-41C1-B275-80CDC70A3F02}" destId="{5D592836-FC52-4111-A99B-D1065DD7C19E}" srcOrd="1" destOrd="0" presId="urn:microsoft.com/office/officeart/2005/8/layout/vList3"/>
    <dgm:cxn modelId="{8D070448-7961-48C6-B363-6CC484A76CA2}" type="presParOf" srcId="{E3164214-2C94-41E6-B6A6-622FC410B4C1}" destId="{AB2F9EA9-0C60-4904-9754-DBD193774D57}" srcOrd="7" destOrd="0" presId="urn:microsoft.com/office/officeart/2005/8/layout/vList3"/>
    <dgm:cxn modelId="{1B4EAA4F-92A8-447A-B5A0-3562EC4974C8}" type="presParOf" srcId="{E3164214-2C94-41E6-B6A6-622FC410B4C1}" destId="{3220A4A6-B181-4C8A-9694-7BC1B0FEB67F}" srcOrd="8" destOrd="0" presId="urn:microsoft.com/office/officeart/2005/8/layout/vList3"/>
    <dgm:cxn modelId="{25A2EEC6-9B3B-4D91-871B-F7A6970753CA}" type="presParOf" srcId="{3220A4A6-B181-4C8A-9694-7BC1B0FEB67F}" destId="{B7FABDF3-6DD1-4405-BA14-1A00F16B1308}" srcOrd="0" destOrd="0" presId="urn:microsoft.com/office/officeart/2005/8/layout/vList3"/>
    <dgm:cxn modelId="{347C2655-B46B-4D67-9E03-80588DB97822}" type="presParOf" srcId="{3220A4A6-B181-4C8A-9694-7BC1B0FEB67F}" destId="{A52AB30A-229E-4B77-82CA-CA3C9372269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AD8C7-3650-4980-84F4-BE696DCF86BC}">
      <dsp:nvSpPr>
        <dsp:cNvPr id="0" name=""/>
        <dsp:cNvSpPr/>
      </dsp:nvSpPr>
      <dsp:spPr>
        <a:xfrm rot="10800000">
          <a:off x="1828187" y="1775"/>
          <a:ext cx="6311995" cy="108530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7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New production technologies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Sensorics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Robotics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Special impulse technology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099512" y="1775"/>
        <a:ext cx="6040670" cy="1085300"/>
      </dsp:txXfrm>
    </dsp:sp>
    <dsp:sp modelId="{EE8FB1E4-B6AF-416C-BB15-80FD6C0774DD}">
      <dsp:nvSpPr>
        <dsp:cNvPr id="0" name=""/>
        <dsp:cNvSpPr/>
      </dsp:nvSpPr>
      <dsp:spPr>
        <a:xfrm>
          <a:off x="1351539" y="67776"/>
          <a:ext cx="953297" cy="953297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114" t="-2319" r="-31546" b="338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8BCD2-07B3-42B6-A04F-0E8C2726B040}">
      <dsp:nvSpPr>
        <dsp:cNvPr id="0" name=""/>
        <dsp:cNvSpPr/>
      </dsp:nvSpPr>
      <dsp:spPr>
        <a:xfrm rot="10800000">
          <a:off x="1828187" y="1371641"/>
          <a:ext cx="6311995" cy="107999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78" tIns="68580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New materials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New construction materials</a:t>
          </a:r>
          <a: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for extreme conditions</a:t>
          </a:r>
          <a:endParaRPr lang="ru-RU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Prospective magnetic materials</a:t>
          </a:r>
          <a:endParaRPr lang="ru-RU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098187" y="1371641"/>
        <a:ext cx="6041995" cy="1079999"/>
      </dsp:txXfrm>
    </dsp:sp>
    <dsp:sp modelId="{A5EE87FF-53E8-4B2D-B3FE-933347FE8E7E}">
      <dsp:nvSpPr>
        <dsp:cNvPr id="0" name=""/>
        <dsp:cNvSpPr/>
      </dsp:nvSpPr>
      <dsp:spPr>
        <a:xfrm>
          <a:off x="1351539" y="1434992"/>
          <a:ext cx="953297" cy="9532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720EE-D516-4AB6-9E26-9FD3ED3B0733}">
      <dsp:nvSpPr>
        <dsp:cNvPr id="0" name=""/>
        <dsp:cNvSpPr/>
      </dsp:nvSpPr>
      <dsp:spPr>
        <a:xfrm rot="10800000">
          <a:off x="1828187" y="2736207"/>
          <a:ext cx="6311995" cy="106071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7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Power Engineering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Intelligent power system management systems 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Smart Grid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Distributed and autonomous power engineering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Chemical Technologies and Materials for Nuclear Power Engineering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093365" y="2736207"/>
        <a:ext cx="6046817" cy="1060714"/>
      </dsp:txXfrm>
    </dsp:sp>
    <dsp:sp modelId="{6D3F579F-172C-403E-ADD0-D8D663DA63B6}">
      <dsp:nvSpPr>
        <dsp:cNvPr id="0" name=""/>
        <dsp:cNvSpPr/>
      </dsp:nvSpPr>
      <dsp:spPr>
        <a:xfrm>
          <a:off x="1351539" y="2789916"/>
          <a:ext cx="953297" cy="953297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336" t="-5942" r="668" b="-116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92836-FC52-4111-A99B-D1065DD7C19E}">
      <dsp:nvSpPr>
        <dsp:cNvPr id="0" name=""/>
        <dsp:cNvSpPr/>
      </dsp:nvSpPr>
      <dsp:spPr>
        <a:xfrm rot="10800000">
          <a:off x="1828187" y="4081488"/>
          <a:ext cx="6311995" cy="106439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7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Neurotechnologies</a:t>
          </a:r>
          <a:endParaRPr lang="ru-RU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Age-related and production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neuropathologies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Devices for regenerative medicine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Virtual and Augmented Reality System for training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094285" y="4081488"/>
        <a:ext cx="6045897" cy="1064394"/>
      </dsp:txXfrm>
    </dsp:sp>
    <dsp:sp modelId="{80A8BEAE-1CAC-444A-8729-6A30E8CFD8B2}">
      <dsp:nvSpPr>
        <dsp:cNvPr id="0" name=""/>
        <dsp:cNvSpPr/>
      </dsp:nvSpPr>
      <dsp:spPr>
        <a:xfrm>
          <a:off x="1351539" y="4137036"/>
          <a:ext cx="953297" cy="95329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AB30A-229E-4B77-82CA-CA3C93722697}">
      <dsp:nvSpPr>
        <dsp:cNvPr id="0" name=""/>
        <dsp:cNvSpPr/>
      </dsp:nvSpPr>
      <dsp:spPr>
        <a:xfrm rot="10800000">
          <a:off x="1828187" y="5430448"/>
          <a:ext cx="6311995" cy="1067826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7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Complex program "Smart Region"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en-US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Smart</a:t>
          </a:r>
          <a: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en-US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mobility</a:t>
          </a:r>
          <a:endParaRPr lang="ru-RU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en-US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Smart</a:t>
          </a:r>
          <a: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en-US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  <a:endParaRPr lang="ru-RU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en-US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Smart</a:t>
          </a:r>
          <a:r>
            <a:rPr lang="ru-RU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en-US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environment</a:t>
          </a:r>
          <a:endParaRPr lang="ru-RU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095143" y="5430448"/>
        <a:ext cx="6045039" cy="1067826"/>
      </dsp:txXfrm>
    </dsp:sp>
    <dsp:sp modelId="{B7FABDF3-6DD1-4405-BA14-1A00F16B1308}">
      <dsp:nvSpPr>
        <dsp:cNvPr id="0" name=""/>
        <dsp:cNvSpPr/>
      </dsp:nvSpPr>
      <dsp:spPr>
        <a:xfrm>
          <a:off x="1351539" y="5487713"/>
          <a:ext cx="953297" cy="95329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39937-DE13-4B26-8F14-645847CE224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8E872-6D2B-4C1B-9268-8086F7EAC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74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FC6D2-464A-A64D-83B9-6F46FDE29D7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7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60"/>
              </a:lnSpc>
            </a:pPr>
            <a:fld id="{81D60167-4931-47E6-BA6A-407CBD079E47}" type="slidenum">
              <a:rPr spc="50" dirty="0"/>
              <a:t>‹#›</a:t>
            </a:fld>
            <a:endParaRPr spc="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rgbClr val="EB4A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60"/>
              </a:lnSpc>
            </a:pPr>
            <a:fld id="{81D60167-4931-47E6-BA6A-407CBD079E47}" type="slidenum">
              <a:rPr spc="50" dirty="0"/>
              <a:t>‹#›</a:t>
            </a:fld>
            <a:endParaRPr spc="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rgbClr val="EB4A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60"/>
              </a:lnSpc>
            </a:pPr>
            <a:fld id="{81D60167-4931-47E6-BA6A-407CBD079E47}" type="slidenum">
              <a:rPr spc="50" dirty="0"/>
              <a:t>‹#›</a:t>
            </a:fld>
            <a:endParaRPr spc="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rgbClr val="EB4A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60"/>
              </a:lnSpc>
            </a:pPr>
            <a:fld id="{81D60167-4931-47E6-BA6A-407CBD079E47}" type="slidenum">
              <a:rPr spc="50" dirty="0"/>
              <a:t>‹#›</a:t>
            </a:fld>
            <a:endParaRPr spc="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7244" y="0"/>
            <a:ext cx="3566159" cy="7555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83362" y="3288243"/>
            <a:ext cx="2763545" cy="4267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230691" y="0"/>
            <a:ext cx="2745638" cy="2443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60"/>
              </a:lnSpc>
            </a:pPr>
            <a:fld id="{81D60167-4931-47E6-BA6A-407CBD079E47}" type="slidenum">
              <a:rPr spc="50" dirty="0"/>
              <a:t>‹#›</a:t>
            </a:fld>
            <a:endParaRPr spc="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59247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27545"/>
            <a:ext cx="2459482" cy="276999"/>
          </a:xfrm>
        </p:spPr>
        <p:txBody>
          <a:bodyPr/>
          <a:lstStyle/>
          <a:p>
            <a:fld id="{54673323-D0F3-C349-A384-A4E47B7BC536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756" y="7027545"/>
            <a:ext cx="3421888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6655" y="6877769"/>
            <a:ext cx="125094" cy="292388"/>
          </a:xfrm>
        </p:spPr>
        <p:txBody>
          <a:bodyPr/>
          <a:lstStyle/>
          <a:p>
            <a:fld id="{E1A01F5B-1CCF-D14E-8CEB-42C2E98F8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4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87722" y="664764"/>
            <a:ext cx="970914" cy="617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EB4A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6655" y="6877769"/>
            <a:ext cx="125094" cy="149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60"/>
              </a:lnSpc>
            </a:pPr>
            <a:fld id="{81D60167-4931-47E6-BA6A-407CBD079E47}" type="slidenum">
              <a:rPr spc="50" dirty="0"/>
              <a:t>‹#›</a:t>
            </a:fld>
            <a:endParaRPr spc="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hyperlink" Target="#Main!A1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3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vetlana.timofeeva@urfu.ru" TargetMode="External"/><Relationship Id="rId5" Type="http://schemas.openxmlformats.org/officeDocument/2006/relationships/hyperlink" Target="mailto:boikova.anna@urfu.ru" TargetMode="Externa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" y="0"/>
            <a:ext cx="10600943" cy="7555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9355" y="2109738"/>
            <a:ext cx="9220835" cy="2620010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12700" marR="5080">
              <a:lnSpc>
                <a:spcPts val="9230"/>
              </a:lnSpc>
              <a:spcBef>
                <a:spcPts val="2045"/>
              </a:spcBef>
            </a:pPr>
            <a:r>
              <a:rPr sz="9300" b="1" spc="9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300" b="1" spc="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300" b="1" spc="275" dirty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sz="9300" b="1" spc="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300" b="1" spc="6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300" b="1" spc="4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300" b="1" spc="6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300" b="1" spc="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300" b="1" spc="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3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300" b="1" spc="-3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300" b="1" spc="430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9300" b="1" spc="15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endParaRPr sz="9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4643" y="5035991"/>
            <a:ext cx="2778125" cy="12598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ts val="3110"/>
              </a:lnSpc>
              <a:spcBef>
                <a:spcPts val="525"/>
              </a:spcBef>
            </a:pPr>
            <a:r>
              <a:rPr sz="2900" b="1" spc="50" dirty="0">
                <a:solidFill>
                  <a:srgbClr val="FFFFFF"/>
                </a:solidFill>
                <a:latin typeface="Arial"/>
                <a:cs typeface="Arial"/>
              </a:rPr>
              <a:t>continuous  </a:t>
            </a:r>
            <a:r>
              <a:rPr sz="2900" b="1" spc="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900" b="1" spc="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0" b="1" spc="80" dirty="0">
                <a:solidFill>
                  <a:srgbClr val="FFFFFF"/>
                </a:solidFill>
                <a:latin typeface="Arial"/>
                <a:cs typeface="Arial"/>
              </a:rPr>
              <a:t>ansformation  </a:t>
            </a:r>
            <a:r>
              <a:rPr sz="2900" b="1" spc="114" dirty="0">
                <a:solidFill>
                  <a:srgbClr val="FFFFFF"/>
                </a:solidFill>
                <a:latin typeface="Arial"/>
                <a:cs typeface="Arial"/>
              </a:rPr>
              <a:t>platform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89876" y="4267733"/>
            <a:ext cx="3257550" cy="122555"/>
          </a:xfrm>
          <a:custGeom>
            <a:avLst/>
            <a:gdLst/>
            <a:ahLst/>
            <a:cxnLst/>
            <a:rect l="l" t="t" r="r" b="b"/>
            <a:pathLst>
              <a:path w="3257550" h="122554">
                <a:moveTo>
                  <a:pt x="0" y="0"/>
                </a:moveTo>
                <a:lnTo>
                  <a:pt x="0" y="122098"/>
                </a:lnTo>
                <a:lnTo>
                  <a:pt x="3257031" y="122098"/>
                </a:lnTo>
                <a:lnTo>
                  <a:pt x="325703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2061" y="465248"/>
            <a:ext cx="412750" cy="617855"/>
          </a:xfrm>
          <a:custGeom>
            <a:avLst/>
            <a:gdLst/>
            <a:ahLst/>
            <a:cxnLst/>
            <a:rect l="l" t="t" r="r" b="b"/>
            <a:pathLst>
              <a:path w="412750" h="617855">
                <a:moveTo>
                  <a:pt x="282820" y="0"/>
                </a:moveTo>
                <a:lnTo>
                  <a:pt x="6454" y="0"/>
                </a:lnTo>
                <a:lnTo>
                  <a:pt x="0" y="24914"/>
                </a:lnTo>
                <a:lnTo>
                  <a:pt x="32727" y="31012"/>
                </a:lnTo>
                <a:lnTo>
                  <a:pt x="57429" y="47173"/>
                </a:lnTo>
                <a:lnTo>
                  <a:pt x="76946" y="70370"/>
                </a:lnTo>
                <a:lnTo>
                  <a:pt x="94119" y="97578"/>
                </a:lnTo>
                <a:lnTo>
                  <a:pt x="233124" y="335955"/>
                </a:lnTo>
                <a:lnTo>
                  <a:pt x="233124" y="52766"/>
                </a:lnTo>
                <a:lnTo>
                  <a:pt x="240521" y="38087"/>
                </a:lnTo>
                <a:lnTo>
                  <a:pt x="256227" y="28405"/>
                </a:lnTo>
                <a:lnTo>
                  <a:pt x="276404" y="24842"/>
                </a:lnTo>
                <a:lnTo>
                  <a:pt x="282820" y="0"/>
                </a:lnTo>
                <a:close/>
              </a:path>
              <a:path w="412750" h="617855">
                <a:moveTo>
                  <a:pt x="296174" y="567092"/>
                </a:moveTo>
                <a:lnTo>
                  <a:pt x="296174" y="467714"/>
                </a:lnTo>
                <a:lnTo>
                  <a:pt x="285750" y="497394"/>
                </a:lnTo>
                <a:lnTo>
                  <a:pt x="260758" y="517320"/>
                </a:lnTo>
                <a:lnTo>
                  <a:pt x="229095" y="528826"/>
                </a:lnTo>
                <a:lnTo>
                  <a:pt x="198656" y="533252"/>
                </a:lnTo>
                <a:lnTo>
                  <a:pt x="178860" y="532871"/>
                </a:lnTo>
                <a:lnTo>
                  <a:pt x="159391" y="529960"/>
                </a:lnTo>
                <a:lnTo>
                  <a:pt x="140471" y="524813"/>
                </a:lnTo>
                <a:lnTo>
                  <a:pt x="122319" y="517725"/>
                </a:lnTo>
                <a:lnTo>
                  <a:pt x="107585" y="536710"/>
                </a:lnTo>
                <a:lnTo>
                  <a:pt x="118573" y="564803"/>
                </a:lnTo>
                <a:lnTo>
                  <a:pt x="137862" y="590909"/>
                </a:lnTo>
                <a:lnTo>
                  <a:pt x="164269" y="610092"/>
                </a:lnTo>
                <a:lnTo>
                  <a:pt x="196608" y="617416"/>
                </a:lnTo>
                <a:lnTo>
                  <a:pt x="240749" y="608960"/>
                </a:lnTo>
                <a:lnTo>
                  <a:pt x="277042" y="587075"/>
                </a:lnTo>
                <a:lnTo>
                  <a:pt x="296174" y="567092"/>
                </a:lnTo>
                <a:close/>
              </a:path>
              <a:path w="412750" h="617855">
                <a:moveTo>
                  <a:pt x="412688" y="371081"/>
                </a:moveTo>
                <a:lnTo>
                  <a:pt x="237875" y="71318"/>
                </a:lnTo>
                <a:lnTo>
                  <a:pt x="233124" y="52766"/>
                </a:lnTo>
                <a:lnTo>
                  <a:pt x="233124" y="335955"/>
                </a:lnTo>
                <a:lnTo>
                  <a:pt x="279119" y="414831"/>
                </a:lnTo>
                <a:lnTo>
                  <a:pt x="294852" y="454123"/>
                </a:lnTo>
                <a:lnTo>
                  <a:pt x="296174" y="467714"/>
                </a:lnTo>
                <a:lnTo>
                  <a:pt x="296174" y="567092"/>
                </a:lnTo>
                <a:lnTo>
                  <a:pt x="306850" y="555941"/>
                </a:lnTo>
                <a:lnTo>
                  <a:pt x="331537" y="519740"/>
                </a:lnTo>
                <a:lnTo>
                  <a:pt x="352467" y="482655"/>
                </a:lnTo>
                <a:lnTo>
                  <a:pt x="412688" y="3710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8200" y="465242"/>
            <a:ext cx="1030943" cy="605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04817" y="424880"/>
            <a:ext cx="1205865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145" dirty="0">
                <a:solidFill>
                  <a:srgbClr val="FFFFFF"/>
                </a:solidFill>
                <a:latin typeface="Arial"/>
                <a:cs typeface="Arial"/>
              </a:rPr>
              <a:t>5-</a:t>
            </a:r>
            <a:r>
              <a:rPr sz="1350" b="1" spc="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350" b="1" spc="95" dirty="0">
                <a:solidFill>
                  <a:srgbClr val="FFFFFF"/>
                </a:solidFill>
                <a:latin typeface="Arial"/>
                <a:cs typeface="Arial"/>
              </a:rPr>
              <a:t>00.</a:t>
            </a:r>
            <a:r>
              <a:rPr sz="1350" b="1" spc="12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350" b="1" spc="7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50" b="1" spc="55" dirty="0" smtClean="0">
                <a:solidFill>
                  <a:srgbClr val="FFFFFF"/>
                </a:solidFill>
                <a:latin typeface="Arial"/>
                <a:cs typeface="Arial"/>
              </a:rPr>
              <a:t>fu.ru</a:t>
            </a:r>
            <a:endParaRPr sz="13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" y="-25610"/>
            <a:ext cx="3564635" cy="755599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3"/>
          <p:cNvSpPr txBox="1"/>
          <p:nvPr/>
        </p:nvSpPr>
        <p:spPr>
          <a:xfrm>
            <a:off x="4041579" y="206316"/>
            <a:ext cx="6400800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5"/>
              </a:spcBef>
            </a:pPr>
            <a:r>
              <a:rPr lang="en-US" sz="2400" b="1" spc="15" dirty="0">
                <a:solidFill>
                  <a:srgbClr val="EB4A8D"/>
                </a:solidFill>
                <a:latin typeface="Arial"/>
                <a:cs typeface="Arial"/>
              </a:rPr>
              <a:t>Successful integration of technical and classical universities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75" name="object 3"/>
          <p:cNvSpPr txBox="1"/>
          <p:nvPr/>
        </p:nvSpPr>
        <p:spPr>
          <a:xfrm>
            <a:off x="4119616" y="4583554"/>
            <a:ext cx="2048123" cy="3558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5"/>
              </a:spcBef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Average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score of the unified state examination (USE)</a:t>
            </a:r>
            <a:endParaRPr sz="11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57672" y="1156673"/>
            <a:ext cx="6582059" cy="2584353"/>
            <a:chOff x="4037069" y="1396005"/>
            <a:chExt cx="6582059" cy="2584353"/>
          </a:xfrm>
        </p:grpSpPr>
        <p:sp>
          <p:nvSpPr>
            <p:cNvPr id="15" name="object 15"/>
            <p:cNvSpPr/>
            <p:nvPr/>
          </p:nvSpPr>
          <p:spPr>
            <a:xfrm>
              <a:off x="4119616" y="1985372"/>
              <a:ext cx="2416926" cy="1353906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68510" y="2738258"/>
              <a:ext cx="0" cy="441325"/>
            </a:xfrm>
            <a:custGeom>
              <a:avLst/>
              <a:gdLst/>
              <a:ahLst/>
              <a:cxnLst/>
              <a:rect l="l" t="t" r="r" b="b"/>
              <a:pathLst>
                <a:path h="441325">
                  <a:moveTo>
                    <a:pt x="0" y="441060"/>
                  </a:moveTo>
                  <a:lnTo>
                    <a:pt x="0" y="0"/>
                  </a:lnTo>
                </a:path>
              </a:pathLst>
            </a:custGeom>
            <a:ln w="11649">
              <a:solidFill>
                <a:srgbClr val="CCCE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62189" y="2960975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h="218439">
                  <a:moveTo>
                    <a:pt x="0" y="218343"/>
                  </a:moveTo>
                  <a:lnTo>
                    <a:pt x="0" y="0"/>
                  </a:lnTo>
                </a:path>
              </a:pathLst>
            </a:custGeom>
            <a:ln w="11649">
              <a:solidFill>
                <a:srgbClr val="CCCE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43211" y="2586437"/>
              <a:ext cx="0" cy="593090"/>
            </a:xfrm>
            <a:custGeom>
              <a:avLst/>
              <a:gdLst/>
              <a:ahLst/>
              <a:cxnLst/>
              <a:rect l="l" t="t" r="r" b="b"/>
              <a:pathLst>
                <a:path h="593089">
                  <a:moveTo>
                    <a:pt x="0" y="592881"/>
                  </a:moveTo>
                  <a:lnTo>
                    <a:pt x="0" y="0"/>
                  </a:lnTo>
                </a:path>
              </a:pathLst>
            </a:custGeom>
            <a:ln w="11649">
              <a:solidFill>
                <a:srgbClr val="CCCE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40167" y="2553244"/>
              <a:ext cx="226938" cy="104820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03011" y="2611248"/>
              <a:ext cx="79375" cy="12065"/>
            </a:xfrm>
            <a:custGeom>
              <a:avLst/>
              <a:gdLst/>
              <a:ahLst/>
              <a:cxnLst/>
              <a:rect l="l" t="t" r="r" b="b"/>
              <a:pathLst>
                <a:path w="79375" h="12064">
                  <a:moveTo>
                    <a:pt x="0" y="0"/>
                  </a:moveTo>
                  <a:lnTo>
                    <a:pt x="0" y="11870"/>
                  </a:lnTo>
                  <a:lnTo>
                    <a:pt x="79093" y="11870"/>
                  </a:lnTo>
                  <a:lnTo>
                    <a:pt x="790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40167" y="2720930"/>
              <a:ext cx="260192" cy="104805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33845" y="2553244"/>
              <a:ext cx="226938" cy="104820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96690" y="2611248"/>
              <a:ext cx="79375" cy="12065"/>
            </a:xfrm>
            <a:custGeom>
              <a:avLst/>
              <a:gdLst/>
              <a:ahLst/>
              <a:cxnLst/>
              <a:rect l="l" t="t" r="r" b="b"/>
              <a:pathLst>
                <a:path w="79375" h="12064">
                  <a:moveTo>
                    <a:pt x="0" y="0"/>
                  </a:moveTo>
                  <a:lnTo>
                    <a:pt x="0" y="11870"/>
                  </a:lnTo>
                  <a:lnTo>
                    <a:pt x="79093" y="11870"/>
                  </a:lnTo>
                  <a:lnTo>
                    <a:pt x="790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33845" y="2720930"/>
              <a:ext cx="260177" cy="104805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34646" y="2197878"/>
              <a:ext cx="79375" cy="12065"/>
            </a:xfrm>
            <a:custGeom>
              <a:avLst/>
              <a:gdLst/>
              <a:ahLst/>
              <a:cxnLst/>
              <a:rect l="l" t="t" r="r" b="b"/>
              <a:pathLst>
                <a:path w="79375" h="12064">
                  <a:moveTo>
                    <a:pt x="0" y="0"/>
                  </a:moveTo>
                  <a:lnTo>
                    <a:pt x="0" y="11870"/>
                  </a:lnTo>
                  <a:lnTo>
                    <a:pt x="79081" y="11870"/>
                  </a:lnTo>
                  <a:lnTo>
                    <a:pt x="79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5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53250" y="2139875"/>
              <a:ext cx="226512" cy="104805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15668" y="2197878"/>
              <a:ext cx="79375" cy="12065"/>
            </a:xfrm>
            <a:custGeom>
              <a:avLst/>
              <a:gdLst/>
              <a:ahLst/>
              <a:cxnLst/>
              <a:rect l="l" t="t" r="r" b="b"/>
              <a:pathLst>
                <a:path w="79375" h="12064">
                  <a:moveTo>
                    <a:pt x="0" y="0"/>
                  </a:moveTo>
                  <a:lnTo>
                    <a:pt x="0" y="11870"/>
                  </a:lnTo>
                  <a:lnTo>
                    <a:pt x="79093" y="11870"/>
                  </a:lnTo>
                  <a:lnTo>
                    <a:pt x="790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53250" y="2307545"/>
              <a:ext cx="259765" cy="104820"/>
            </a:xfrm>
            <a:prstGeom prst="rect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46929" y="2352960"/>
              <a:ext cx="221894" cy="100629"/>
            </a:xfrm>
            <a:prstGeom prst="rect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04729" y="2407474"/>
              <a:ext cx="79375" cy="12065"/>
            </a:xfrm>
            <a:custGeom>
              <a:avLst/>
              <a:gdLst/>
              <a:ahLst/>
              <a:cxnLst/>
              <a:rect l="l" t="t" r="r" b="b"/>
              <a:pathLst>
                <a:path w="79375" h="12064">
                  <a:moveTo>
                    <a:pt x="0" y="0"/>
                  </a:moveTo>
                  <a:lnTo>
                    <a:pt x="0" y="11876"/>
                  </a:lnTo>
                  <a:lnTo>
                    <a:pt x="79093" y="11876"/>
                  </a:lnTo>
                  <a:lnTo>
                    <a:pt x="790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46487" y="2517156"/>
              <a:ext cx="260207" cy="104790"/>
            </a:xfrm>
            <a:prstGeom prst="rect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725574" y="1984248"/>
              <a:ext cx="226649" cy="103353"/>
            </a:xfrm>
            <a:prstGeom prst="rect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88113" y="2041485"/>
              <a:ext cx="79375" cy="12065"/>
            </a:xfrm>
            <a:custGeom>
              <a:avLst/>
              <a:gdLst/>
              <a:ahLst/>
              <a:cxnLst/>
              <a:rect l="l" t="t" r="r" b="b"/>
              <a:pathLst>
                <a:path w="79375" h="12064">
                  <a:moveTo>
                    <a:pt x="0" y="0"/>
                  </a:moveTo>
                  <a:lnTo>
                    <a:pt x="0" y="11876"/>
                  </a:lnTo>
                  <a:lnTo>
                    <a:pt x="79105" y="11876"/>
                  </a:lnTo>
                  <a:lnTo>
                    <a:pt x="79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727952" y="2151167"/>
              <a:ext cx="259750" cy="104805"/>
            </a:xfrm>
            <a:prstGeom prst="rect">
              <a:avLst/>
            </a:prstGeom>
            <a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63514" y="1915556"/>
              <a:ext cx="224271" cy="103373"/>
            </a:xfrm>
            <a:prstGeom prst="rect">
              <a:avLst/>
            </a:prstGeom>
            <a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23707" y="1972799"/>
              <a:ext cx="79375" cy="12065"/>
            </a:xfrm>
            <a:custGeom>
              <a:avLst/>
              <a:gdLst/>
              <a:ahLst/>
              <a:cxnLst/>
              <a:rect l="l" t="t" r="r" b="b"/>
              <a:pathLst>
                <a:path w="79375" h="12064">
                  <a:moveTo>
                    <a:pt x="0" y="0"/>
                  </a:moveTo>
                  <a:lnTo>
                    <a:pt x="0" y="11876"/>
                  </a:lnTo>
                  <a:lnTo>
                    <a:pt x="79081" y="11876"/>
                  </a:lnTo>
                  <a:lnTo>
                    <a:pt x="79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5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20861" y="2042659"/>
              <a:ext cx="79375" cy="12065"/>
            </a:xfrm>
            <a:custGeom>
              <a:avLst/>
              <a:gdLst/>
              <a:ahLst/>
              <a:cxnLst/>
              <a:rect l="l" t="t" r="r" b="b"/>
              <a:pathLst>
                <a:path w="79375" h="12064">
                  <a:moveTo>
                    <a:pt x="0" y="0"/>
                  </a:moveTo>
                  <a:lnTo>
                    <a:pt x="0" y="11876"/>
                  </a:lnTo>
                  <a:lnTo>
                    <a:pt x="79099" y="11876"/>
                  </a:lnTo>
                  <a:lnTo>
                    <a:pt x="790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07180" y="3234396"/>
              <a:ext cx="323103" cy="104881"/>
            </a:xfrm>
            <a:prstGeom prst="rect">
              <a:avLst/>
            </a:prstGeom>
            <a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602596" y="3234396"/>
              <a:ext cx="321731" cy="104881"/>
            </a:xfrm>
            <a:prstGeom prst="rect">
              <a:avLst/>
            </a:prstGeom>
            <a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92145" y="3234396"/>
              <a:ext cx="226085" cy="104881"/>
            </a:xfrm>
            <a:prstGeom prst="rect">
              <a:avLst/>
            </a:prstGeom>
            <a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543270" y="3237871"/>
              <a:ext cx="76611" cy="100705"/>
            </a:xfrm>
            <a:prstGeom prst="rect">
              <a:avLst/>
            </a:prstGeom>
            <a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988766" y="3234396"/>
              <a:ext cx="322280" cy="104881"/>
            </a:xfrm>
            <a:prstGeom prst="rect">
              <a:avLst/>
            </a:prstGeom>
            <a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683618" y="3234396"/>
              <a:ext cx="321579" cy="104881"/>
            </a:xfrm>
            <a:prstGeom prst="rect">
              <a:avLst/>
            </a:prstGeom>
            <a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322611" y="1818973"/>
              <a:ext cx="156042" cy="156042"/>
            </a:xfrm>
            <a:prstGeom prst="rect">
              <a:avLst/>
            </a:prstGeom>
            <a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75395" y="2458924"/>
              <a:ext cx="3468370" cy="551815"/>
            </a:xfrm>
            <a:custGeom>
              <a:avLst/>
              <a:gdLst/>
              <a:ahLst/>
              <a:cxnLst/>
              <a:rect l="l" t="t" r="r" b="b"/>
              <a:pathLst>
                <a:path w="3468370" h="551814">
                  <a:moveTo>
                    <a:pt x="0" y="0"/>
                  </a:moveTo>
                  <a:lnTo>
                    <a:pt x="693404" y="147812"/>
                  </a:lnTo>
                  <a:lnTo>
                    <a:pt x="1386946" y="375848"/>
                  </a:lnTo>
                  <a:lnTo>
                    <a:pt x="2080473" y="551550"/>
                  </a:lnTo>
                  <a:lnTo>
                    <a:pt x="2776392" y="551550"/>
                  </a:lnTo>
                  <a:lnTo>
                    <a:pt x="3467816" y="3368"/>
                  </a:lnTo>
                </a:path>
              </a:pathLst>
            </a:custGeom>
            <a:ln w="40749">
              <a:solidFill>
                <a:srgbClr val="4957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36975" y="1901369"/>
              <a:ext cx="0" cy="2078989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2078492"/>
                  </a:moveTo>
                  <a:lnTo>
                    <a:pt x="0" y="0"/>
                  </a:lnTo>
                </a:path>
              </a:pathLst>
            </a:custGeom>
            <a:ln w="11649">
              <a:solidFill>
                <a:srgbClr val="BBBDB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38084" y="2338833"/>
              <a:ext cx="86182" cy="86182"/>
            </a:xfrm>
            <a:prstGeom prst="rect">
              <a:avLst/>
            </a:prstGeom>
            <a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31748" y="2419193"/>
              <a:ext cx="86182" cy="86182"/>
            </a:xfrm>
            <a:prstGeom prst="rect">
              <a:avLst/>
            </a:prstGeom>
            <a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25138" y="2567006"/>
              <a:ext cx="86182" cy="86182"/>
            </a:xfrm>
            <a:prstGeom prst="rect">
              <a:avLst/>
            </a:prstGeom>
            <a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718679" y="2795058"/>
              <a:ext cx="86182" cy="86182"/>
            </a:xfrm>
            <a:prstGeom prst="rect">
              <a:avLst/>
            </a:prstGeom>
            <a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12221" y="2970744"/>
              <a:ext cx="86182" cy="86197"/>
            </a:xfrm>
            <a:prstGeom prst="rect">
              <a:avLst/>
            </a:prstGeom>
            <a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108141" y="2970744"/>
              <a:ext cx="86197" cy="86197"/>
            </a:xfrm>
            <a:prstGeom prst="rect">
              <a:avLst/>
            </a:prstGeom>
            <a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3"/>
            <p:cNvSpPr txBox="1"/>
            <p:nvPr/>
          </p:nvSpPr>
          <p:spPr>
            <a:xfrm>
              <a:off x="4037069" y="1396005"/>
              <a:ext cx="2828524" cy="386644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35"/>
                </a:spcBef>
              </a:pPr>
              <a:r>
                <a:rPr lang="en-US" sz="1200" b="1" spc="15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Change of </a:t>
              </a:r>
              <a:r>
                <a:rPr lang="en-US" sz="1200" b="1" spc="15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the position </a:t>
              </a:r>
              <a:r>
                <a:rPr lang="en-US" sz="1200" b="1" spc="15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in the QS </a:t>
              </a:r>
              <a:r>
                <a:rPr lang="en-US" sz="1200" b="1" spc="15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World University ranking</a:t>
              </a:r>
              <a:endParaRPr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9857827" y="1937308"/>
              <a:ext cx="507064" cy="516281"/>
            </a:xfrm>
            <a:prstGeom prst="line">
              <a:avLst/>
            </a:prstGeom>
            <a:ln w="38100">
              <a:solidFill>
                <a:srgbClr val="4957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Овал 55"/>
            <p:cNvSpPr/>
            <p:nvPr/>
          </p:nvSpPr>
          <p:spPr>
            <a:xfrm>
              <a:off x="9796825" y="2432443"/>
              <a:ext cx="71174" cy="72000"/>
            </a:xfrm>
            <a:prstGeom prst="ellipse">
              <a:avLst/>
            </a:prstGeom>
            <a:solidFill>
              <a:srgbClr val="4957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object 3"/>
            <p:cNvSpPr txBox="1"/>
            <p:nvPr/>
          </p:nvSpPr>
          <p:spPr>
            <a:xfrm>
              <a:off x="10265631" y="1550030"/>
              <a:ext cx="353497" cy="201978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35"/>
                </a:spcBef>
              </a:pPr>
              <a:r>
                <a:rPr lang="ru-RU" sz="1200" b="1" spc="15" dirty="0" smtClean="0">
                  <a:solidFill>
                    <a:srgbClr val="4957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412</a:t>
              </a:r>
              <a:endParaRPr sz="1200" dirty="0">
                <a:solidFill>
                  <a:srgbClr val="4957A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object 3"/>
            <p:cNvSpPr txBox="1"/>
            <p:nvPr/>
          </p:nvSpPr>
          <p:spPr>
            <a:xfrm>
              <a:off x="10182137" y="3179415"/>
              <a:ext cx="436991" cy="18659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35"/>
                </a:spcBef>
              </a:pPr>
              <a:r>
                <a:rPr lang="ru-RU" sz="1100" b="1" spc="15" dirty="0" smtClean="0">
                  <a:solidFill>
                    <a:srgbClr val="7F83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sz="1100" dirty="0">
                <a:solidFill>
                  <a:srgbClr val="7F83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Прямая соединительная линия 58"/>
            <p:cNvCxnSpPr>
              <a:endCxn id="71" idx="0"/>
            </p:cNvCxnSpPr>
            <p:nvPr/>
          </p:nvCxnSpPr>
          <p:spPr>
            <a:xfrm>
              <a:off x="10400633" y="2041523"/>
              <a:ext cx="0" cy="1137892"/>
            </a:xfrm>
            <a:prstGeom prst="line">
              <a:avLst/>
            </a:prstGeom>
            <a:ln>
              <a:solidFill>
                <a:srgbClr val="CCCE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80259" y="5786031"/>
            <a:ext cx="834826" cy="743569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405270" y="5784171"/>
            <a:ext cx="836914" cy="74542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76306" y="5783611"/>
            <a:ext cx="838229" cy="74320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351329" y="6639568"/>
            <a:ext cx="961419" cy="79565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532241" y="6628455"/>
            <a:ext cx="943498" cy="78166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722407" y="6637467"/>
            <a:ext cx="928991" cy="772656"/>
          </a:xfrm>
          <a:prstGeom prst="rect">
            <a:avLst/>
          </a:prstGeom>
        </p:spPr>
      </p:pic>
      <p:pic>
        <p:nvPicPr>
          <p:cNvPr id="106" name="Picture 2">
            <a:hlinkClick r:id="rId33"/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29" y="4995340"/>
            <a:ext cx="1586074" cy="656697"/>
          </a:xfrm>
          <a:prstGeom prst="rect">
            <a:avLst/>
          </a:prstGeom>
        </p:spPr>
      </p:pic>
      <p:sp>
        <p:nvSpPr>
          <p:cNvPr id="107" name="object 6"/>
          <p:cNvSpPr txBox="1"/>
          <p:nvPr/>
        </p:nvSpPr>
        <p:spPr>
          <a:xfrm>
            <a:off x="359237" y="1474933"/>
            <a:ext cx="3095783" cy="129137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5"/>
              </a:spcBef>
            </a:pPr>
            <a:r>
              <a:rPr lang="ru-RU" sz="2000" b="1" spc="35" dirty="0" smtClean="0">
                <a:solidFill>
                  <a:schemeClr val="bg1"/>
                </a:solidFill>
                <a:latin typeface="Arial"/>
                <a:cs typeface="Arial"/>
              </a:rPr>
              <a:t>№</a:t>
            </a:r>
            <a:r>
              <a:rPr lang="ru-RU" sz="3200" b="1" spc="35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ru-RU" sz="2000" b="1" spc="3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spc="35" dirty="0" smtClean="0">
                <a:solidFill>
                  <a:schemeClr val="bg1"/>
                </a:solidFill>
                <a:latin typeface="Arial"/>
                <a:cs typeface="Arial"/>
              </a:rPr>
              <a:t>in the dynamics of growth in </a:t>
            </a:r>
            <a:r>
              <a:rPr lang="en-US" sz="2000" b="1" spc="35" dirty="0">
                <a:solidFill>
                  <a:schemeClr val="bg1"/>
                </a:solidFill>
                <a:latin typeface="Arial"/>
                <a:cs typeface="Arial"/>
              </a:rPr>
              <a:t>2017-18</a:t>
            </a:r>
            <a:endParaRPr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65405">
              <a:lnSpc>
                <a:spcPct val="103600"/>
              </a:lnSpc>
              <a:spcBef>
                <a:spcPts val="725"/>
              </a:spcBef>
            </a:pPr>
            <a:r>
              <a:rPr lang="en-US" sz="1200" spc="60" dirty="0" smtClean="0">
                <a:solidFill>
                  <a:schemeClr val="bg1"/>
                </a:solidFill>
                <a:latin typeface="Arial"/>
                <a:cs typeface="Arial"/>
              </a:rPr>
              <a:t>in</a:t>
            </a:r>
            <a:r>
              <a:rPr sz="1200" spc="6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5" dirty="0" smtClean="0">
                <a:solidFill>
                  <a:schemeClr val="bg1"/>
                </a:solidFill>
                <a:latin typeface="Arial"/>
                <a:cs typeface="Arial"/>
              </a:rPr>
              <a:t>QS </a:t>
            </a:r>
            <a:r>
              <a:rPr sz="1200" spc="30" dirty="0" smtClean="0">
                <a:solidFill>
                  <a:schemeClr val="bg1"/>
                </a:solidFill>
                <a:latin typeface="Arial"/>
                <a:cs typeface="Arial"/>
              </a:rPr>
              <a:t>World </a:t>
            </a:r>
            <a:r>
              <a:rPr sz="1200" spc="15" dirty="0" smtClean="0">
                <a:solidFill>
                  <a:schemeClr val="bg1"/>
                </a:solidFill>
                <a:latin typeface="Arial"/>
                <a:cs typeface="Arial"/>
              </a:rPr>
              <a:t>University </a:t>
            </a:r>
            <a:r>
              <a:rPr sz="1200" spc="25" dirty="0" smtClean="0">
                <a:solidFill>
                  <a:schemeClr val="bg1"/>
                </a:solidFill>
                <a:latin typeface="Arial"/>
                <a:cs typeface="Arial"/>
              </a:rPr>
              <a:t>Rankings</a:t>
            </a:r>
            <a:r>
              <a:rPr sz="1200" spc="-16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spc="55" dirty="0">
                <a:solidFill>
                  <a:schemeClr val="bg1"/>
                </a:solidFill>
                <a:latin typeface="Arial"/>
                <a:cs typeface="Arial"/>
              </a:rPr>
              <a:t>among the universities of the "</a:t>
            </a:r>
            <a:r>
              <a:rPr lang="en-US" sz="1200" spc="55" dirty="0" smtClean="0">
                <a:solidFill>
                  <a:schemeClr val="bg1"/>
                </a:solidFill>
                <a:latin typeface="Arial"/>
                <a:cs typeface="Arial"/>
              </a:rPr>
              <a:t>5-100“ project</a:t>
            </a:r>
            <a:endParaRPr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8" name="object 7"/>
          <p:cNvSpPr txBox="1"/>
          <p:nvPr/>
        </p:nvSpPr>
        <p:spPr>
          <a:xfrm>
            <a:off x="370040" y="2726680"/>
            <a:ext cx="3098293" cy="1147750"/>
          </a:xfrm>
          <a:prstGeom prst="rect">
            <a:avLst/>
          </a:prstGeom>
        </p:spPr>
        <p:txBody>
          <a:bodyPr vert="horz" wrap="square" lIns="0" tIns="179705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spc="35" dirty="0" smtClean="0">
                <a:solidFill>
                  <a:schemeClr val="bg1"/>
                </a:solidFill>
                <a:latin typeface="Arial"/>
                <a:cs typeface="Arial"/>
              </a:rPr>
              <a:t>№</a:t>
            </a:r>
            <a:r>
              <a:rPr lang="ru-RU" sz="3200" b="1" spc="35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ru-RU" sz="2000" b="1" spc="3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spc="35" dirty="0" smtClean="0">
                <a:solidFill>
                  <a:schemeClr val="bg1"/>
                </a:solidFill>
                <a:latin typeface="Arial"/>
                <a:cs typeface="Arial"/>
              </a:rPr>
              <a:t>in mathematics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03600"/>
              </a:lnSpc>
              <a:spcBef>
                <a:spcPts val="725"/>
              </a:spcBef>
            </a:pPr>
            <a:r>
              <a:rPr lang="en-US" sz="1200" spc="60" dirty="0">
                <a:solidFill>
                  <a:schemeClr val="bg1"/>
                </a:solidFill>
                <a:latin typeface="Arial"/>
                <a:cs typeface="Arial"/>
              </a:rPr>
              <a:t>in QS by Subject among federal universities in Russia</a:t>
            </a:r>
            <a:endParaRPr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1" name="object 11"/>
          <p:cNvSpPr/>
          <p:nvPr/>
        </p:nvSpPr>
        <p:spPr>
          <a:xfrm>
            <a:off x="47517" y="6953878"/>
            <a:ext cx="794385" cy="0"/>
          </a:xfrm>
          <a:custGeom>
            <a:avLst/>
            <a:gdLst/>
            <a:ahLst/>
            <a:cxnLst/>
            <a:rect l="l" t="t" r="r" b="b"/>
            <a:pathLst>
              <a:path w="794385">
                <a:moveTo>
                  <a:pt x="0" y="0"/>
                </a:moveTo>
                <a:lnTo>
                  <a:pt x="794075" y="0"/>
                </a:lnTo>
              </a:path>
            </a:pathLst>
          </a:custGeom>
          <a:ln w="10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23"/>
          <p:cNvSpPr txBox="1"/>
          <p:nvPr/>
        </p:nvSpPr>
        <p:spPr>
          <a:xfrm>
            <a:off x="896655" y="6877227"/>
            <a:ext cx="18796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65"/>
              </a:lnSpc>
            </a:pPr>
            <a:fld id="{81D60167-4931-47E6-BA6A-407CBD079E47}" type="slidenum">
              <a:rPr sz="950" spc="50" dirty="0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950">
              <a:latin typeface="Arial"/>
              <a:cs typeface="Arial"/>
            </a:endParaRPr>
          </a:p>
        </p:txBody>
      </p:sp>
      <p:sp>
        <p:nvSpPr>
          <p:cNvPr id="113" name="object 11"/>
          <p:cNvSpPr txBox="1"/>
          <p:nvPr/>
        </p:nvSpPr>
        <p:spPr>
          <a:xfrm>
            <a:off x="384943" y="3972519"/>
            <a:ext cx="3172138" cy="12894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Aft>
                <a:spcPts val="800"/>
              </a:spcAft>
            </a:pPr>
            <a:r>
              <a:rPr lang="ru-RU" sz="2000" b="1" spc="35" dirty="0" smtClean="0">
                <a:solidFill>
                  <a:schemeClr val="bg1"/>
                </a:solidFill>
                <a:latin typeface="Arial"/>
                <a:cs typeface="Arial"/>
              </a:rPr>
              <a:t>№</a:t>
            </a:r>
            <a:r>
              <a:rPr lang="ru-RU" sz="3200" b="1" spc="35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ru-RU" sz="2000" b="1" spc="3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spc="35" dirty="0">
                <a:solidFill>
                  <a:schemeClr val="bg1"/>
                </a:solidFill>
                <a:latin typeface="Arial"/>
                <a:cs typeface="Arial"/>
              </a:rPr>
              <a:t>among </a:t>
            </a:r>
            <a:r>
              <a:rPr lang="en-US" sz="2000" b="1" spc="35" dirty="0" smtClean="0">
                <a:solidFill>
                  <a:schemeClr val="bg1"/>
                </a:solidFill>
                <a:latin typeface="Arial"/>
                <a:cs typeface="Arial"/>
              </a:rPr>
              <a:t>the Ural schools</a:t>
            </a:r>
            <a:endParaRPr lang="ru-RU" sz="2000" b="1" spc="35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spcAft>
                <a:spcPts val="1200"/>
              </a:spcAft>
            </a:pPr>
            <a:r>
              <a:rPr lang="en-US" sz="1200" spc="35" dirty="0" smtClean="0">
                <a:solidFill>
                  <a:schemeClr val="bg1"/>
                </a:solidFill>
                <a:latin typeface="Arial"/>
                <a:cs typeface="Arial"/>
              </a:rPr>
              <a:t>in competitiveness of </a:t>
            </a:r>
            <a:r>
              <a:rPr lang="en-US" sz="1200" spc="35" dirty="0">
                <a:solidFill>
                  <a:schemeClr val="bg1"/>
                </a:solidFill>
                <a:latin typeface="Arial"/>
                <a:cs typeface="Arial"/>
              </a:rPr>
              <a:t>graduates </a:t>
            </a:r>
            <a:r>
              <a:rPr lang="en-US" sz="1200" spc="35" dirty="0" smtClean="0">
                <a:solidFill>
                  <a:schemeClr val="bg1"/>
                </a:solidFill>
                <a:latin typeface="Arial"/>
                <a:cs typeface="Arial"/>
              </a:rPr>
              <a:t>of the  specialized </a:t>
            </a:r>
            <a:r>
              <a:rPr lang="en-US" sz="1200" spc="35" dirty="0" err="1" smtClean="0">
                <a:solidFill>
                  <a:schemeClr val="bg1"/>
                </a:solidFill>
                <a:latin typeface="Arial"/>
                <a:cs typeface="Arial"/>
              </a:rPr>
              <a:t>UrFU</a:t>
            </a:r>
            <a:r>
              <a:rPr lang="en-US" sz="1200" spc="35" dirty="0" smtClean="0">
                <a:solidFill>
                  <a:schemeClr val="bg1"/>
                </a:solidFill>
                <a:latin typeface="Arial"/>
                <a:cs typeface="Arial"/>
              </a:rPr>
              <a:t> lyceum</a:t>
            </a:r>
            <a:endParaRPr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341656" y="4158074"/>
            <a:ext cx="3191493" cy="647448"/>
            <a:chOff x="7349068" y="3785007"/>
            <a:chExt cx="3191493" cy="6474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107551" y="3812081"/>
              <a:ext cx="1433010" cy="583279"/>
            </a:xfrm>
            <a:prstGeom prst="rect">
              <a:avLst/>
            </a:prstGeom>
            <a:gradFill flip="none" rotWithShape="1">
              <a:gsLst>
                <a:gs pos="0">
                  <a:srgbClr val="A8DAFF"/>
                </a:gs>
                <a:gs pos="100000">
                  <a:srgbClr val="0072C6"/>
                </a:gs>
              </a:gsLst>
              <a:lin ang="0" scaled="1"/>
              <a:tileRect/>
            </a:gradFill>
          </p:spPr>
          <p:txBody>
            <a:bodyPr wrap="square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9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2018</a:t>
              </a:r>
            </a:p>
            <a:p>
              <a:pPr algn="ctr">
                <a:spcAft>
                  <a:spcPts val="300"/>
                </a:spcAft>
              </a:pPr>
              <a:r>
                <a:rPr lang="en-US" sz="8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Metallurgical Engineering</a:t>
              </a:r>
            </a:p>
            <a:p>
              <a:pPr algn="ctr">
                <a:spcAft>
                  <a:spcPts val="300"/>
                </a:spcAft>
              </a:pPr>
              <a:r>
                <a:rPr lang="en-U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TOP 200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 descr="Academic Ranking of World Universities"/>
            <p:cNvPicPr>
              <a:picLocks noChangeAspect="1" noChangeArrowheads="1"/>
            </p:cNvPicPr>
            <p:nvPr/>
          </p:nvPicPr>
          <p:blipFill rotWithShape="1"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61" t="1044" r="12845" b="-1044"/>
            <a:stretch/>
          </p:blipFill>
          <p:spPr bwMode="auto">
            <a:xfrm>
              <a:off x="7349068" y="3785007"/>
              <a:ext cx="1731432" cy="64744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Овал 11"/>
          <p:cNvSpPr/>
          <p:nvPr/>
        </p:nvSpPr>
        <p:spPr>
          <a:xfrm>
            <a:off x="3929752" y="6326757"/>
            <a:ext cx="720000" cy="720000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4381848" y="5987985"/>
            <a:ext cx="900000" cy="900000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5007672" y="5638455"/>
            <a:ext cx="1080000" cy="1080000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730108" y="5213270"/>
            <a:ext cx="1260000" cy="126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9545" y="6617138"/>
            <a:ext cx="51161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65,7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54495" y="6311374"/>
            <a:ext cx="51161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72,5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76561" y="5987985"/>
            <a:ext cx="5116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126594" y="5598945"/>
            <a:ext cx="5116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B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ru-RU" sz="2400" b="1" dirty="0">
              <a:solidFill>
                <a:srgbClr val="EB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033944" y="7342143"/>
            <a:ext cx="5116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ru-RU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81274" y="7338931"/>
            <a:ext cx="5116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88930" y="7338931"/>
            <a:ext cx="5116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00738" y="7338931"/>
            <a:ext cx="5116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>
            <a:stCxn id="81" idx="0"/>
            <a:endCxn id="12" idx="4"/>
          </p:cNvCxnSpPr>
          <p:nvPr/>
        </p:nvCxnSpPr>
        <p:spPr>
          <a:xfrm flipV="1">
            <a:off x="4289752" y="7046757"/>
            <a:ext cx="0" cy="29538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82" idx="0"/>
            <a:endCxn id="74" idx="4"/>
          </p:cNvCxnSpPr>
          <p:nvPr/>
        </p:nvCxnSpPr>
        <p:spPr>
          <a:xfrm flipH="1" flipV="1">
            <a:off x="4831848" y="6887985"/>
            <a:ext cx="5234" cy="4509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83" idx="0"/>
            <a:endCxn id="75" idx="4"/>
          </p:cNvCxnSpPr>
          <p:nvPr/>
        </p:nvCxnSpPr>
        <p:spPr>
          <a:xfrm flipV="1">
            <a:off x="5544738" y="6718455"/>
            <a:ext cx="2934" cy="6204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84" idx="0"/>
            <a:endCxn id="76" idx="4"/>
          </p:cNvCxnSpPr>
          <p:nvPr/>
        </p:nvCxnSpPr>
        <p:spPr>
          <a:xfrm flipV="1">
            <a:off x="6356546" y="6473270"/>
            <a:ext cx="3562" cy="8656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bject 11"/>
          <p:cNvSpPr txBox="1"/>
          <p:nvPr/>
        </p:nvSpPr>
        <p:spPr>
          <a:xfrm>
            <a:off x="384943" y="5505837"/>
            <a:ext cx="3172139" cy="12987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385"/>
              </a:lnSpc>
            </a:pPr>
            <a:r>
              <a:rPr lang="ru-RU" sz="2000" b="1" spc="35" dirty="0" smtClean="0">
                <a:solidFill>
                  <a:schemeClr val="bg1"/>
                </a:solidFill>
                <a:latin typeface="Arial"/>
                <a:cs typeface="Arial"/>
              </a:rPr>
              <a:t>№</a:t>
            </a:r>
            <a:r>
              <a:rPr lang="ru-RU" sz="3200" b="1" spc="35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ru-RU" sz="2000" b="1" spc="3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spc="35" dirty="0">
                <a:solidFill>
                  <a:schemeClr val="bg1"/>
                </a:solidFill>
                <a:latin typeface="Arial"/>
                <a:cs typeface="Arial"/>
              </a:rPr>
              <a:t>in the number of enrolled students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378460">
              <a:lnSpc>
                <a:spcPct val="103600"/>
              </a:lnSpc>
              <a:spcBef>
                <a:spcPts val="715"/>
              </a:spcBef>
            </a:pPr>
            <a:r>
              <a:rPr lang="en-US" sz="1200" spc="35" dirty="0" smtClean="0">
                <a:solidFill>
                  <a:schemeClr val="bg1"/>
                </a:solidFill>
                <a:latin typeface="Arial"/>
                <a:cs typeface="Arial"/>
              </a:rPr>
              <a:t>In state-funded and contract programs </a:t>
            </a:r>
            <a:r>
              <a:rPr lang="en-US" sz="1200" spc="35" dirty="0">
                <a:solidFill>
                  <a:schemeClr val="bg1"/>
                </a:solidFill>
                <a:latin typeface="Arial"/>
                <a:cs typeface="Arial"/>
              </a:rPr>
              <a:t>in 2017 among the universities of Russia</a:t>
            </a:r>
            <a:endParaRPr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02691" y="3428068"/>
            <a:ext cx="1714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Ural State University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47676" y="3428068"/>
            <a:ext cx="18806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Ural Federal University</a:t>
            </a:r>
            <a:endParaRPr lang="ru-RU" sz="1400" b="1" dirty="0"/>
          </a:p>
        </p:txBody>
      </p:sp>
      <p:pic>
        <p:nvPicPr>
          <p:cNvPr id="87" name="Picture 3" descr="V:\UrFU\prez_10_13\LOGO_BEZ_YELTSINA_ENG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3" y="447612"/>
            <a:ext cx="2146854" cy="618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" y="0"/>
            <a:ext cx="3575303" cy="755599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17" y="6953878"/>
            <a:ext cx="794385" cy="0"/>
          </a:xfrm>
          <a:custGeom>
            <a:avLst/>
            <a:gdLst/>
            <a:ahLst/>
            <a:cxnLst/>
            <a:rect l="l" t="t" r="r" b="b"/>
            <a:pathLst>
              <a:path w="794385">
                <a:moveTo>
                  <a:pt x="0" y="0"/>
                </a:moveTo>
                <a:lnTo>
                  <a:pt x="794075" y="0"/>
                </a:lnTo>
              </a:path>
            </a:pathLst>
          </a:custGeom>
          <a:ln w="10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96655" y="6877227"/>
            <a:ext cx="18796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65"/>
              </a:lnSpc>
            </a:pPr>
            <a:fld id="{81D60167-4931-47E6-BA6A-407CBD079E47}" type="slidenum">
              <a:rPr sz="950" spc="50" dirty="0">
                <a:solidFill>
                  <a:srgbClr val="FFFFFF"/>
                </a:solidFill>
                <a:latin typeface="Arial"/>
                <a:cs typeface="Arial"/>
              </a:rPr>
              <a:t>3</a:t>
            </a:fld>
            <a:endParaRPr sz="950">
              <a:latin typeface="Arial"/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91139" y="7335532"/>
            <a:ext cx="4952868" cy="22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90000"/>
              </a:lnSpc>
            </a:pPr>
            <a:r>
              <a:rPr lang="ru-RU" sz="992" i="1" dirty="0">
                <a:latin typeface="Arial Narrow" panose="020B0606020202030204" pitchFamily="34" charset="0"/>
              </a:rPr>
              <a:t>* </a:t>
            </a:r>
            <a:r>
              <a:rPr lang="en-US" sz="992" i="1" dirty="0" smtClean="0">
                <a:latin typeface="Arial Narrow" panose="020B0606020202030204" pitchFamily="34" charset="0"/>
              </a:rPr>
              <a:t>Number </a:t>
            </a:r>
            <a:r>
              <a:rPr lang="en-US" sz="992" i="1" dirty="0">
                <a:latin typeface="Arial Narrow" panose="020B0606020202030204" pitchFamily="34" charset="0"/>
              </a:rPr>
              <a:t>of employees excluding </a:t>
            </a:r>
            <a:r>
              <a:rPr lang="en-US" sz="992" i="1" dirty="0" smtClean="0">
                <a:latin typeface="Arial Narrow" panose="020B0606020202030204" pitchFamily="34" charset="0"/>
              </a:rPr>
              <a:t>rate shares, </a:t>
            </a:r>
            <a:r>
              <a:rPr lang="en-US" sz="992" i="1" dirty="0">
                <a:latin typeface="Arial Narrow" panose="020B0606020202030204" pitchFamily="34" charset="0"/>
              </a:rPr>
              <a:t>including external part-time employees</a:t>
            </a:r>
            <a:endParaRPr lang="ru-RU" sz="992" i="1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91139" y="1445393"/>
            <a:ext cx="6553200" cy="5890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275388" algn="r"/>
              </a:tabLst>
            </a:pPr>
            <a:r>
              <a:rPr lang="en-US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Number of students, </a:t>
            </a:r>
            <a:r>
              <a:rPr lang="en-US" sz="1983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pers</a:t>
            </a:r>
            <a:r>
              <a:rPr lang="ru-RU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	</a:t>
            </a:r>
            <a:r>
              <a:rPr lang="ru-RU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35 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266</a:t>
            </a:r>
          </a:p>
          <a:p>
            <a:pPr marL="293877" lvl="2" indent="-251894" fontAlgn="base">
              <a:buFont typeface="Calibri" panose="020F0502020204030204" pitchFamily="34" charset="0"/>
              <a:buChar char="–"/>
              <a:tabLst>
                <a:tab pos="6275388" algn="r"/>
              </a:tabLst>
            </a:pPr>
            <a:r>
              <a:rPr lang="en-US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Bachelors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	        </a:t>
            </a:r>
            <a:r>
              <a:rPr lang="ru-RU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25 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743</a:t>
            </a:r>
            <a:endParaRPr lang="ru-RU" sz="1983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877" lvl="2" indent="-251894">
              <a:buFont typeface="Calibri" panose="020F0502020204030204" pitchFamily="34" charset="0"/>
              <a:buChar char="–"/>
              <a:tabLst>
                <a:tab pos="6275388" algn="r"/>
              </a:tabLst>
            </a:pPr>
            <a:r>
              <a:rPr lang="en-US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Masters and Specialists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	            8</a:t>
            </a:r>
            <a:r>
              <a:rPr lang="en-US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478</a:t>
            </a:r>
            <a:endParaRPr lang="ru-RU" sz="1983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877" lvl="2" indent="-251894" fontAlgn="base">
              <a:buFont typeface="Calibri" panose="020F0502020204030204" pitchFamily="34" charset="0"/>
              <a:buChar char="–"/>
              <a:tabLst>
                <a:tab pos="6275388" algn="r"/>
              </a:tabLst>
            </a:pPr>
            <a:r>
              <a:rPr lang="en-US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PhD students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	               1 045</a:t>
            </a:r>
            <a:endParaRPr lang="ru-RU" sz="1983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tabLst>
                <a:tab pos="6275388" algn="r"/>
              </a:tabLst>
            </a:pPr>
            <a:r>
              <a:rPr lang="en-US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Foreign students</a:t>
            </a:r>
            <a:r>
              <a:rPr lang="ru-RU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983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pers</a:t>
            </a:r>
            <a:r>
              <a:rPr lang="ru-RU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	2 368</a:t>
            </a:r>
          </a:p>
          <a:p>
            <a:pPr fontAlgn="base">
              <a:tabLst>
                <a:tab pos="6275388" algn="r"/>
              </a:tabLst>
            </a:pPr>
            <a:r>
              <a:rPr lang="ru-RU" sz="1983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tabLst>
                <a:tab pos="6275388" algn="r"/>
              </a:tabLst>
            </a:pPr>
            <a:r>
              <a:rPr lang="en-US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Number of </a:t>
            </a:r>
            <a:r>
              <a:rPr lang="en-US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employees</a:t>
            </a:r>
            <a:r>
              <a:rPr lang="ru-RU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*, </a:t>
            </a:r>
            <a:r>
              <a:rPr lang="en-US" sz="1983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pers</a:t>
            </a:r>
            <a:r>
              <a:rPr lang="ru-RU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	 8 682</a:t>
            </a:r>
          </a:p>
          <a:p>
            <a:pPr marL="251894" lvl="2" indent="-251894" fontAlgn="base">
              <a:buFont typeface="Calibri" panose="020F0502020204030204" pitchFamily="34" charset="0"/>
              <a:buChar char="‒"/>
              <a:tabLst>
                <a:tab pos="6275388" algn="r"/>
              </a:tabLst>
            </a:pPr>
            <a:r>
              <a:rPr lang="en-US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Academic staff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	</a:t>
            </a:r>
            <a:r>
              <a:rPr lang="en-US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3 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193</a:t>
            </a:r>
          </a:p>
          <a:p>
            <a:pPr marL="251894" lvl="2" indent="-251894" fontAlgn="base">
              <a:buFont typeface="Calibri" panose="020F0502020204030204" pitchFamily="34" charset="0"/>
              <a:buChar char="‒"/>
              <a:tabLst>
                <a:tab pos="6275388" algn="r"/>
              </a:tabLst>
            </a:pPr>
            <a:r>
              <a:rPr lang="en-US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Researchers 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	  706</a:t>
            </a:r>
            <a:endParaRPr lang="ru-RU" sz="1983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1894" lvl="2" indent="-251894" fontAlgn="base">
              <a:buFont typeface="Calibri" panose="020F0502020204030204" pitchFamily="34" charset="0"/>
              <a:buChar char="‒"/>
              <a:tabLst>
                <a:tab pos="6275388" algn="r"/>
              </a:tabLst>
            </a:pPr>
            <a:r>
              <a:rPr lang="en-US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Foreign employees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	    224</a:t>
            </a:r>
            <a:endParaRPr lang="ru-RU" sz="1983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tabLst>
                <a:tab pos="6275388" algn="r"/>
              </a:tabLst>
            </a:pPr>
            <a:endParaRPr lang="ru-RU" sz="1983" dirty="0"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 fontAlgn="base">
              <a:tabLst>
                <a:tab pos="6275388" algn="r"/>
              </a:tabLst>
            </a:pPr>
            <a:r>
              <a:rPr lang="en-US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Profile institutes</a:t>
            </a:r>
            <a:r>
              <a:rPr lang="ru-RU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</a:t>
            </a:r>
            <a:r>
              <a:rPr lang="en-US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 units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	13</a:t>
            </a:r>
          </a:p>
          <a:p>
            <a:pPr algn="just" fontAlgn="base">
              <a:tabLst>
                <a:tab pos="6275388" algn="r"/>
              </a:tabLst>
            </a:pPr>
            <a:r>
              <a:rPr lang="en-US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Departments</a:t>
            </a:r>
            <a:r>
              <a:rPr lang="ru-RU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units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	207</a:t>
            </a:r>
          </a:p>
          <a:p>
            <a:pPr algn="just" fontAlgn="base">
              <a:tabLst>
                <a:tab pos="6275388" algn="r"/>
              </a:tabLst>
            </a:pPr>
            <a:r>
              <a:rPr lang="en-US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Laboratories</a:t>
            </a:r>
            <a:r>
              <a:rPr lang="ru-RU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units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	160</a:t>
            </a:r>
          </a:p>
          <a:p>
            <a:pPr algn="just" fontAlgn="base">
              <a:tabLst>
                <a:tab pos="6275388" algn="r"/>
              </a:tabLst>
            </a:pPr>
            <a:r>
              <a:rPr lang="en-US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Buildings and constructions</a:t>
            </a:r>
            <a:r>
              <a:rPr lang="ru-RU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structures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	339</a:t>
            </a:r>
          </a:p>
          <a:p>
            <a:pPr algn="just" fontAlgn="base">
              <a:tabLst>
                <a:tab pos="6275388" algn="r"/>
              </a:tabLst>
            </a:pPr>
            <a:r>
              <a:rPr lang="en-US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Total area of buildings</a:t>
            </a:r>
            <a:r>
              <a:rPr lang="ru-RU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thousand m</a:t>
            </a:r>
            <a:r>
              <a:rPr lang="ru-RU" sz="1983" baseline="300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2</a:t>
            </a:r>
            <a:r>
              <a:rPr lang="ru-RU" sz="1983" baseline="30000" dirty="0">
                <a:latin typeface="Arial Narrow" panose="020B0606020202030204" pitchFamily="34" charset="0"/>
                <a:ea typeface="Times New Roman" panose="02020603050405020304" pitchFamily="18" charset="0"/>
              </a:rPr>
              <a:t>	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 485</a:t>
            </a:r>
          </a:p>
          <a:p>
            <a:pPr fontAlgn="base">
              <a:tabLst>
                <a:tab pos="6275388" algn="r"/>
              </a:tabLst>
            </a:pPr>
            <a:endParaRPr lang="ru-RU" sz="1983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fontAlgn="base">
              <a:tabLst>
                <a:tab pos="6275388" algn="r"/>
              </a:tabLst>
            </a:pPr>
            <a:r>
              <a:rPr lang="en-US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University budget for 2017</a:t>
            </a:r>
            <a:r>
              <a:rPr lang="ru-RU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billion </a:t>
            </a:r>
            <a:r>
              <a:rPr lang="en-US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rubles</a:t>
            </a:r>
            <a:r>
              <a:rPr lang="ru-RU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 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	</a:t>
            </a:r>
            <a:r>
              <a:rPr lang="ru-RU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8,402</a:t>
            </a:r>
            <a:endParaRPr lang="ru-RU" sz="1983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fontAlgn="base">
              <a:tabLst>
                <a:tab pos="6275388" algn="r"/>
              </a:tabLst>
            </a:pPr>
            <a:r>
              <a:rPr lang="en-US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Amount of R&amp;D in </a:t>
            </a:r>
            <a:r>
              <a:rPr lang="en-US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2017</a:t>
            </a:r>
            <a:r>
              <a:rPr lang="ru-RU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billion </a:t>
            </a:r>
            <a:r>
              <a:rPr lang="en-US" sz="1983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rubles</a:t>
            </a:r>
            <a:r>
              <a:rPr lang="ru-RU" sz="1983" dirty="0">
                <a:latin typeface="Arial Narrow" panose="020B0606020202030204" pitchFamily="34" charset="0"/>
                <a:ea typeface="Times New Roman" panose="02020603050405020304" pitchFamily="18" charset="0"/>
              </a:rPr>
              <a:t>	2,120</a:t>
            </a:r>
          </a:p>
        </p:txBody>
      </p:sp>
      <p:sp>
        <p:nvSpPr>
          <p:cNvPr id="18" name="object 3"/>
          <p:cNvSpPr txBox="1"/>
          <p:nvPr/>
        </p:nvSpPr>
        <p:spPr>
          <a:xfrm>
            <a:off x="4051300" y="217071"/>
            <a:ext cx="6642100" cy="8303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35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EB4A8D"/>
                </a:solidFill>
                <a:latin typeface="Arial"/>
                <a:cs typeface="Arial"/>
              </a:rPr>
              <a:t>Key figures </a:t>
            </a:r>
            <a:r>
              <a:rPr lang="en-US" sz="2400" b="1" dirty="0" smtClean="0">
                <a:solidFill>
                  <a:srgbClr val="EB4A8D"/>
                </a:solidFill>
                <a:latin typeface="Arial"/>
                <a:cs typeface="Arial"/>
              </a:rPr>
              <a:t>of the University</a:t>
            </a:r>
          </a:p>
          <a:p>
            <a:pPr marL="12700" marR="5080">
              <a:lnSpc>
                <a:spcPct val="100000"/>
              </a:lnSpc>
              <a:spcBef>
                <a:spcPts val="135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EB4A8D"/>
                </a:solidFill>
                <a:latin typeface="Arial"/>
                <a:cs typeface="Arial"/>
              </a:rPr>
              <a:t>as of </a:t>
            </a:r>
            <a:r>
              <a:rPr lang="ru-RU" dirty="0" smtClean="0">
                <a:solidFill>
                  <a:srgbClr val="EB4A8D"/>
                </a:solidFill>
                <a:latin typeface="Arial"/>
                <a:cs typeface="Arial"/>
              </a:rPr>
              <a:t>01.01.2018</a:t>
            </a:r>
            <a:endParaRPr dirty="0">
              <a:solidFill>
                <a:srgbClr val="EB4A8D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477532" y="1729767"/>
            <a:ext cx="2964168" cy="4210775"/>
          </a:xfrm>
          <a:prstGeom prst="rect">
            <a:avLst/>
          </a:prstGeom>
        </p:spPr>
        <p:txBody>
          <a:bodyPr vert="horz" wrap="square" lIns="0" tIns="6484" rIns="0" bIns="0" rtlCol="0">
            <a:spAutoFit/>
          </a:bodyPr>
          <a:lstStyle/>
          <a:p>
            <a:pPr marL="8645" marR="3458">
              <a:lnSpc>
                <a:spcPct val="90000"/>
              </a:lnSpc>
              <a:spcAft>
                <a:spcPts val="1200"/>
              </a:spcAft>
            </a:pPr>
            <a:r>
              <a:rPr lang="en-US" sz="2000" b="1" spc="-11" dirty="0">
                <a:solidFill>
                  <a:srgbClr val="EB4A8D"/>
                </a:solidFill>
                <a:latin typeface="Arial"/>
                <a:cs typeface="Arial"/>
              </a:rPr>
              <a:t>Competitive advantages </a:t>
            </a:r>
            <a:r>
              <a:rPr lang="en-US" sz="2000" b="1" spc="-11" dirty="0" smtClean="0">
                <a:solidFill>
                  <a:srgbClr val="EB4A8D"/>
                </a:solidFill>
                <a:latin typeface="Arial"/>
                <a:cs typeface="Arial"/>
              </a:rPr>
              <a:t>of </a:t>
            </a:r>
            <a:r>
              <a:rPr lang="en-US" sz="2000" b="1" spc="-11" dirty="0" err="1" smtClean="0">
                <a:solidFill>
                  <a:srgbClr val="EB4A8D"/>
                </a:solidFill>
                <a:latin typeface="Arial"/>
                <a:cs typeface="Arial"/>
              </a:rPr>
              <a:t>UrFU</a:t>
            </a:r>
            <a:endParaRPr lang="ru-RU" sz="2000" b="1" spc="-11" dirty="0" smtClean="0">
              <a:solidFill>
                <a:srgbClr val="EB4A8D"/>
              </a:solidFill>
              <a:latin typeface="Arial"/>
              <a:cs typeface="Arial"/>
            </a:endParaRPr>
          </a:p>
          <a:p>
            <a:pPr marL="181543" marR="3458" indent="-172898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1600" b="1" spc="-11" dirty="0">
                <a:solidFill>
                  <a:srgbClr val="FFFFFF"/>
                </a:solidFill>
                <a:latin typeface="Arial"/>
                <a:cs typeface="Arial"/>
              </a:rPr>
              <a:t>Practice of cooperation with the leading enterprises of the </a:t>
            </a:r>
            <a:r>
              <a:rPr lang="en-US" sz="1600" b="1" spc="-11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endParaRPr lang="ru-RU" sz="1600" b="1" spc="-1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81543" marR="3458" indent="-172898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1600" b="1" spc="-11" dirty="0">
                <a:solidFill>
                  <a:srgbClr val="FFFFFF"/>
                </a:solidFill>
                <a:latin typeface="Arial"/>
                <a:cs typeface="Arial"/>
              </a:rPr>
              <a:t>Cooperation and "soft" integration with the academic institutions of </a:t>
            </a:r>
            <a:r>
              <a:rPr lang="en-US" sz="1600" b="1" spc="-11" dirty="0" smtClean="0">
                <a:solidFill>
                  <a:srgbClr val="FFFFFF"/>
                </a:solidFill>
                <a:latin typeface="Arial"/>
                <a:cs typeface="Arial"/>
              </a:rPr>
              <a:t>FASO Russia</a:t>
            </a:r>
          </a:p>
          <a:p>
            <a:pPr marL="181543" marR="3458" indent="-172898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1600" b="1" spc="4" dirty="0">
                <a:solidFill>
                  <a:srgbClr val="FFFFFF"/>
                </a:solidFill>
                <a:latin typeface="Arial"/>
                <a:cs typeface="Arial"/>
              </a:rPr>
              <a:t>The combination of world-class technical and humanitarian </a:t>
            </a:r>
            <a:r>
              <a:rPr lang="en-US" sz="1600" b="1" spc="4" dirty="0" smtClean="0">
                <a:solidFill>
                  <a:srgbClr val="FFFFFF"/>
                </a:solidFill>
                <a:latin typeface="Arial"/>
                <a:cs typeface="Arial"/>
              </a:rPr>
              <a:t>competencies</a:t>
            </a:r>
          </a:p>
          <a:p>
            <a:pPr marL="181543" marR="3458" indent="-172898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1600" b="1" spc="-11" dirty="0">
                <a:solidFill>
                  <a:srgbClr val="FFFFFF"/>
                </a:solidFill>
                <a:latin typeface="Arial"/>
                <a:cs typeface="Arial"/>
              </a:rPr>
              <a:t>Practice of project </a:t>
            </a:r>
            <a:r>
              <a:rPr lang="en-US" sz="1600" b="1" spc="-11" dirty="0" smtClean="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</a:p>
          <a:p>
            <a:pPr marL="181543" marR="3458" indent="-172898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1600" b="1" spc="-11" dirty="0">
                <a:solidFill>
                  <a:srgbClr val="FFFFFF"/>
                </a:solidFill>
                <a:latin typeface="Arial"/>
                <a:cs typeface="Arial"/>
              </a:rPr>
              <a:t>Investments in research and technology infrastructure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6" name="Picture 3" descr="V:\UrFU\prez_10_13\LOGO_BEZ_YELTSINA_E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3" y="447612"/>
            <a:ext cx="2146854" cy="618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" y="0"/>
            <a:ext cx="3575303" cy="7555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41000" y="5691363"/>
            <a:ext cx="2332355" cy="321945"/>
          </a:xfrm>
          <a:custGeom>
            <a:avLst/>
            <a:gdLst/>
            <a:ahLst/>
            <a:cxnLst/>
            <a:rect l="l" t="t" r="r" b="b"/>
            <a:pathLst>
              <a:path w="2332354" h="321945">
                <a:moveTo>
                  <a:pt x="2332116" y="321624"/>
                </a:moveTo>
                <a:lnTo>
                  <a:pt x="2098639" y="0"/>
                </a:lnTo>
                <a:lnTo>
                  <a:pt x="233476" y="0"/>
                </a:lnTo>
                <a:lnTo>
                  <a:pt x="0" y="321624"/>
                </a:lnTo>
                <a:lnTo>
                  <a:pt x="2332116" y="321624"/>
                </a:lnTo>
                <a:close/>
              </a:path>
            </a:pathLst>
          </a:custGeom>
          <a:solidFill>
            <a:srgbClr val="D4E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9639" y="3777005"/>
            <a:ext cx="954405" cy="2230755"/>
          </a:xfrm>
          <a:custGeom>
            <a:avLst/>
            <a:gdLst/>
            <a:ahLst/>
            <a:cxnLst/>
            <a:rect l="l" t="t" r="r" b="b"/>
            <a:pathLst>
              <a:path w="954404" h="2230754">
                <a:moveTo>
                  <a:pt x="954008" y="0"/>
                </a:moveTo>
                <a:lnTo>
                  <a:pt x="576270" y="124465"/>
                </a:lnTo>
                <a:lnTo>
                  <a:pt x="0" y="1908825"/>
                </a:lnTo>
                <a:lnTo>
                  <a:pt x="233476" y="2230145"/>
                </a:lnTo>
                <a:lnTo>
                  <a:pt x="954008" y="0"/>
                </a:lnTo>
                <a:close/>
              </a:path>
            </a:pathLst>
          </a:custGeom>
          <a:solidFill>
            <a:srgbClr val="D4E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07073" y="2398379"/>
            <a:ext cx="1886585" cy="1503680"/>
          </a:xfrm>
          <a:custGeom>
            <a:avLst/>
            <a:gdLst/>
            <a:ahLst/>
            <a:cxnLst/>
            <a:rect l="l" t="t" r="r" b="b"/>
            <a:pathLst>
              <a:path w="1886584" h="1503679">
                <a:moveTo>
                  <a:pt x="1886574" y="1378610"/>
                </a:moveTo>
                <a:lnTo>
                  <a:pt x="30" y="0"/>
                </a:lnTo>
                <a:lnTo>
                  <a:pt x="0" y="399851"/>
                </a:lnTo>
                <a:lnTo>
                  <a:pt x="1508836" y="1503106"/>
                </a:lnTo>
                <a:lnTo>
                  <a:pt x="1886574" y="1378610"/>
                </a:lnTo>
                <a:close/>
              </a:path>
            </a:pathLst>
          </a:custGeom>
          <a:solidFill>
            <a:srgbClr val="D4E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0483" y="3776883"/>
            <a:ext cx="954405" cy="2230755"/>
          </a:xfrm>
          <a:custGeom>
            <a:avLst/>
            <a:gdLst/>
            <a:ahLst/>
            <a:cxnLst/>
            <a:rect l="l" t="t" r="r" b="b"/>
            <a:pathLst>
              <a:path w="954404" h="2230754">
                <a:moveTo>
                  <a:pt x="953993" y="1908947"/>
                </a:moveTo>
                <a:lnTo>
                  <a:pt x="377738" y="124297"/>
                </a:lnTo>
                <a:lnTo>
                  <a:pt x="0" y="0"/>
                </a:lnTo>
                <a:lnTo>
                  <a:pt x="720516" y="2230267"/>
                </a:lnTo>
                <a:lnTo>
                  <a:pt x="953993" y="1908947"/>
                </a:lnTo>
                <a:close/>
              </a:path>
            </a:pathLst>
          </a:custGeom>
          <a:solidFill>
            <a:srgbClr val="A5D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0483" y="2398379"/>
            <a:ext cx="1887220" cy="1503045"/>
          </a:xfrm>
          <a:custGeom>
            <a:avLst/>
            <a:gdLst/>
            <a:ahLst/>
            <a:cxnLst/>
            <a:rect l="l" t="t" r="r" b="b"/>
            <a:pathLst>
              <a:path w="1887220" h="1503045">
                <a:moveTo>
                  <a:pt x="1886620" y="0"/>
                </a:moveTo>
                <a:lnTo>
                  <a:pt x="0" y="1378503"/>
                </a:lnTo>
                <a:lnTo>
                  <a:pt x="377738" y="1502801"/>
                </a:lnTo>
                <a:lnTo>
                  <a:pt x="1886590" y="399851"/>
                </a:lnTo>
                <a:lnTo>
                  <a:pt x="1886620" y="0"/>
                </a:lnTo>
                <a:close/>
              </a:path>
            </a:pathLst>
          </a:custGeom>
          <a:solidFill>
            <a:srgbClr val="A5D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98222" y="3901180"/>
            <a:ext cx="810260" cy="1784985"/>
          </a:xfrm>
          <a:custGeom>
            <a:avLst/>
            <a:gdLst/>
            <a:ahLst/>
            <a:cxnLst/>
            <a:rect l="l" t="t" r="r" b="b"/>
            <a:pathLst>
              <a:path w="810260" h="1784985">
                <a:moveTo>
                  <a:pt x="809746" y="1459397"/>
                </a:moveTo>
                <a:lnTo>
                  <a:pt x="377723" y="122331"/>
                </a:lnTo>
                <a:lnTo>
                  <a:pt x="0" y="0"/>
                </a:lnTo>
                <a:lnTo>
                  <a:pt x="576254" y="1784649"/>
                </a:lnTo>
                <a:lnTo>
                  <a:pt x="809746" y="1459397"/>
                </a:lnTo>
                <a:close/>
              </a:path>
            </a:pathLst>
          </a:custGeom>
          <a:solidFill>
            <a:srgbClr val="BCA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75945" y="4023512"/>
            <a:ext cx="666115" cy="1337310"/>
          </a:xfrm>
          <a:custGeom>
            <a:avLst/>
            <a:gdLst/>
            <a:ahLst/>
            <a:cxnLst/>
            <a:rect l="l" t="t" r="r" b="b"/>
            <a:pathLst>
              <a:path w="666114" h="1337310">
                <a:moveTo>
                  <a:pt x="665500" y="1015730"/>
                </a:moveTo>
                <a:lnTo>
                  <a:pt x="377723" y="124282"/>
                </a:lnTo>
                <a:lnTo>
                  <a:pt x="0" y="0"/>
                </a:lnTo>
                <a:lnTo>
                  <a:pt x="432023" y="1337066"/>
                </a:lnTo>
                <a:lnTo>
                  <a:pt x="665500" y="1015730"/>
                </a:lnTo>
                <a:close/>
              </a:path>
            </a:pathLst>
          </a:custGeom>
          <a:solidFill>
            <a:srgbClr val="BCA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5945" y="3197108"/>
            <a:ext cx="1131570" cy="951230"/>
          </a:xfrm>
          <a:custGeom>
            <a:avLst/>
            <a:gdLst/>
            <a:ahLst/>
            <a:cxnLst/>
            <a:rect l="l" t="t" r="r" b="b"/>
            <a:pathLst>
              <a:path w="1131570" h="951229">
                <a:moveTo>
                  <a:pt x="1131128" y="0"/>
                </a:moveTo>
                <a:lnTo>
                  <a:pt x="0" y="826404"/>
                </a:lnTo>
                <a:lnTo>
                  <a:pt x="377723" y="950686"/>
                </a:lnTo>
                <a:lnTo>
                  <a:pt x="1131112" y="399851"/>
                </a:lnTo>
                <a:lnTo>
                  <a:pt x="1131128" y="0"/>
                </a:lnTo>
                <a:close/>
              </a:path>
            </a:pathLst>
          </a:custGeom>
          <a:solidFill>
            <a:srgbClr val="C2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98222" y="2798231"/>
            <a:ext cx="1509395" cy="1225550"/>
          </a:xfrm>
          <a:custGeom>
            <a:avLst/>
            <a:gdLst/>
            <a:ahLst/>
            <a:cxnLst/>
            <a:rect l="l" t="t" r="r" b="b"/>
            <a:pathLst>
              <a:path w="1509395" h="1225550">
                <a:moveTo>
                  <a:pt x="1508851" y="0"/>
                </a:moveTo>
                <a:lnTo>
                  <a:pt x="0" y="1102949"/>
                </a:lnTo>
                <a:lnTo>
                  <a:pt x="377723" y="1225280"/>
                </a:lnTo>
                <a:lnTo>
                  <a:pt x="1508836" y="398876"/>
                </a:lnTo>
                <a:lnTo>
                  <a:pt x="1508851" y="0"/>
                </a:lnTo>
                <a:close/>
              </a:path>
            </a:pathLst>
          </a:custGeom>
          <a:solidFill>
            <a:srgbClr val="C2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07058" y="3197108"/>
            <a:ext cx="1131570" cy="951230"/>
          </a:xfrm>
          <a:custGeom>
            <a:avLst/>
            <a:gdLst/>
            <a:ahLst/>
            <a:cxnLst/>
            <a:rect l="l" t="t" r="r" b="b"/>
            <a:pathLst>
              <a:path w="1131570" h="951229">
                <a:moveTo>
                  <a:pt x="1131128" y="826419"/>
                </a:moveTo>
                <a:lnTo>
                  <a:pt x="0" y="0"/>
                </a:lnTo>
                <a:lnTo>
                  <a:pt x="0" y="399851"/>
                </a:lnTo>
                <a:lnTo>
                  <a:pt x="753389" y="950915"/>
                </a:lnTo>
                <a:lnTo>
                  <a:pt x="1131128" y="826419"/>
                </a:lnTo>
                <a:close/>
              </a:path>
            </a:pathLst>
          </a:custGeom>
          <a:solidFill>
            <a:srgbClr val="87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07058" y="2798231"/>
            <a:ext cx="1509395" cy="1225550"/>
          </a:xfrm>
          <a:custGeom>
            <a:avLst/>
            <a:gdLst/>
            <a:ahLst/>
            <a:cxnLst/>
            <a:rect l="l" t="t" r="r" b="b"/>
            <a:pathLst>
              <a:path w="1509395" h="1225550">
                <a:moveTo>
                  <a:pt x="1508866" y="1103238"/>
                </a:moveTo>
                <a:lnTo>
                  <a:pt x="15" y="0"/>
                </a:lnTo>
                <a:lnTo>
                  <a:pt x="0" y="398876"/>
                </a:lnTo>
                <a:lnTo>
                  <a:pt x="1131128" y="1225296"/>
                </a:lnTo>
                <a:lnTo>
                  <a:pt x="1508866" y="1103238"/>
                </a:lnTo>
                <a:close/>
              </a:path>
            </a:pathLst>
          </a:custGeom>
          <a:solidFill>
            <a:srgbClr val="87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07115" y="5042474"/>
            <a:ext cx="1399540" cy="327660"/>
          </a:xfrm>
          <a:custGeom>
            <a:avLst/>
            <a:gdLst/>
            <a:ahLst/>
            <a:cxnLst/>
            <a:rect l="l" t="t" r="r" b="b"/>
            <a:pathLst>
              <a:path w="1399540" h="327660">
                <a:moveTo>
                  <a:pt x="1399047" y="327263"/>
                </a:moveTo>
                <a:lnTo>
                  <a:pt x="1165143" y="0"/>
                </a:lnTo>
                <a:lnTo>
                  <a:pt x="234330" y="0"/>
                </a:lnTo>
                <a:lnTo>
                  <a:pt x="0" y="327263"/>
                </a:lnTo>
                <a:lnTo>
                  <a:pt x="1399047" y="327263"/>
                </a:lnTo>
                <a:close/>
              </a:path>
            </a:pathLst>
          </a:custGeom>
          <a:solidFill>
            <a:srgbClr val="97D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4476" y="5369738"/>
            <a:ext cx="1865630" cy="321945"/>
          </a:xfrm>
          <a:custGeom>
            <a:avLst/>
            <a:gdLst/>
            <a:ahLst/>
            <a:cxnLst/>
            <a:rect l="l" t="t" r="r" b="b"/>
            <a:pathLst>
              <a:path w="1865629" h="321945">
                <a:moveTo>
                  <a:pt x="1865589" y="321624"/>
                </a:moveTo>
                <a:lnTo>
                  <a:pt x="1631685" y="0"/>
                </a:lnTo>
                <a:lnTo>
                  <a:pt x="232851" y="0"/>
                </a:lnTo>
                <a:lnTo>
                  <a:pt x="0" y="321624"/>
                </a:lnTo>
                <a:lnTo>
                  <a:pt x="1865589" y="321624"/>
                </a:lnTo>
                <a:close/>
              </a:path>
            </a:pathLst>
          </a:custGeom>
          <a:solidFill>
            <a:srgbClr val="97D6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72259" y="4023527"/>
            <a:ext cx="666115" cy="1337310"/>
          </a:xfrm>
          <a:custGeom>
            <a:avLst/>
            <a:gdLst/>
            <a:ahLst/>
            <a:cxnLst/>
            <a:rect l="l" t="t" r="r" b="b"/>
            <a:pathLst>
              <a:path w="666115" h="1337310">
                <a:moveTo>
                  <a:pt x="665927" y="0"/>
                </a:moveTo>
                <a:lnTo>
                  <a:pt x="288188" y="124495"/>
                </a:lnTo>
                <a:lnTo>
                  <a:pt x="0" y="1015715"/>
                </a:lnTo>
                <a:lnTo>
                  <a:pt x="233903" y="1337050"/>
                </a:lnTo>
                <a:lnTo>
                  <a:pt x="665927" y="0"/>
                </a:lnTo>
                <a:close/>
              </a:path>
            </a:pathLst>
          </a:custGeom>
          <a:solidFill>
            <a:srgbClr val="FFD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06162" y="3901485"/>
            <a:ext cx="810260" cy="1784350"/>
          </a:xfrm>
          <a:custGeom>
            <a:avLst/>
            <a:gdLst/>
            <a:ahLst/>
            <a:cxnLst/>
            <a:rect l="l" t="t" r="r" b="b"/>
            <a:pathLst>
              <a:path w="810259" h="1784350">
                <a:moveTo>
                  <a:pt x="809746" y="0"/>
                </a:moveTo>
                <a:lnTo>
                  <a:pt x="432023" y="122041"/>
                </a:lnTo>
                <a:lnTo>
                  <a:pt x="0" y="1459092"/>
                </a:lnTo>
                <a:lnTo>
                  <a:pt x="233903" y="1784344"/>
                </a:lnTo>
                <a:lnTo>
                  <a:pt x="809746" y="0"/>
                </a:lnTo>
                <a:close/>
              </a:path>
            </a:pathLst>
          </a:custGeom>
          <a:solidFill>
            <a:srgbClr val="FFD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75957" y="3197111"/>
            <a:ext cx="2262505" cy="2165985"/>
          </a:xfrm>
          <a:custGeom>
            <a:avLst/>
            <a:gdLst/>
            <a:ahLst/>
            <a:cxnLst/>
            <a:rect l="l" t="t" r="r" b="b"/>
            <a:pathLst>
              <a:path w="2262504" h="2165985">
                <a:moveTo>
                  <a:pt x="0" y="826391"/>
                </a:moveTo>
                <a:lnTo>
                  <a:pt x="431371" y="2165425"/>
                </a:lnTo>
                <a:lnTo>
                  <a:pt x="1830202" y="2163468"/>
                </a:lnTo>
                <a:lnTo>
                  <a:pt x="2262228" y="826422"/>
                </a:lnTo>
                <a:lnTo>
                  <a:pt x="1131114" y="0"/>
                </a:lnTo>
                <a:lnTo>
                  <a:pt x="0" y="826391"/>
                </a:lnTo>
                <a:close/>
              </a:path>
            </a:pathLst>
          </a:custGeom>
          <a:ln w="112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98220" y="2798227"/>
            <a:ext cx="3018155" cy="2889885"/>
          </a:xfrm>
          <a:custGeom>
            <a:avLst/>
            <a:gdLst/>
            <a:ahLst/>
            <a:cxnLst/>
            <a:rect l="l" t="t" r="r" b="b"/>
            <a:pathLst>
              <a:path w="3018154" h="2889885">
                <a:moveTo>
                  <a:pt x="0" y="1102945"/>
                </a:moveTo>
                <a:lnTo>
                  <a:pt x="576256" y="2889551"/>
                </a:lnTo>
                <a:lnTo>
                  <a:pt x="2441840" y="2887595"/>
                </a:lnTo>
                <a:lnTo>
                  <a:pt x="3017687" y="1103266"/>
                </a:lnTo>
                <a:lnTo>
                  <a:pt x="1508851" y="0"/>
                </a:lnTo>
                <a:lnTo>
                  <a:pt x="0" y="1102945"/>
                </a:lnTo>
                <a:close/>
              </a:path>
            </a:pathLst>
          </a:custGeom>
          <a:ln w="112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07073" y="3193968"/>
            <a:ext cx="1136401" cy="955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77620" y="3880149"/>
            <a:ext cx="915669" cy="920750"/>
          </a:xfrm>
          <a:custGeom>
            <a:avLst/>
            <a:gdLst/>
            <a:ahLst/>
            <a:cxnLst/>
            <a:rect l="l" t="t" r="r" b="b"/>
            <a:pathLst>
              <a:path w="915670" h="920750">
                <a:moveTo>
                  <a:pt x="915207" y="460126"/>
                </a:moveTo>
                <a:lnTo>
                  <a:pt x="912845" y="413079"/>
                </a:lnTo>
                <a:lnTo>
                  <a:pt x="905911" y="367392"/>
                </a:lnTo>
                <a:lnTo>
                  <a:pt x="894635" y="323296"/>
                </a:lnTo>
                <a:lnTo>
                  <a:pt x="879247" y="281021"/>
                </a:lnTo>
                <a:lnTo>
                  <a:pt x="859978" y="240799"/>
                </a:lnTo>
                <a:lnTo>
                  <a:pt x="837057" y="202862"/>
                </a:lnTo>
                <a:lnTo>
                  <a:pt x="810714" y="167440"/>
                </a:lnTo>
                <a:lnTo>
                  <a:pt x="781179" y="134765"/>
                </a:lnTo>
                <a:lnTo>
                  <a:pt x="748683" y="105068"/>
                </a:lnTo>
                <a:lnTo>
                  <a:pt x="713454" y="78580"/>
                </a:lnTo>
                <a:lnTo>
                  <a:pt x="675724" y="55533"/>
                </a:lnTo>
                <a:lnTo>
                  <a:pt x="635722" y="36158"/>
                </a:lnTo>
                <a:lnTo>
                  <a:pt x="593679" y="20685"/>
                </a:lnTo>
                <a:lnTo>
                  <a:pt x="549823" y="9347"/>
                </a:lnTo>
                <a:lnTo>
                  <a:pt x="504385" y="2375"/>
                </a:lnTo>
                <a:lnTo>
                  <a:pt x="457596" y="0"/>
                </a:lnTo>
                <a:lnTo>
                  <a:pt x="410809" y="2375"/>
                </a:lnTo>
                <a:lnTo>
                  <a:pt x="365374" y="9347"/>
                </a:lnTo>
                <a:lnTo>
                  <a:pt x="321520" y="20685"/>
                </a:lnTo>
                <a:lnTo>
                  <a:pt x="279478" y="36158"/>
                </a:lnTo>
                <a:lnTo>
                  <a:pt x="239478" y="55533"/>
                </a:lnTo>
                <a:lnTo>
                  <a:pt x="201749" y="78580"/>
                </a:lnTo>
                <a:lnTo>
                  <a:pt x="166521" y="105068"/>
                </a:lnTo>
                <a:lnTo>
                  <a:pt x="134026" y="134765"/>
                </a:lnTo>
                <a:lnTo>
                  <a:pt x="104492" y="167440"/>
                </a:lnTo>
                <a:lnTo>
                  <a:pt x="78149" y="202862"/>
                </a:lnTo>
                <a:lnTo>
                  <a:pt x="55229" y="240799"/>
                </a:lnTo>
                <a:lnTo>
                  <a:pt x="35959" y="281021"/>
                </a:lnTo>
                <a:lnTo>
                  <a:pt x="20572" y="323296"/>
                </a:lnTo>
                <a:lnTo>
                  <a:pt x="9296" y="367392"/>
                </a:lnTo>
                <a:lnTo>
                  <a:pt x="2362" y="413079"/>
                </a:lnTo>
                <a:lnTo>
                  <a:pt x="0" y="460126"/>
                </a:lnTo>
                <a:lnTo>
                  <a:pt x="2362" y="507172"/>
                </a:lnTo>
                <a:lnTo>
                  <a:pt x="9296" y="552860"/>
                </a:lnTo>
                <a:lnTo>
                  <a:pt x="20572" y="596957"/>
                </a:lnTo>
                <a:lnTo>
                  <a:pt x="35959" y="639233"/>
                </a:lnTo>
                <a:lnTo>
                  <a:pt x="55229" y="679455"/>
                </a:lnTo>
                <a:lnTo>
                  <a:pt x="78149" y="717394"/>
                </a:lnTo>
                <a:lnTo>
                  <a:pt x="104492" y="752817"/>
                </a:lnTo>
                <a:lnTo>
                  <a:pt x="134026" y="785494"/>
                </a:lnTo>
                <a:lnTo>
                  <a:pt x="166521" y="815192"/>
                </a:lnTo>
                <a:lnTo>
                  <a:pt x="201749" y="841681"/>
                </a:lnTo>
                <a:lnTo>
                  <a:pt x="239478" y="864730"/>
                </a:lnTo>
                <a:lnTo>
                  <a:pt x="279478" y="884106"/>
                </a:lnTo>
                <a:lnTo>
                  <a:pt x="321520" y="899580"/>
                </a:lnTo>
                <a:lnTo>
                  <a:pt x="365374" y="910918"/>
                </a:lnTo>
                <a:lnTo>
                  <a:pt x="410809" y="917891"/>
                </a:lnTo>
                <a:lnTo>
                  <a:pt x="457596" y="920267"/>
                </a:lnTo>
                <a:lnTo>
                  <a:pt x="504385" y="917891"/>
                </a:lnTo>
                <a:lnTo>
                  <a:pt x="549823" y="910918"/>
                </a:lnTo>
                <a:lnTo>
                  <a:pt x="593679" y="899580"/>
                </a:lnTo>
                <a:lnTo>
                  <a:pt x="635722" y="884106"/>
                </a:lnTo>
                <a:lnTo>
                  <a:pt x="675724" y="864730"/>
                </a:lnTo>
                <a:lnTo>
                  <a:pt x="713454" y="841681"/>
                </a:lnTo>
                <a:lnTo>
                  <a:pt x="748683" y="815192"/>
                </a:lnTo>
                <a:lnTo>
                  <a:pt x="781179" y="785494"/>
                </a:lnTo>
                <a:lnTo>
                  <a:pt x="810714" y="752817"/>
                </a:lnTo>
                <a:lnTo>
                  <a:pt x="837057" y="717394"/>
                </a:lnTo>
                <a:lnTo>
                  <a:pt x="859978" y="679455"/>
                </a:lnTo>
                <a:lnTo>
                  <a:pt x="879247" y="639233"/>
                </a:lnTo>
                <a:lnTo>
                  <a:pt x="894635" y="596957"/>
                </a:lnTo>
                <a:lnTo>
                  <a:pt x="905911" y="552860"/>
                </a:lnTo>
                <a:lnTo>
                  <a:pt x="912845" y="507172"/>
                </a:lnTo>
                <a:lnTo>
                  <a:pt x="915207" y="460126"/>
                </a:lnTo>
                <a:close/>
              </a:path>
            </a:pathLst>
          </a:custGeom>
          <a:solidFill>
            <a:srgbClr val="D4E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77608" y="3880145"/>
            <a:ext cx="915669" cy="920750"/>
          </a:xfrm>
          <a:custGeom>
            <a:avLst/>
            <a:gdLst/>
            <a:ahLst/>
            <a:cxnLst/>
            <a:rect l="l" t="t" r="r" b="b"/>
            <a:pathLst>
              <a:path w="915670" h="920750">
                <a:moveTo>
                  <a:pt x="915222" y="460133"/>
                </a:moveTo>
                <a:lnTo>
                  <a:pt x="912860" y="507178"/>
                </a:lnTo>
                <a:lnTo>
                  <a:pt x="905926" y="552865"/>
                </a:lnTo>
                <a:lnTo>
                  <a:pt x="894650" y="596961"/>
                </a:lnTo>
                <a:lnTo>
                  <a:pt x="879262" y="639236"/>
                </a:lnTo>
                <a:lnTo>
                  <a:pt x="859992" y="679458"/>
                </a:lnTo>
                <a:lnTo>
                  <a:pt x="837071" y="717396"/>
                </a:lnTo>
                <a:lnTo>
                  <a:pt x="810728" y="752819"/>
                </a:lnTo>
                <a:lnTo>
                  <a:pt x="781193" y="785495"/>
                </a:lnTo>
                <a:lnTo>
                  <a:pt x="748696" y="815193"/>
                </a:lnTo>
                <a:lnTo>
                  <a:pt x="713467" y="841682"/>
                </a:lnTo>
                <a:lnTo>
                  <a:pt x="675737" y="864730"/>
                </a:lnTo>
                <a:lnTo>
                  <a:pt x="635734" y="884107"/>
                </a:lnTo>
                <a:lnTo>
                  <a:pt x="593689" y="899580"/>
                </a:lnTo>
                <a:lnTo>
                  <a:pt x="549833" y="910918"/>
                </a:lnTo>
                <a:lnTo>
                  <a:pt x="504394" y="917891"/>
                </a:lnTo>
                <a:lnTo>
                  <a:pt x="457603" y="920267"/>
                </a:lnTo>
                <a:lnTo>
                  <a:pt x="410818" y="917891"/>
                </a:lnTo>
                <a:lnTo>
                  <a:pt x="365383" y="910918"/>
                </a:lnTo>
                <a:lnTo>
                  <a:pt x="321530" y="899580"/>
                </a:lnTo>
                <a:lnTo>
                  <a:pt x="279488" y="884107"/>
                </a:lnTo>
                <a:lnTo>
                  <a:pt x="239487" y="864730"/>
                </a:lnTo>
                <a:lnTo>
                  <a:pt x="201758" y="841682"/>
                </a:lnTo>
                <a:lnTo>
                  <a:pt x="166530" y="815193"/>
                </a:lnTo>
                <a:lnTo>
                  <a:pt x="134033" y="785495"/>
                </a:lnTo>
                <a:lnTo>
                  <a:pt x="104498" y="752819"/>
                </a:lnTo>
                <a:lnTo>
                  <a:pt x="78154" y="717396"/>
                </a:lnTo>
                <a:lnTo>
                  <a:pt x="55232" y="679458"/>
                </a:lnTo>
                <a:lnTo>
                  <a:pt x="35962" y="639236"/>
                </a:lnTo>
                <a:lnTo>
                  <a:pt x="20573" y="596961"/>
                </a:lnTo>
                <a:lnTo>
                  <a:pt x="9297" y="552865"/>
                </a:lnTo>
                <a:lnTo>
                  <a:pt x="2362" y="507178"/>
                </a:lnTo>
                <a:lnTo>
                  <a:pt x="0" y="460133"/>
                </a:lnTo>
                <a:lnTo>
                  <a:pt x="2362" y="413088"/>
                </a:lnTo>
                <a:lnTo>
                  <a:pt x="9297" y="367402"/>
                </a:lnTo>
                <a:lnTo>
                  <a:pt x="20573" y="323305"/>
                </a:lnTo>
                <a:lnTo>
                  <a:pt x="35962" y="281030"/>
                </a:lnTo>
                <a:lnTo>
                  <a:pt x="55232" y="240808"/>
                </a:lnTo>
                <a:lnTo>
                  <a:pt x="78154" y="202870"/>
                </a:lnTo>
                <a:lnTo>
                  <a:pt x="104498" y="167447"/>
                </a:lnTo>
                <a:lnTo>
                  <a:pt x="134033" y="134771"/>
                </a:lnTo>
                <a:lnTo>
                  <a:pt x="166530" y="105073"/>
                </a:lnTo>
                <a:lnTo>
                  <a:pt x="201758" y="78584"/>
                </a:lnTo>
                <a:lnTo>
                  <a:pt x="239487" y="55536"/>
                </a:lnTo>
                <a:lnTo>
                  <a:pt x="279488" y="36160"/>
                </a:lnTo>
                <a:lnTo>
                  <a:pt x="321530" y="20687"/>
                </a:lnTo>
                <a:lnTo>
                  <a:pt x="365383" y="9348"/>
                </a:lnTo>
                <a:lnTo>
                  <a:pt x="410818" y="2375"/>
                </a:lnTo>
                <a:lnTo>
                  <a:pt x="457603" y="0"/>
                </a:lnTo>
                <a:lnTo>
                  <a:pt x="504394" y="2375"/>
                </a:lnTo>
                <a:lnTo>
                  <a:pt x="549833" y="9348"/>
                </a:lnTo>
                <a:lnTo>
                  <a:pt x="593689" y="20687"/>
                </a:lnTo>
                <a:lnTo>
                  <a:pt x="635734" y="36160"/>
                </a:lnTo>
                <a:lnTo>
                  <a:pt x="675737" y="55536"/>
                </a:lnTo>
                <a:lnTo>
                  <a:pt x="713467" y="78584"/>
                </a:lnTo>
                <a:lnTo>
                  <a:pt x="748696" y="105073"/>
                </a:lnTo>
                <a:lnTo>
                  <a:pt x="781193" y="134771"/>
                </a:lnTo>
                <a:lnTo>
                  <a:pt x="810728" y="167447"/>
                </a:lnTo>
                <a:lnTo>
                  <a:pt x="837071" y="202870"/>
                </a:lnTo>
                <a:lnTo>
                  <a:pt x="859992" y="240808"/>
                </a:lnTo>
                <a:lnTo>
                  <a:pt x="879262" y="281030"/>
                </a:lnTo>
                <a:lnTo>
                  <a:pt x="894650" y="323305"/>
                </a:lnTo>
                <a:lnTo>
                  <a:pt x="905926" y="367402"/>
                </a:lnTo>
                <a:lnTo>
                  <a:pt x="912860" y="413088"/>
                </a:lnTo>
                <a:lnTo>
                  <a:pt x="915222" y="460133"/>
                </a:lnTo>
                <a:close/>
              </a:path>
            </a:pathLst>
          </a:custGeom>
          <a:ln w="112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3230" y="4618268"/>
            <a:ext cx="511175" cy="513715"/>
          </a:xfrm>
          <a:custGeom>
            <a:avLst/>
            <a:gdLst/>
            <a:ahLst/>
            <a:cxnLst/>
            <a:rect l="l" t="t" r="r" b="b"/>
            <a:pathLst>
              <a:path w="511175" h="513714">
                <a:moveTo>
                  <a:pt x="510707" y="256748"/>
                </a:moveTo>
                <a:lnTo>
                  <a:pt x="506593" y="210598"/>
                </a:lnTo>
                <a:lnTo>
                  <a:pt x="494731" y="167162"/>
                </a:lnTo>
                <a:lnTo>
                  <a:pt x="475843" y="127164"/>
                </a:lnTo>
                <a:lnTo>
                  <a:pt x="450649" y="91330"/>
                </a:lnTo>
                <a:lnTo>
                  <a:pt x="419871" y="60385"/>
                </a:lnTo>
                <a:lnTo>
                  <a:pt x="384231" y="35054"/>
                </a:lnTo>
                <a:lnTo>
                  <a:pt x="344449" y="16063"/>
                </a:lnTo>
                <a:lnTo>
                  <a:pt x="301247" y="4136"/>
                </a:lnTo>
                <a:lnTo>
                  <a:pt x="255346" y="0"/>
                </a:lnTo>
                <a:lnTo>
                  <a:pt x="209449" y="4136"/>
                </a:lnTo>
                <a:lnTo>
                  <a:pt x="166250" y="16063"/>
                </a:lnTo>
                <a:lnTo>
                  <a:pt x="126471" y="35054"/>
                </a:lnTo>
                <a:lnTo>
                  <a:pt x="90833" y="60385"/>
                </a:lnTo>
                <a:lnTo>
                  <a:pt x="60056" y="91330"/>
                </a:lnTo>
                <a:lnTo>
                  <a:pt x="34864" y="127164"/>
                </a:lnTo>
                <a:lnTo>
                  <a:pt x="15976" y="167162"/>
                </a:lnTo>
                <a:lnTo>
                  <a:pt x="4114" y="210598"/>
                </a:lnTo>
                <a:lnTo>
                  <a:pt x="0" y="256748"/>
                </a:lnTo>
                <a:lnTo>
                  <a:pt x="4114" y="302897"/>
                </a:lnTo>
                <a:lnTo>
                  <a:pt x="15976" y="346333"/>
                </a:lnTo>
                <a:lnTo>
                  <a:pt x="34864" y="386331"/>
                </a:lnTo>
                <a:lnTo>
                  <a:pt x="60056" y="422165"/>
                </a:lnTo>
                <a:lnTo>
                  <a:pt x="90833" y="453110"/>
                </a:lnTo>
                <a:lnTo>
                  <a:pt x="126471" y="478441"/>
                </a:lnTo>
                <a:lnTo>
                  <a:pt x="166250" y="497433"/>
                </a:lnTo>
                <a:lnTo>
                  <a:pt x="209449" y="509359"/>
                </a:lnTo>
                <a:lnTo>
                  <a:pt x="255346" y="513496"/>
                </a:lnTo>
                <a:lnTo>
                  <a:pt x="301247" y="509359"/>
                </a:lnTo>
                <a:lnTo>
                  <a:pt x="344449" y="497433"/>
                </a:lnTo>
                <a:lnTo>
                  <a:pt x="384231" y="478441"/>
                </a:lnTo>
                <a:lnTo>
                  <a:pt x="419871" y="453110"/>
                </a:lnTo>
                <a:lnTo>
                  <a:pt x="450649" y="422165"/>
                </a:lnTo>
                <a:lnTo>
                  <a:pt x="475843" y="386331"/>
                </a:lnTo>
                <a:lnTo>
                  <a:pt x="494731" y="346333"/>
                </a:lnTo>
                <a:lnTo>
                  <a:pt x="506593" y="302897"/>
                </a:lnTo>
                <a:lnTo>
                  <a:pt x="510707" y="256748"/>
                </a:lnTo>
                <a:close/>
              </a:path>
            </a:pathLst>
          </a:custGeom>
          <a:solidFill>
            <a:srgbClr val="B0D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93236" y="4618269"/>
            <a:ext cx="511175" cy="513715"/>
          </a:xfrm>
          <a:custGeom>
            <a:avLst/>
            <a:gdLst/>
            <a:ahLst/>
            <a:cxnLst/>
            <a:rect l="l" t="t" r="r" b="b"/>
            <a:pathLst>
              <a:path w="511175" h="513714">
                <a:moveTo>
                  <a:pt x="510691" y="256748"/>
                </a:moveTo>
                <a:lnTo>
                  <a:pt x="506577" y="302899"/>
                </a:lnTo>
                <a:lnTo>
                  <a:pt x="494716" y="346337"/>
                </a:lnTo>
                <a:lnTo>
                  <a:pt x="475829" y="386335"/>
                </a:lnTo>
                <a:lnTo>
                  <a:pt x="450637" y="422169"/>
                </a:lnTo>
                <a:lnTo>
                  <a:pt x="419862" y="453113"/>
                </a:lnTo>
                <a:lnTo>
                  <a:pt x="384223" y="478444"/>
                </a:lnTo>
                <a:lnTo>
                  <a:pt x="344444" y="497434"/>
                </a:lnTo>
                <a:lnTo>
                  <a:pt x="301244" y="509361"/>
                </a:lnTo>
                <a:lnTo>
                  <a:pt x="255345" y="513497"/>
                </a:lnTo>
                <a:lnTo>
                  <a:pt x="209446" y="509361"/>
                </a:lnTo>
                <a:lnTo>
                  <a:pt x="166246" y="497434"/>
                </a:lnTo>
                <a:lnTo>
                  <a:pt x="126467" y="478444"/>
                </a:lnTo>
                <a:lnTo>
                  <a:pt x="90829" y="453113"/>
                </a:lnTo>
                <a:lnTo>
                  <a:pt x="60053" y="422169"/>
                </a:lnTo>
                <a:lnTo>
                  <a:pt x="34861" y="386335"/>
                </a:lnTo>
                <a:lnTo>
                  <a:pt x="15974" y="346337"/>
                </a:lnTo>
                <a:lnTo>
                  <a:pt x="4113" y="302899"/>
                </a:lnTo>
                <a:lnTo>
                  <a:pt x="0" y="256748"/>
                </a:lnTo>
                <a:lnTo>
                  <a:pt x="4113" y="210597"/>
                </a:lnTo>
                <a:lnTo>
                  <a:pt x="15974" y="167160"/>
                </a:lnTo>
                <a:lnTo>
                  <a:pt x="34861" y="127162"/>
                </a:lnTo>
                <a:lnTo>
                  <a:pt x="60053" y="91328"/>
                </a:lnTo>
                <a:lnTo>
                  <a:pt x="90829" y="60383"/>
                </a:lnTo>
                <a:lnTo>
                  <a:pt x="126467" y="35053"/>
                </a:lnTo>
                <a:lnTo>
                  <a:pt x="166246" y="16062"/>
                </a:lnTo>
                <a:lnTo>
                  <a:pt x="209446" y="4136"/>
                </a:lnTo>
                <a:lnTo>
                  <a:pt x="255345" y="0"/>
                </a:lnTo>
                <a:lnTo>
                  <a:pt x="301244" y="4136"/>
                </a:lnTo>
                <a:lnTo>
                  <a:pt x="344444" y="16062"/>
                </a:lnTo>
                <a:lnTo>
                  <a:pt x="384223" y="35053"/>
                </a:lnTo>
                <a:lnTo>
                  <a:pt x="419862" y="60383"/>
                </a:lnTo>
                <a:lnTo>
                  <a:pt x="450637" y="91328"/>
                </a:lnTo>
                <a:lnTo>
                  <a:pt x="475829" y="127162"/>
                </a:lnTo>
                <a:lnTo>
                  <a:pt x="494716" y="167160"/>
                </a:lnTo>
                <a:lnTo>
                  <a:pt x="506577" y="210597"/>
                </a:lnTo>
                <a:lnTo>
                  <a:pt x="510691" y="256748"/>
                </a:lnTo>
                <a:close/>
              </a:path>
            </a:pathLst>
          </a:custGeom>
          <a:ln w="112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76756" y="4295607"/>
            <a:ext cx="288925" cy="290830"/>
          </a:xfrm>
          <a:custGeom>
            <a:avLst/>
            <a:gdLst/>
            <a:ahLst/>
            <a:cxnLst/>
            <a:rect l="l" t="t" r="r" b="b"/>
            <a:pathLst>
              <a:path w="288925" h="290829">
                <a:moveTo>
                  <a:pt x="288721" y="145161"/>
                </a:moveTo>
                <a:lnTo>
                  <a:pt x="281362" y="99276"/>
                </a:lnTo>
                <a:lnTo>
                  <a:pt x="260868" y="59427"/>
                </a:lnTo>
                <a:lnTo>
                  <a:pt x="229620" y="28005"/>
                </a:lnTo>
                <a:lnTo>
                  <a:pt x="189993" y="7399"/>
                </a:lnTo>
                <a:lnTo>
                  <a:pt x="144368" y="0"/>
                </a:lnTo>
                <a:lnTo>
                  <a:pt x="98735" y="7399"/>
                </a:lnTo>
                <a:lnTo>
                  <a:pt x="59104" y="28005"/>
                </a:lnTo>
                <a:lnTo>
                  <a:pt x="27853" y="59427"/>
                </a:lnTo>
                <a:lnTo>
                  <a:pt x="7359" y="99276"/>
                </a:lnTo>
                <a:lnTo>
                  <a:pt x="0" y="145161"/>
                </a:lnTo>
                <a:lnTo>
                  <a:pt x="7359" y="191038"/>
                </a:lnTo>
                <a:lnTo>
                  <a:pt x="27853" y="230882"/>
                </a:lnTo>
                <a:lnTo>
                  <a:pt x="59104" y="262302"/>
                </a:lnTo>
                <a:lnTo>
                  <a:pt x="98735" y="282907"/>
                </a:lnTo>
                <a:lnTo>
                  <a:pt x="144368" y="290306"/>
                </a:lnTo>
                <a:lnTo>
                  <a:pt x="189993" y="282907"/>
                </a:lnTo>
                <a:lnTo>
                  <a:pt x="229620" y="262302"/>
                </a:lnTo>
                <a:lnTo>
                  <a:pt x="260868" y="230882"/>
                </a:lnTo>
                <a:lnTo>
                  <a:pt x="281362" y="191038"/>
                </a:lnTo>
                <a:lnTo>
                  <a:pt x="288721" y="145161"/>
                </a:lnTo>
                <a:close/>
              </a:path>
            </a:pathLst>
          </a:custGeom>
          <a:solidFill>
            <a:srgbClr val="FFD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76759" y="4295610"/>
            <a:ext cx="288925" cy="290830"/>
          </a:xfrm>
          <a:custGeom>
            <a:avLst/>
            <a:gdLst/>
            <a:ahLst/>
            <a:cxnLst/>
            <a:rect l="l" t="t" r="r" b="b"/>
            <a:pathLst>
              <a:path w="288925" h="290829">
                <a:moveTo>
                  <a:pt x="288721" y="145146"/>
                </a:moveTo>
                <a:lnTo>
                  <a:pt x="281362" y="191027"/>
                </a:lnTo>
                <a:lnTo>
                  <a:pt x="260871" y="230875"/>
                </a:lnTo>
                <a:lnTo>
                  <a:pt x="229623" y="262299"/>
                </a:lnTo>
                <a:lnTo>
                  <a:pt x="189997" y="282906"/>
                </a:lnTo>
                <a:lnTo>
                  <a:pt x="144368" y="290307"/>
                </a:lnTo>
                <a:lnTo>
                  <a:pt x="98737" y="282906"/>
                </a:lnTo>
                <a:lnTo>
                  <a:pt x="59107" y="262299"/>
                </a:lnTo>
                <a:lnTo>
                  <a:pt x="27855" y="230875"/>
                </a:lnTo>
                <a:lnTo>
                  <a:pt x="7360" y="191027"/>
                </a:lnTo>
                <a:lnTo>
                  <a:pt x="0" y="145146"/>
                </a:lnTo>
                <a:lnTo>
                  <a:pt x="7360" y="99266"/>
                </a:lnTo>
                <a:lnTo>
                  <a:pt x="27855" y="59422"/>
                </a:lnTo>
                <a:lnTo>
                  <a:pt x="59107" y="28003"/>
                </a:lnTo>
                <a:lnTo>
                  <a:pt x="98737" y="7399"/>
                </a:lnTo>
                <a:lnTo>
                  <a:pt x="144368" y="0"/>
                </a:lnTo>
                <a:lnTo>
                  <a:pt x="189997" y="7399"/>
                </a:lnTo>
                <a:lnTo>
                  <a:pt x="229623" y="28003"/>
                </a:lnTo>
                <a:lnTo>
                  <a:pt x="260871" y="59422"/>
                </a:lnTo>
                <a:lnTo>
                  <a:pt x="281362" y="99266"/>
                </a:lnTo>
                <a:lnTo>
                  <a:pt x="288721" y="145146"/>
                </a:lnTo>
                <a:close/>
              </a:path>
            </a:pathLst>
          </a:custGeom>
          <a:ln w="112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75248" y="3688141"/>
            <a:ext cx="364490" cy="366395"/>
          </a:xfrm>
          <a:custGeom>
            <a:avLst/>
            <a:gdLst/>
            <a:ahLst/>
            <a:cxnLst/>
            <a:rect l="l" t="t" r="r" b="b"/>
            <a:pathLst>
              <a:path w="364490" h="366395">
                <a:moveTo>
                  <a:pt x="364236" y="183123"/>
                </a:moveTo>
                <a:lnTo>
                  <a:pt x="357730" y="134443"/>
                </a:lnTo>
                <a:lnTo>
                  <a:pt x="339372" y="90699"/>
                </a:lnTo>
                <a:lnTo>
                  <a:pt x="310896" y="53637"/>
                </a:lnTo>
                <a:lnTo>
                  <a:pt x="274037" y="25002"/>
                </a:lnTo>
                <a:lnTo>
                  <a:pt x="230533" y="6541"/>
                </a:lnTo>
                <a:lnTo>
                  <a:pt x="182118" y="0"/>
                </a:lnTo>
                <a:lnTo>
                  <a:pt x="133702" y="6541"/>
                </a:lnTo>
                <a:lnTo>
                  <a:pt x="90198" y="25002"/>
                </a:lnTo>
                <a:lnTo>
                  <a:pt x="53340" y="53637"/>
                </a:lnTo>
                <a:lnTo>
                  <a:pt x="24863" y="90699"/>
                </a:lnTo>
                <a:lnTo>
                  <a:pt x="6505" y="134443"/>
                </a:lnTo>
                <a:lnTo>
                  <a:pt x="0" y="183123"/>
                </a:lnTo>
                <a:lnTo>
                  <a:pt x="6505" y="231798"/>
                </a:lnTo>
                <a:lnTo>
                  <a:pt x="24863" y="275541"/>
                </a:lnTo>
                <a:lnTo>
                  <a:pt x="53340" y="312604"/>
                </a:lnTo>
                <a:lnTo>
                  <a:pt x="90198" y="341241"/>
                </a:lnTo>
                <a:lnTo>
                  <a:pt x="133702" y="359705"/>
                </a:lnTo>
                <a:lnTo>
                  <a:pt x="182118" y="366247"/>
                </a:lnTo>
                <a:lnTo>
                  <a:pt x="230533" y="359705"/>
                </a:lnTo>
                <a:lnTo>
                  <a:pt x="274037" y="341241"/>
                </a:lnTo>
                <a:lnTo>
                  <a:pt x="310896" y="312604"/>
                </a:lnTo>
                <a:lnTo>
                  <a:pt x="339372" y="275541"/>
                </a:lnTo>
                <a:lnTo>
                  <a:pt x="357730" y="231798"/>
                </a:lnTo>
                <a:lnTo>
                  <a:pt x="364236" y="183123"/>
                </a:lnTo>
                <a:close/>
              </a:path>
            </a:pathLst>
          </a:custGeom>
          <a:solidFill>
            <a:srgbClr val="C2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75243" y="3688145"/>
            <a:ext cx="364490" cy="366395"/>
          </a:xfrm>
          <a:custGeom>
            <a:avLst/>
            <a:gdLst/>
            <a:ahLst/>
            <a:cxnLst/>
            <a:rect l="l" t="t" r="r" b="b"/>
            <a:pathLst>
              <a:path w="364490" h="366395">
                <a:moveTo>
                  <a:pt x="364241" y="183106"/>
                </a:moveTo>
                <a:lnTo>
                  <a:pt x="357735" y="231787"/>
                </a:lnTo>
                <a:lnTo>
                  <a:pt x="339376" y="275534"/>
                </a:lnTo>
                <a:lnTo>
                  <a:pt x="310899" y="312599"/>
                </a:lnTo>
                <a:lnTo>
                  <a:pt x="274040" y="341237"/>
                </a:lnTo>
                <a:lnTo>
                  <a:pt x="230535" y="359700"/>
                </a:lnTo>
                <a:lnTo>
                  <a:pt x="182120" y="366242"/>
                </a:lnTo>
                <a:lnTo>
                  <a:pt x="133705" y="359700"/>
                </a:lnTo>
                <a:lnTo>
                  <a:pt x="90201" y="341237"/>
                </a:lnTo>
                <a:lnTo>
                  <a:pt x="53342" y="312599"/>
                </a:lnTo>
                <a:lnTo>
                  <a:pt x="24864" y="275534"/>
                </a:lnTo>
                <a:lnTo>
                  <a:pt x="6505" y="231787"/>
                </a:lnTo>
                <a:lnTo>
                  <a:pt x="0" y="183106"/>
                </a:lnTo>
                <a:lnTo>
                  <a:pt x="6505" y="134431"/>
                </a:lnTo>
                <a:lnTo>
                  <a:pt x="24864" y="90692"/>
                </a:lnTo>
                <a:lnTo>
                  <a:pt x="53342" y="53633"/>
                </a:lnTo>
                <a:lnTo>
                  <a:pt x="90201" y="25000"/>
                </a:lnTo>
                <a:lnTo>
                  <a:pt x="133705" y="6541"/>
                </a:lnTo>
                <a:lnTo>
                  <a:pt x="182120" y="0"/>
                </a:lnTo>
                <a:lnTo>
                  <a:pt x="230535" y="6541"/>
                </a:lnTo>
                <a:lnTo>
                  <a:pt x="274040" y="25000"/>
                </a:lnTo>
                <a:lnTo>
                  <a:pt x="310899" y="53633"/>
                </a:lnTo>
                <a:lnTo>
                  <a:pt x="339376" y="90692"/>
                </a:lnTo>
                <a:lnTo>
                  <a:pt x="357735" y="134431"/>
                </a:lnTo>
                <a:lnTo>
                  <a:pt x="364241" y="183106"/>
                </a:lnTo>
                <a:close/>
              </a:path>
            </a:pathLst>
          </a:custGeom>
          <a:ln w="112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1815" y="3458716"/>
            <a:ext cx="206855" cy="207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77559" y="3801152"/>
            <a:ext cx="163068" cy="163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48470" y="4435827"/>
            <a:ext cx="215941" cy="217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20153" y="4565538"/>
            <a:ext cx="315595" cy="317500"/>
          </a:xfrm>
          <a:custGeom>
            <a:avLst/>
            <a:gdLst/>
            <a:ahLst/>
            <a:cxnLst/>
            <a:rect l="l" t="t" r="r" b="b"/>
            <a:pathLst>
              <a:path w="315595" h="317500">
                <a:moveTo>
                  <a:pt x="315383" y="176789"/>
                </a:moveTo>
                <a:lnTo>
                  <a:pt x="312991" y="125759"/>
                </a:lnTo>
                <a:lnTo>
                  <a:pt x="294765" y="78080"/>
                </a:lnTo>
                <a:lnTo>
                  <a:pt x="263767" y="39870"/>
                </a:lnTo>
                <a:lnTo>
                  <a:pt x="223091" y="13165"/>
                </a:lnTo>
                <a:lnTo>
                  <a:pt x="175831" y="0"/>
                </a:lnTo>
                <a:lnTo>
                  <a:pt x="125082" y="2407"/>
                </a:lnTo>
                <a:lnTo>
                  <a:pt x="77657" y="20730"/>
                </a:lnTo>
                <a:lnTo>
                  <a:pt x="39656" y="51898"/>
                </a:lnTo>
                <a:lnTo>
                  <a:pt x="13097" y="92798"/>
                </a:lnTo>
                <a:lnTo>
                  <a:pt x="0" y="140315"/>
                </a:lnTo>
                <a:lnTo>
                  <a:pt x="2384" y="191337"/>
                </a:lnTo>
                <a:lnTo>
                  <a:pt x="20618" y="239029"/>
                </a:lnTo>
                <a:lnTo>
                  <a:pt x="51619" y="277240"/>
                </a:lnTo>
                <a:lnTo>
                  <a:pt x="92296" y="303940"/>
                </a:lnTo>
                <a:lnTo>
                  <a:pt x="139552" y="317100"/>
                </a:lnTo>
                <a:lnTo>
                  <a:pt x="190294" y="314690"/>
                </a:lnTo>
                <a:lnTo>
                  <a:pt x="237725" y="296374"/>
                </a:lnTo>
                <a:lnTo>
                  <a:pt x="275730" y="265210"/>
                </a:lnTo>
                <a:lnTo>
                  <a:pt x="302290" y="224310"/>
                </a:lnTo>
                <a:lnTo>
                  <a:pt x="315383" y="176789"/>
                </a:lnTo>
                <a:close/>
              </a:path>
            </a:pathLst>
          </a:custGeom>
          <a:solidFill>
            <a:srgbClr val="BCA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20152" y="4565543"/>
            <a:ext cx="315595" cy="317500"/>
          </a:xfrm>
          <a:custGeom>
            <a:avLst/>
            <a:gdLst/>
            <a:ahLst/>
            <a:cxnLst/>
            <a:rect l="l" t="t" r="r" b="b"/>
            <a:pathLst>
              <a:path w="315595" h="317500">
                <a:moveTo>
                  <a:pt x="312996" y="125757"/>
                </a:moveTo>
                <a:lnTo>
                  <a:pt x="315387" y="176789"/>
                </a:lnTo>
                <a:lnTo>
                  <a:pt x="302292" y="224309"/>
                </a:lnTo>
                <a:lnTo>
                  <a:pt x="275733" y="265207"/>
                </a:lnTo>
                <a:lnTo>
                  <a:pt x="237729" y="296369"/>
                </a:lnTo>
                <a:lnTo>
                  <a:pt x="190301" y="314686"/>
                </a:lnTo>
                <a:lnTo>
                  <a:pt x="139555" y="317097"/>
                </a:lnTo>
                <a:lnTo>
                  <a:pt x="92297" y="303935"/>
                </a:lnTo>
                <a:lnTo>
                  <a:pt x="51621" y="277232"/>
                </a:lnTo>
                <a:lnTo>
                  <a:pt x="20621" y="239020"/>
                </a:lnTo>
                <a:lnTo>
                  <a:pt x="2390" y="191331"/>
                </a:lnTo>
                <a:lnTo>
                  <a:pt x="0" y="140313"/>
                </a:lnTo>
                <a:lnTo>
                  <a:pt x="13094" y="92797"/>
                </a:lnTo>
                <a:lnTo>
                  <a:pt x="39653" y="51898"/>
                </a:lnTo>
                <a:lnTo>
                  <a:pt x="77657" y="20728"/>
                </a:lnTo>
                <a:lnTo>
                  <a:pt x="125085" y="2403"/>
                </a:lnTo>
                <a:lnTo>
                  <a:pt x="175831" y="0"/>
                </a:lnTo>
                <a:lnTo>
                  <a:pt x="223089" y="13165"/>
                </a:lnTo>
                <a:lnTo>
                  <a:pt x="263765" y="39868"/>
                </a:lnTo>
                <a:lnTo>
                  <a:pt x="294765" y="78076"/>
                </a:lnTo>
                <a:lnTo>
                  <a:pt x="312996" y="125757"/>
                </a:lnTo>
                <a:close/>
              </a:path>
            </a:pathLst>
          </a:custGeom>
          <a:ln w="112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85406" y="3827422"/>
            <a:ext cx="313055" cy="314960"/>
          </a:xfrm>
          <a:custGeom>
            <a:avLst/>
            <a:gdLst/>
            <a:ahLst/>
            <a:cxnLst/>
            <a:rect l="l" t="t" r="r" b="b"/>
            <a:pathLst>
              <a:path w="313054" h="314960">
                <a:moveTo>
                  <a:pt x="312989" y="175455"/>
                </a:moveTo>
                <a:lnTo>
                  <a:pt x="310616" y="124812"/>
                </a:lnTo>
                <a:lnTo>
                  <a:pt x="292529" y="77488"/>
                </a:lnTo>
                <a:lnTo>
                  <a:pt x="261766" y="39566"/>
                </a:lnTo>
                <a:lnTo>
                  <a:pt x="221397" y="13064"/>
                </a:lnTo>
                <a:lnTo>
                  <a:pt x="174493" y="0"/>
                </a:lnTo>
                <a:lnTo>
                  <a:pt x="124124" y="2389"/>
                </a:lnTo>
                <a:lnTo>
                  <a:pt x="77067" y="20580"/>
                </a:lnTo>
                <a:lnTo>
                  <a:pt x="39355" y="51514"/>
                </a:lnTo>
                <a:lnTo>
                  <a:pt x="12997" y="92103"/>
                </a:lnTo>
                <a:lnTo>
                  <a:pt x="0" y="139262"/>
                </a:lnTo>
                <a:lnTo>
                  <a:pt x="2371" y="189902"/>
                </a:lnTo>
                <a:lnTo>
                  <a:pt x="20459" y="237225"/>
                </a:lnTo>
                <a:lnTo>
                  <a:pt x="51222" y="275144"/>
                </a:lnTo>
                <a:lnTo>
                  <a:pt x="91590" y="301644"/>
                </a:lnTo>
                <a:lnTo>
                  <a:pt x="138494" y="314710"/>
                </a:lnTo>
                <a:lnTo>
                  <a:pt x="188863" y="312325"/>
                </a:lnTo>
                <a:lnTo>
                  <a:pt x="235926" y="294141"/>
                </a:lnTo>
                <a:lnTo>
                  <a:pt x="273638" y="263208"/>
                </a:lnTo>
                <a:lnTo>
                  <a:pt x="299995" y="222616"/>
                </a:lnTo>
                <a:lnTo>
                  <a:pt x="312989" y="175455"/>
                </a:lnTo>
                <a:close/>
              </a:path>
            </a:pathLst>
          </a:custGeom>
          <a:solidFill>
            <a:srgbClr val="87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85405" y="3827422"/>
            <a:ext cx="313055" cy="314960"/>
          </a:xfrm>
          <a:custGeom>
            <a:avLst/>
            <a:gdLst/>
            <a:ahLst/>
            <a:cxnLst/>
            <a:rect l="l" t="t" r="r" b="b"/>
            <a:pathLst>
              <a:path w="313054" h="314960">
                <a:moveTo>
                  <a:pt x="310612" y="124821"/>
                </a:moveTo>
                <a:lnTo>
                  <a:pt x="312984" y="175459"/>
                </a:lnTo>
                <a:lnTo>
                  <a:pt x="299988" y="222618"/>
                </a:lnTo>
                <a:lnTo>
                  <a:pt x="273631" y="263209"/>
                </a:lnTo>
                <a:lnTo>
                  <a:pt x="235920" y="294142"/>
                </a:lnTo>
                <a:lnTo>
                  <a:pt x="188859" y="312329"/>
                </a:lnTo>
                <a:lnTo>
                  <a:pt x="138493" y="314713"/>
                </a:lnTo>
                <a:lnTo>
                  <a:pt x="91591" y="301646"/>
                </a:lnTo>
                <a:lnTo>
                  <a:pt x="51224" y="275144"/>
                </a:lnTo>
                <a:lnTo>
                  <a:pt x="20462" y="237225"/>
                </a:lnTo>
                <a:lnTo>
                  <a:pt x="2377" y="189906"/>
                </a:lnTo>
                <a:lnTo>
                  <a:pt x="0" y="139263"/>
                </a:lnTo>
                <a:lnTo>
                  <a:pt x="12994" y="92102"/>
                </a:lnTo>
                <a:lnTo>
                  <a:pt x="39353" y="51511"/>
                </a:lnTo>
                <a:lnTo>
                  <a:pt x="77068" y="20576"/>
                </a:lnTo>
                <a:lnTo>
                  <a:pt x="124130" y="2384"/>
                </a:lnTo>
                <a:lnTo>
                  <a:pt x="174496" y="0"/>
                </a:lnTo>
                <a:lnTo>
                  <a:pt x="221399" y="13067"/>
                </a:lnTo>
                <a:lnTo>
                  <a:pt x="261766" y="39571"/>
                </a:lnTo>
                <a:lnTo>
                  <a:pt x="292527" y="77495"/>
                </a:lnTo>
                <a:lnTo>
                  <a:pt x="310612" y="124821"/>
                </a:lnTo>
                <a:close/>
              </a:path>
            </a:pathLst>
          </a:custGeom>
          <a:ln w="112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38256" y="4869391"/>
            <a:ext cx="220351" cy="22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80113" y="4295150"/>
            <a:ext cx="560705" cy="563880"/>
          </a:xfrm>
          <a:custGeom>
            <a:avLst/>
            <a:gdLst/>
            <a:ahLst/>
            <a:cxnLst/>
            <a:rect l="l" t="t" r="r" b="b"/>
            <a:pathLst>
              <a:path w="560704" h="563879">
                <a:moveTo>
                  <a:pt x="560191" y="281619"/>
                </a:moveTo>
                <a:lnTo>
                  <a:pt x="556525" y="235938"/>
                </a:lnTo>
                <a:lnTo>
                  <a:pt x="545911" y="192604"/>
                </a:lnTo>
                <a:lnTo>
                  <a:pt x="528926" y="152197"/>
                </a:lnTo>
                <a:lnTo>
                  <a:pt x="506147" y="115296"/>
                </a:lnTo>
                <a:lnTo>
                  <a:pt x="478151" y="82482"/>
                </a:lnTo>
                <a:lnTo>
                  <a:pt x="445514" y="54334"/>
                </a:lnTo>
                <a:lnTo>
                  <a:pt x="408813" y="31432"/>
                </a:lnTo>
                <a:lnTo>
                  <a:pt x="368625" y="14356"/>
                </a:lnTo>
                <a:lnTo>
                  <a:pt x="325527" y="3685"/>
                </a:lnTo>
                <a:lnTo>
                  <a:pt x="280095" y="0"/>
                </a:lnTo>
                <a:lnTo>
                  <a:pt x="234660" y="3685"/>
                </a:lnTo>
                <a:lnTo>
                  <a:pt x="191560" y="14356"/>
                </a:lnTo>
                <a:lnTo>
                  <a:pt x="151371" y="31432"/>
                </a:lnTo>
                <a:lnTo>
                  <a:pt x="114671" y="54334"/>
                </a:lnTo>
                <a:lnTo>
                  <a:pt x="82035" y="82482"/>
                </a:lnTo>
                <a:lnTo>
                  <a:pt x="54039" y="115296"/>
                </a:lnTo>
                <a:lnTo>
                  <a:pt x="31262" y="152197"/>
                </a:lnTo>
                <a:lnTo>
                  <a:pt x="14278" y="192604"/>
                </a:lnTo>
                <a:lnTo>
                  <a:pt x="3665" y="235938"/>
                </a:lnTo>
                <a:lnTo>
                  <a:pt x="0" y="281619"/>
                </a:lnTo>
                <a:lnTo>
                  <a:pt x="3665" y="327305"/>
                </a:lnTo>
                <a:lnTo>
                  <a:pt x="14278" y="370643"/>
                </a:lnTo>
                <a:lnTo>
                  <a:pt x="31262" y="411052"/>
                </a:lnTo>
                <a:lnTo>
                  <a:pt x="54039" y="447955"/>
                </a:lnTo>
                <a:lnTo>
                  <a:pt x="82035" y="480770"/>
                </a:lnTo>
                <a:lnTo>
                  <a:pt x="114671" y="508919"/>
                </a:lnTo>
                <a:lnTo>
                  <a:pt x="151371" y="531821"/>
                </a:lnTo>
                <a:lnTo>
                  <a:pt x="191560" y="548898"/>
                </a:lnTo>
                <a:lnTo>
                  <a:pt x="234660" y="559569"/>
                </a:lnTo>
                <a:lnTo>
                  <a:pt x="280095" y="563255"/>
                </a:lnTo>
                <a:lnTo>
                  <a:pt x="325527" y="559569"/>
                </a:lnTo>
                <a:lnTo>
                  <a:pt x="368625" y="548898"/>
                </a:lnTo>
                <a:lnTo>
                  <a:pt x="408813" y="531821"/>
                </a:lnTo>
                <a:lnTo>
                  <a:pt x="445514" y="508919"/>
                </a:lnTo>
                <a:lnTo>
                  <a:pt x="478151" y="480770"/>
                </a:lnTo>
                <a:lnTo>
                  <a:pt x="506147" y="447955"/>
                </a:lnTo>
                <a:lnTo>
                  <a:pt x="528926" y="411052"/>
                </a:lnTo>
                <a:lnTo>
                  <a:pt x="545911" y="370643"/>
                </a:lnTo>
                <a:lnTo>
                  <a:pt x="556525" y="327305"/>
                </a:lnTo>
                <a:lnTo>
                  <a:pt x="560191" y="281619"/>
                </a:lnTo>
                <a:close/>
              </a:path>
            </a:pathLst>
          </a:custGeom>
          <a:solidFill>
            <a:srgbClr val="FFD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80107" y="4295151"/>
            <a:ext cx="560705" cy="563880"/>
          </a:xfrm>
          <a:custGeom>
            <a:avLst/>
            <a:gdLst/>
            <a:ahLst/>
            <a:cxnLst/>
            <a:rect l="l" t="t" r="r" b="b"/>
            <a:pathLst>
              <a:path w="560704" h="563879">
                <a:moveTo>
                  <a:pt x="560192" y="281612"/>
                </a:moveTo>
                <a:lnTo>
                  <a:pt x="556526" y="327297"/>
                </a:lnTo>
                <a:lnTo>
                  <a:pt x="545912" y="370635"/>
                </a:lnTo>
                <a:lnTo>
                  <a:pt x="528928" y="411045"/>
                </a:lnTo>
                <a:lnTo>
                  <a:pt x="506150" y="447949"/>
                </a:lnTo>
                <a:lnTo>
                  <a:pt x="478155" y="480765"/>
                </a:lnTo>
                <a:lnTo>
                  <a:pt x="445519" y="508916"/>
                </a:lnTo>
                <a:lnTo>
                  <a:pt x="408819" y="531819"/>
                </a:lnTo>
                <a:lnTo>
                  <a:pt x="368632" y="548897"/>
                </a:lnTo>
                <a:lnTo>
                  <a:pt x="325535" y="559568"/>
                </a:lnTo>
                <a:lnTo>
                  <a:pt x="280103" y="563255"/>
                </a:lnTo>
                <a:lnTo>
                  <a:pt x="234667" y="559568"/>
                </a:lnTo>
                <a:lnTo>
                  <a:pt x="191566" y="548897"/>
                </a:lnTo>
                <a:lnTo>
                  <a:pt x="151377" y="531819"/>
                </a:lnTo>
                <a:lnTo>
                  <a:pt x="114675" y="508916"/>
                </a:lnTo>
                <a:lnTo>
                  <a:pt x="82038" y="480765"/>
                </a:lnTo>
                <a:lnTo>
                  <a:pt x="54042" y="447949"/>
                </a:lnTo>
                <a:lnTo>
                  <a:pt x="31263" y="411045"/>
                </a:lnTo>
                <a:lnTo>
                  <a:pt x="14279" y="370635"/>
                </a:lnTo>
                <a:lnTo>
                  <a:pt x="3665" y="327297"/>
                </a:lnTo>
                <a:lnTo>
                  <a:pt x="0" y="281612"/>
                </a:lnTo>
                <a:lnTo>
                  <a:pt x="3665" y="235931"/>
                </a:lnTo>
                <a:lnTo>
                  <a:pt x="14279" y="192598"/>
                </a:lnTo>
                <a:lnTo>
                  <a:pt x="31263" y="152191"/>
                </a:lnTo>
                <a:lnTo>
                  <a:pt x="54042" y="115292"/>
                </a:lnTo>
                <a:lnTo>
                  <a:pt x="82038" y="82479"/>
                </a:lnTo>
                <a:lnTo>
                  <a:pt x="114675" y="54332"/>
                </a:lnTo>
                <a:lnTo>
                  <a:pt x="151377" y="31431"/>
                </a:lnTo>
                <a:lnTo>
                  <a:pt x="191566" y="14356"/>
                </a:lnTo>
                <a:lnTo>
                  <a:pt x="234667" y="3685"/>
                </a:lnTo>
                <a:lnTo>
                  <a:pt x="280103" y="0"/>
                </a:lnTo>
                <a:lnTo>
                  <a:pt x="325535" y="3685"/>
                </a:lnTo>
                <a:lnTo>
                  <a:pt x="368632" y="14356"/>
                </a:lnTo>
                <a:lnTo>
                  <a:pt x="408819" y="31431"/>
                </a:lnTo>
                <a:lnTo>
                  <a:pt x="445519" y="54332"/>
                </a:lnTo>
                <a:lnTo>
                  <a:pt x="478155" y="82479"/>
                </a:lnTo>
                <a:lnTo>
                  <a:pt x="506150" y="115292"/>
                </a:lnTo>
                <a:lnTo>
                  <a:pt x="528928" y="152191"/>
                </a:lnTo>
                <a:lnTo>
                  <a:pt x="545912" y="192598"/>
                </a:lnTo>
                <a:lnTo>
                  <a:pt x="556526" y="235931"/>
                </a:lnTo>
                <a:lnTo>
                  <a:pt x="560192" y="281612"/>
                </a:lnTo>
                <a:close/>
              </a:path>
            </a:pathLst>
          </a:custGeom>
          <a:ln w="112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20665" y="2399358"/>
            <a:ext cx="3773170" cy="3613785"/>
          </a:xfrm>
          <a:custGeom>
            <a:avLst/>
            <a:gdLst/>
            <a:ahLst/>
            <a:cxnLst/>
            <a:rect l="l" t="t" r="r" b="b"/>
            <a:pathLst>
              <a:path w="3773170" h="3613785">
                <a:moveTo>
                  <a:pt x="1886816" y="0"/>
                </a:moveTo>
                <a:lnTo>
                  <a:pt x="0" y="1380936"/>
                </a:lnTo>
                <a:lnTo>
                  <a:pt x="720335" y="3613631"/>
                </a:lnTo>
                <a:lnTo>
                  <a:pt x="3053235" y="3613631"/>
                </a:lnTo>
                <a:lnTo>
                  <a:pt x="3772978" y="1379560"/>
                </a:lnTo>
                <a:lnTo>
                  <a:pt x="1886816" y="0"/>
                </a:lnTo>
                <a:close/>
              </a:path>
            </a:pathLst>
          </a:custGeom>
          <a:ln w="337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55815" y="2835722"/>
            <a:ext cx="1097965" cy="2746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20233" y="2841376"/>
            <a:ext cx="748665" cy="116839"/>
          </a:xfrm>
          <a:custGeom>
            <a:avLst/>
            <a:gdLst/>
            <a:ahLst/>
            <a:cxnLst/>
            <a:rect l="l" t="t" r="r" b="b"/>
            <a:pathLst>
              <a:path w="748665" h="116839">
                <a:moveTo>
                  <a:pt x="587959" y="15438"/>
                </a:moveTo>
                <a:lnTo>
                  <a:pt x="587959" y="0"/>
                </a:lnTo>
                <a:lnTo>
                  <a:pt x="568345" y="0"/>
                </a:lnTo>
                <a:lnTo>
                  <a:pt x="568345" y="15438"/>
                </a:lnTo>
                <a:lnTo>
                  <a:pt x="587959" y="15438"/>
                </a:lnTo>
                <a:close/>
              </a:path>
              <a:path w="748665" h="116839">
                <a:moveTo>
                  <a:pt x="262539" y="15438"/>
                </a:moveTo>
                <a:lnTo>
                  <a:pt x="262539" y="0"/>
                </a:lnTo>
                <a:lnTo>
                  <a:pt x="242910" y="0"/>
                </a:lnTo>
                <a:lnTo>
                  <a:pt x="242910" y="15438"/>
                </a:lnTo>
                <a:lnTo>
                  <a:pt x="262539" y="15438"/>
                </a:lnTo>
                <a:close/>
              </a:path>
              <a:path w="748665" h="116839">
                <a:moveTo>
                  <a:pt x="71399" y="17647"/>
                </a:moveTo>
                <a:lnTo>
                  <a:pt x="71399" y="0"/>
                </a:lnTo>
                <a:lnTo>
                  <a:pt x="0" y="0"/>
                </a:lnTo>
                <a:lnTo>
                  <a:pt x="0" y="90845"/>
                </a:lnTo>
                <a:lnTo>
                  <a:pt x="21305" y="90845"/>
                </a:lnTo>
                <a:lnTo>
                  <a:pt x="21305" y="17647"/>
                </a:lnTo>
                <a:lnTo>
                  <a:pt x="71399" y="17647"/>
                </a:lnTo>
                <a:close/>
              </a:path>
              <a:path w="748665" h="116839">
                <a:moveTo>
                  <a:pt x="65440" y="52806"/>
                </a:moveTo>
                <a:lnTo>
                  <a:pt x="65440" y="36073"/>
                </a:lnTo>
                <a:lnTo>
                  <a:pt x="21305" y="36073"/>
                </a:lnTo>
                <a:lnTo>
                  <a:pt x="21305" y="52806"/>
                </a:lnTo>
                <a:lnTo>
                  <a:pt x="65440" y="52806"/>
                </a:lnTo>
                <a:close/>
              </a:path>
              <a:path w="748665" h="116839">
                <a:moveTo>
                  <a:pt x="72679" y="90845"/>
                </a:moveTo>
                <a:lnTo>
                  <a:pt x="72679" y="73197"/>
                </a:lnTo>
                <a:lnTo>
                  <a:pt x="21305" y="73197"/>
                </a:lnTo>
                <a:lnTo>
                  <a:pt x="21305" y="90845"/>
                </a:lnTo>
                <a:lnTo>
                  <a:pt x="72679" y="90845"/>
                </a:lnTo>
                <a:close/>
              </a:path>
              <a:path w="748665" h="116839">
                <a:moveTo>
                  <a:pt x="748360" y="35676"/>
                </a:moveTo>
                <a:lnTo>
                  <a:pt x="748360" y="32171"/>
                </a:lnTo>
                <a:lnTo>
                  <a:pt x="728350" y="32171"/>
                </a:lnTo>
                <a:lnTo>
                  <a:pt x="724082" y="25679"/>
                </a:lnTo>
                <a:lnTo>
                  <a:pt x="717499" y="22448"/>
                </a:lnTo>
                <a:lnTo>
                  <a:pt x="708842" y="22448"/>
                </a:lnTo>
                <a:lnTo>
                  <a:pt x="696234" y="24836"/>
                </a:lnTo>
                <a:lnTo>
                  <a:pt x="686727" y="31725"/>
                </a:lnTo>
                <a:lnTo>
                  <a:pt x="680727" y="42701"/>
                </a:lnTo>
                <a:lnTo>
                  <a:pt x="678637" y="57348"/>
                </a:lnTo>
                <a:lnTo>
                  <a:pt x="679173" y="64838"/>
                </a:lnTo>
                <a:lnTo>
                  <a:pt x="699043" y="88853"/>
                </a:lnTo>
                <a:lnTo>
                  <a:pt x="699043" y="52425"/>
                </a:lnTo>
                <a:lnTo>
                  <a:pt x="699683" y="48402"/>
                </a:lnTo>
                <a:lnTo>
                  <a:pt x="703569" y="39060"/>
                </a:lnTo>
                <a:lnTo>
                  <a:pt x="707837" y="35770"/>
                </a:lnTo>
                <a:lnTo>
                  <a:pt x="748360" y="35676"/>
                </a:lnTo>
                <a:close/>
              </a:path>
              <a:path w="748665" h="116839">
                <a:moveTo>
                  <a:pt x="743329" y="103418"/>
                </a:moveTo>
                <a:lnTo>
                  <a:pt x="707837" y="103348"/>
                </a:lnTo>
                <a:lnTo>
                  <a:pt x="703691" y="100949"/>
                </a:lnTo>
                <a:lnTo>
                  <a:pt x="702518" y="96027"/>
                </a:lnTo>
                <a:lnTo>
                  <a:pt x="683422" y="96027"/>
                </a:lnTo>
                <a:lnTo>
                  <a:pt x="715167" y="116646"/>
                </a:lnTo>
                <a:lnTo>
                  <a:pt x="729663" y="114654"/>
                </a:lnTo>
                <a:lnTo>
                  <a:pt x="740039" y="108676"/>
                </a:lnTo>
                <a:lnTo>
                  <a:pt x="743329" y="103418"/>
                </a:lnTo>
                <a:close/>
              </a:path>
              <a:path w="748665" h="116839">
                <a:moveTo>
                  <a:pt x="748360" y="81229"/>
                </a:moveTo>
                <a:lnTo>
                  <a:pt x="748360" y="76032"/>
                </a:lnTo>
                <a:lnTo>
                  <a:pt x="707837" y="76032"/>
                </a:lnTo>
                <a:lnTo>
                  <a:pt x="703432" y="73197"/>
                </a:lnTo>
                <a:lnTo>
                  <a:pt x="699561" y="63977"/>
                </a:lnTo>
                <a:lnTo>
                  <a:pt x="699043" y="60472"/>
                </a:lnTo>
                <a:lnTo>
                  <a:pt x="699043" y="88853"/>
                </a:lnTo>
                <a:lnTo>
                  <a:pt x="700201" y="89275"/>
                </a:lnTo>
                <a:lnTo>
                  <a:pt x="716340" y="89275"/>
                </a:lnTo>
                <a:lnTo>
                  <a:pt x="722924" y="86547"/>
                </a:lnTo>
                <a:lnTo>
                  <a:pt x="728188" y="81253"/>
                </a:lnTo>
                <a:lnTo>
                  <a:pt x="748360" y="81229"/>
                </a:lnTo>
                <a:close/>
              </a:path>
              <a:path w="748665" h="116839">
                <a:moveTo>
                  <a:pt x="748360" y="76032"/>
                </a:moveTo>
                <a:lnTo>
                  <a:pt x="748360" y="35676"/>
                </a:lnTo>
                <a:lnTo>
                  <a:pt x="714024" y="35676"/>
                </a:lnTo>
                <a:lnTo>
                  <a:pt x="720321" y="37096"/>
                </a:lnTo>
                <a:lnTo>
                  <a:pt x="725124" y="41191"/>
                </a:lnTo>
                <a:lnTo>
                  <a:pt x="728188" y="47719"/>
                </a:lnTo>
                <a:lnTo>
                  <a:pt x="729264" y="56433"/>
                </a:lnTo>
                <a:lnTo>
                  <a:pt x="729264" y="76032"/>
                </a:lnTo>
                <a:lnTo>
                  <a:pt x="748360" y="76032"/>
                </a:lnTo>
                <a:close/>
              </a:path>
              <a:path w="748665" h="116839">
                <a:moveTo>
                  <a:pt x="729264" y="76032"/>
                </a:moveTo>
                <a:lnTo>
                  <a:pt x="729264" y="56433"/>
                </a:lnTo>
                <a:lnTo>
                  <a:pt x="729233" y="64838"/>
                </a:lnTo>
                <a:lnTo>
                  <a:pt x="727176" y="70454"/>
                </a:lnTo>
                <a:lnTo>
                  <a:pt x="720714" y="75392"/>
                </a:lnTo>
                <a:lnTo>
                  <a:pt x="717880" y="76032"/>
                </a:lnTo>
                <a:lnTo>
                  <a:pt x="729264" y="76032"/>
                </a:lnTo>
                <a:close/>
              </a:path>
              <a:path w="748665" h="116839">
                <a:moveTo>
                  <a:pt x="748360" y="84749"/>
                </a:moveTo>
                <a:lnTo>
                  <a:pt x="748360" y="81229"/>
                </a:lnTo>
                <a:lnTo>
                  <a:pt x="728715" y="81229"/>
                </a:lnTo>
                <a:lnTo>
                  <a:pt x="728715" y="90845"/>
                </a:lnTo>
                <a:lnTo>
                  <a:pt x="728212" y="93543"/>
                </a:lnTo>
                <a:lnTo>
                  <a:pt x="725119" y="100949"/>
                </a:lnTo>
                <a:lnTo>
                  <a:pt x="720989" y="103418"/>
                </a:lnTo>
                <a:lnTo>
                  <a:pt x="743329" y="103418"/>
                </a:lnTo>
                <a:lnTo>
                  <a:pt x="746277" y="98709"/>
                </a:lnTo>
                <a:lnTo>
                  <a:pt x="748360" y="84749"/>
                </a:lnTo>
                <a:close/>
              </a:path>
              <a:path w="748665" h="116839">
                <a:moveTo>
                  <a:pt x="748360" y="32171"/>
                </a:moveTo>
                <a:lnTo>
                  <a:pt x="748360" y="24917"/>
                </a:lnTo>
                <a:lnTo>
                  <a:pt x="728715" y="24917"/>
                </a:lnTo>
                <a:lnTo>
                  <a:pt x="728715" y="32171"/>
                </a:lnTo>
                <a:lnTo>
                  <a:pt x="748360" y="32171"/>
                </a:lnTo>
                <a:close/>
              </a:path>
              <a:path w="748665" h="116839">
                <a:moveTo>
                  <a:pt x="665812" y="35676"/>
                </a:moveTo>
                <a:lnTo>
                  <a:pt x="664787" y="32826"/>
                </a:lnTo>
                <a:lnTo>
                  <a:pt x="621959" y="32826"/>
                </a:lnTo>
                <a:lnTo>
                  <a:pt x="621959" y="24917"/>
                </a:lnTo>
                <a:lnTo>
                  <a:pt x="603107" y="24917"/>
                </a:lnTo>
                <a:lnTo>
                  <a:pt x="603107" y="90845"/>
                </a:lnTo>
                <a:lnTo>
                  <a:pt x="622736" y="90845"/>
                </a:lnTo>
                <a:lnTo>
                  <a:pt x="622736" y="48127"/>
                </a:lnTo>
                <a:lnTo>
                  <a:pt x="624535" y="43601"/>
                </a:lnTo>
                <a:lnTo>
                  <a:pt x="626333" y="39563"/>
                </a:lnTo>
                <a:lnTo>
                  <a:pt x="629183" y="35676"/>
                </a:lnTo>
                <a:lnTo>
                  <a:pt x="665812" y="35676"/>
                </a:lnTo>
                <a:close/>
              </a:path>
              <a:path w="748665" h="116839">
                <a:moveTo>
                  <a:pt x="664787" y="32826"/>
                </a:moveTo>
                <a:lnTo>
                  <a:pt x="663762" y="29977"/>
                </a:lnTo>
                <a:lnTo>
                  <a:pt x="658733" y="26730"/>
                </a:lnTo>
                <a:lnTo>
                  <a:pt x="653963" y="23225"/>
                </a:lnTo>
                <a:lnTo>
                  <a:pt x="649955" y="22448"/>
                </a:lnTo>
                <a:lnTo>
                  <a:pt x="634608" y="22448"/>
                </a:lnTo>
                <a:lnTo>
                  <a:pt x="626988" y="25953"/>
                </a:lnTo>
                <a:lnTo>
                  <a:pt x="621959" y="32826"/>
                </a:lnTo>
                <a:lnTo>
                  <a:pt x="664787" y="32826"/>
                </a:lnTo>
                <a:close/>
              </a:path>
              <a:path w="748665" h="116839">
                <a:moveTo>
                  <a:pt x="666612" y="90845"/>
                </a:moveTo>
                <a:lnTo>
                  <a:pt x="666612" y="37901"/>
                </a:lnTo>
                <a:lnTo>
                  <a:pt x="665812" y="35676"/>
                </a:lnTo>
                <a:lnTo>
                  <a:pt x="643249" y="35676"/>
                </a:lnTo>
                <a:lnTo>
                  <a:pt x="646983" y="41391"/>
                </a:lnTo>
                <a:lnTo>
                  <a:pt x="646983" y="90845"/>
                </a:lnTo>
                <a:lnTo>
                  <a:pt x="666612" y="90845"/>
                </a:lnTo>
                <a:close/>
              </a:path>
              <a:path w="748665" h="116839">
                <a:moveTo>
                  <a:pt x="534344" y="90845"/>
                </a:moveTo>
                <a:lnTo>
                  <a:pt x="534344" y="24917"/>
                </a:lnTo>
                <a:lnTo>
                  <a:pt x="514761" y="24917"/>
                </a:lnTo>
                <a:lnTo>
                  <a:pt x="514761" y="90845"/>
                </a:lnTo>
                <a:lnTo>
                  <a:pt x="534344" y="90845"/>
                </a:lnTo>
                <a:close/>
              </a:path>
              <a:path w="748665" h="116839">
                <a:moveTo>
                  <a:pt x="559780" y="35554"/>
                </a:moveTo>
                <a:lnTo>
                  <a:pt x="559780" y="22448"/>
                </a:lnTo>
                <a:lnTo>
                  <a:pt x="557463" y="22448"/>
                </a:lnTo>
                <a:lnTo>
                  <a:pt x="549715" y="23274"/>
                </a:lnTo>
                <a:lnTo>
                  <a:pt x="543275" y="25772"/>
                </a:lnTo>
                <a:lnTo>
                  <a:pt x="538184" y="29887"/>
                </a:lnTo>
                <a:lnTo>
                  <a:pt x="534344" y="35676"/>
                </a:lnTo>
                <a:lnTo>
                  <a:pt x="559780" y="35554"/>
                </a:lnTo>
                <a:close/>
              </a:path>
              <a:path w="748665" h="116839">
                <a:moveTo>
                  <a:pt x="548008" y="35676"/>
                </a:moveTo>
                <a:lnTo>
                  <a:pt x="534344" y="35676"/>
                </a:lnTo>
                <a:lnTo>
                  <a:pt x="534344" y="53080"/>
                </a:lnTo>
                <a:lnTo>
                  <a:pt x="536173" y="45674"/>
                </a:lnTo>
                <a:lnTo>
                  <a:pt x="539663" y="41650"/>
                </a:lnTo>
                <a:lnTo>
                  <a:pt x="543298" y="37618"/>
                </a:lnTo>
                <a:lnTo>
                  <a:pt x="548008" y="35676"/>
                </a:lnTo>
                <a:close/>
              </a:path>
              <a:path w="748665" h="116839">
                <a:moveTo>
                  <a:pt x="559780" y="35676"/>
                </a:moveTo>
                <a:lnTo>
                  <a:pt x="559155" y="35554"/>
                </a:lnTo>
                <a:lnTo>
                  <a:pt x="559780" y="35676"/>
                </a:lnTo>
                <a:close/>
              </a:path>
              <a:path w="748665" h="116839">
                <a:moveTo>
                  <a:pt x="496473" y="35676"/>
                </a:moveTo>
                <a:lnTo>
                  <a:pt x="469026" y="22448"/>
                </a:lnTo>
                <a:lnTo>
                  <a:pt x="461176" y="23033"/>
                </a:lnTo>
                <a:lnTo>
                  <a:pt x="432865" y="49902"/>
                </a:lnTo>
                <a:lnTo>
                  <a:pt x="432236" y="57729"/>
                </a:lnTo>
                <a:lnTo>
                  <a:pt x="433041" y="66740"/>
                </a:lnTo>
                <a:lnTo>
                  <a:pt x="452627" y="90922"/>
                </a:lnTo>
                <a:lnTo>
                  <a:pt x="452627" y="51633"/>
                </a:lnTo>
                <a:lnTo>
                  <a:pt x="452871" y="47624"/>
                </a:lnTo>
                <a:lnTo>
                  <a:pt x="454304" y="43860"/>
                </a:lnTo>
                <a:lnTo>
                  <a:pt x="456879" y="40614"/>
                </a:lnTo>
                <a:lnTo>
                  <a:pt x="459592" y="37368"/>
                </a:lnTo>
                <a:lnTo>
                  <a:pt x="463463" y="35676"/>
                </a:lnTo>
                <a:lnTo>
                  <a:pt x="496473" y="35676"/>
                </a:lnTo>
                <a:close/>
              </a:path>
              <a:path w="748665" h="116839">
                <a:moveTo>
                  <a:pt x="502950" y="62666"/>
                </a:moveTo>
                <a:lnTo>
                  <a:pt x="502828" y="59039"/>
                </a:lnTo>
                <a:lnTo>
                  <a:pt x="502462" y="54376"/>
                </a:lnTo>
                <a:lnTo>
                  <a:pt x="502084" y="51633"/>
                </a:lnTo>
                <a:lnTo>
                  <a:pt x="452627" y="51633"/>
                </a:lnTo>
                <a:lnTo>
                  <a:pt x="452627" y="62666"/>
                </a:lnTo>
                <a:lnTo>
                  <a:pt x="502950" y="62666"/>
                </a:lnTo>
                <a:close/>
              </a:path>
              <a:path w="748665" h="116839">
                <a:moveTo>
                  <a:pt x="497696" y="80070"/>
                </a:moveTo>
                <a:lnTo>
                  <a:pt x="458693" y="78226"/>
                </a:lnTo>
                <a:lnTo>
                  <a:pt x="452627" y="66964"/>
                </a:lnTo>
                <a:lnTo>
                  <a:pt x="452627" y="90922"/>
                </a:lnTo>
                <a:lnTo>
                  <a:pt x="458693" y="93162"/>
                </a:lnTo>
                <a:lnTo>
                  <a:pt x="461176" y="93256"/>
                </a:lnTo>
                <a:lnTo>
                  <a:pt x="467471" y="93314"/>
                </a:lnTo>
                <a:lnTo>
                  <a:pt x="480128" y="91972"/>
                </a:lnTo>
                <a:lnTo>
                  <a:pt x="490026" y="87938"/>
                </a:lnTo>
                <a:lnTo>
                  <a:pt x="497171" y="81201"/>
                </a:lnTo>
                <a:lnTo>
                  <a:pt x="497696" y="80070"/>
                </a:lnTo>
                <a:close/>
              </a:path>
              <a:path w="748665" h="116839">
                <a:moveTo>
                  <a:pt x="502084" y="51633"/>
                </a:moveTo>
                <a:lnTo>
                  <a:pt x="502051" y="51389"/>
                </a:lnTo>
                <a:lnTo>
                  <a:pt x="501426" y="48402"/>
                </a:lnTo>
                <a:lnTo>
                  <a:pt x="500374" y="42550"/>
                </a:lnTo>
                <a:lnTo>
                  <a:pt x="499079" y="39563"/>
                </a:lnTo>
                <a:lnTo>
                  <a:pt x="496473" y="35676"/>
                </a:lnTo>
                <a:lnTo>
                  <a:pt x="473674" y="35676"/>
                </a:lnTo>
                <a:lnTo>
                  <a:pt x="482178" y="37627"/>
                </a:lnTo>
                <a:lnTo>
                  <a:pt x="482574" y="51633"/>
                </a:lnTo>
                <a:lnTo>
                  <a:pt x="502084" y="51633"/>
                </a:lnTo>
                <a:close/>
              </a:path>
              <a:path w="748665" h="116839">
                <a:moveTo>
                  <a:pt x="501563" y="71749"/>
                </a:moveTo>
                <a:lnTo>
                  <a:pt x="481660" y="71749"/>
                </a:lnTo>
                <a:lnTo>
                  <a:pt x="480120" y="77327"/>
                </a:lnTo>
                <a:lnTo>
                  <a:pt x="474573" y="80070"/>
                </a:lnTo>
                <a:lnTo>
                  <a:pt x="497696" y="80070"/>
                </a:lnTo>
                <a:lnTo>
                  <a:pt x="501563" y="71749"/>
                </a:lnTo>
                <a:close/>
              </a:path>
              <a:path w="748665" h="116839">
                <a:moveTo>
                  <a:pt x="417046" y="35676"/>
                </a:moveTo>
                <a:lnTo>
                  <a:pt x="389610" y="22448"/>
                </a:lnTo>
                <a:lnTo>
                  <a:pt x="381762" y="23033"/>
                </a:lnTo>
                <a:lnTo>
                  <a:pt x="353462" y="49902"/>
                </a:lnTo>
                <a:lnTo>
                  <a:pt x="352836" y="57729"/>
                </a:lnTo>
                <a:lnTo>
                  <a:pt x="353638" y="66740"/>
                </a:lnTo>
                <a:lnTo>
                  <a:pt x="373212" y="90926"/>
                </a:lnTo>
                <a:lnTo>
                  <a:pt x="373212" y="51633"/>
                </a:lnTo>
                <a:lnTo>
                  <a:pt x="373456" y="47624"/>
                </a:lnTo>
                <a:lnTo>
                  <a:pt x="374888" y="43860"/>
                </a:lnTo>
                <a:lnTo>
                  <a:pt x="377464" y="40614"/>
                </a:lnTo>
                <a:lnTo>
                  <a:pt x="380177" y="37368"/>
                </a:lnTo>
                <a:lnTo>
                  <a:pt x="384063" y="35676"/>
                </a:lnTo>
                <a:lnTo>
                  <a:pt x="417046" y="35676"/>
                </a:lnTo>
                <a:close/>
              </a:path>
              <a:path w="748665" h="116839">
                <a:moveTo>
                  <a:pt x="423534" y="62666"/>
                </a:moveTo>
                <a:lnTo>
                  <a:pt x="423412" y="59039"/>
                </a:lnTo>
                <a:lnTo>
                  <a:pt x="423031" y="54376"/>
                </a:lnTo>
                <a:lnTo>
                  <a:pt x="422909" y="53339"/>
                </a:lnTo>
                <a:lnTo>
                  <a:pt x="422669" y="51633"/>
                </a:lnTo>
                <a:lnTo>
                  <a:pt x="373212" y="51633"/>
                </a:lnTo>
                <a:lnTo>
                  <a:pt x="373212" y="62666"/>
                </a:lnTo>
                <a:lnTo>
                  <a:pt x="423534" y="62666"/>
                </a:lnTo>
                <a:close/>
              </a:path>
              <a:path w="748665" h="116839">
                <a:moveTo>
                  <a:pt x="418273" y="80070"/>
                </a:moveTo>
                <a:lnTo>
                  <a:pt x="379277" y="78226"/>
                </a:lnTo>
                <a:lnTo>
                  <a:pt x="373212" y="66964"/>
                </a:lnTo>
                <a:lnTo>
                  <a:pt x="373212" y="90926"/>
                </a:lnTo>
                <a:lnTo>
                  <a:pt x="379277" y="93162"/>
                </a:lnTo>
                <a:lnTo>
                  <a:pt x="381762" y="93256"/>
                </a:lnTo>
                <a:lnTo>
                  <a:pt x="388056" y="93314"/>
                </a:lnTo>
                <a:lnTo>
                  <a:pt x="400712" y="91972"/>
                </a:lnTo>
                <a:lnTo>
                  <a:pt x="410609" y="87938"/>
                </a:lnTo>
                <a:lnTo>
                  <a:pt x="417749" y="81201"/>
                </a:lnTo>
                <a:lnTo>
                  <a:pt x="418273" y="80070"/>
                </a:lnTo>
                <a:close/>
              </a:path>
              <a:path w="748665" h="116839">
                <a:moveTo>
                  <a:pt x="422669" y="51633"/>
                </a:moveTo>
                <a:lnTo>
                  <a:pt x="422635" y="51389"/>
                </a:lnTo>
                <a:lnTo>
                  <a:pt x="421995" y="48402"/>
                </a:lnTo>
                <a:lnTo>
                  <a:pt x="420944" y="42550"/>
                </a:lnTo>
                <a:lnTo>
                  <a:pt x="419663" y="39563"/>
                </a:lnTo>
                <a:lnTo>
                  <a:pt x="417046" y="35676"/>
                </a:lnTo>
                <a:lnTo>
                  <a:pt x="394258" y="35676"/>
                </a:lnTo>
                <a:lnTo>
                  <a:pt x="402762" y="37627"/>
                </a:lnTo>
                <a:lnTo>
                  <a:pt x="403158" y="51633"/>
                </a:lnTo>
                <a:lnTo>
                  <a:pt x="422669" y="51633"/>
                </a:lnTo>
                <a:close/>
              </a:path>
              <a:path w="748665" h="116839">
                <a:moveTo>
                  <a:pt x="422132" y="71749"/>
                </a:moveTo>
                <a:lnTo>
                  <a:pt x="402244" y="71749"/>
                </a:lnTo>
                <a:lnTo>
                  <a:pt x="400705" y="77327"/>
                </a:lnTo>
                <a:lnTo>
                  <a:pt x="395157" y="80070"/>
                </a:lnTo>
                <a:lnTo>
                  <a:pt x="418273" y="80070"/>
                </a:lnTo>
                <a:lnTo>
                  <a:pt x="422132" y="71749"/>
                </a:lnTo>
                <a:close/>
              </a:path>
              <a:path w="748665" h="116839">
                <a:moveTo>
                  <a:pt x="340366" y="35676"/>
                </a:moveTo>
                <a:lnTo>
                  <a:pt x="339347" y="32826"/>
                </a:lnTo>
                <a:lnTo>
                  <a:pt x="296494" y="32826"/>
                </a:lnTo>
                <a:lnTo>
                  <a:pt x="296494" y="24917"/>
                </a:lnTo>
                <a:lnTo>
                  <a:pt x="277672" y="24917"/>
                </a:lnTo>
                <a:lnTo>
                  <a:pt x="277672" y="90845"/>
                </a:lnTo>
                <a:lnTo>
                  <a:pt x="297286" y="90845"/>
                </a:lnTo>
                <a:lnTo>
                  <a:pt x="297286" y="48127"/>
                </a:lnTo>
                <a:lnTo>
                  <a:pt x="299100" y="43601"/>
                </a:lnTo>
                <a:lnTo>
                  <a:pt x="300898" y="39563"/>
                </a:lnTo>
                <a:lnTo>
                  <a:pt x="303733" y="35676"/>
                </a:lnTo>
                <a:lnTo>
                  <a:pt x="340366" y="35676"/>
                </a:lnTo>
                <a:close/>
              </a:path>
              <a:path w="748665" h="116839">
                <a:moveTo>
                  <a:pt x="339347" y="32826"/>
                </a:moveTo>
                <a:lnTo>
                  <a:pt x="338327" y="29977"/>
                </a:lnTo>
                <a:lnTo>
                  <a:pt x="333283" y="26730"/>
                </a:lnTo>
                <a:lnTo>
                  <a:pt x="328498" y="23225"/>
                </a:lnTo>
                <a:lnTo>
                  <a:pt x="324520" y="22448"/>
                </a:lnTo>
                <a:lnTo>
                  <a:pt x="309158" y="22448"/>
                </a:lnTo>
                <a:lnTo>
                  <a:pt x="301538" y="25953"/>
                </a:lnTo>
                <a:lnTo>
                  <a:pt x="296494" y="32826"/>
                </a:lnTo>
                <a:lnTo>
                  <a:pt x="339347" y="32826"/>
                </a:lnTo>
                <a:close/>
              </a:path>
              <a:path w="748665" h="116839">
                <a:moveTo>
                  <a:pt x="341162" y="90845"/>
                </a:moveTo>
                <a:lnTo>
                  <a:pt x="341162" y="37901"/>
                </a:lnTo>
                <a:lnTo>
                  <a:pt x="340366" y="35676"/>
                </a:lnTo>
                <a:lnTo>
                  <a:pt x="317799" y="35676"/>
                </a:lnTo>
                <a:lnTo>
                  <a:pt x="321533" y="41391"/>
                </a:lnTo>
                <a:lnTo>
                  <a:pt x="321533" y="90845"/>
                </a:lnTo>
                <a:lnTo>
                  <a:pt x="341162" y="90845"/>
                </a:lnTo>
                <a:close/>
              </a:path>
              <a:path w="748665" h="116839">
                <a:moveTo>
                  <a:pt x="227761" y="35676"/>
                </a:moveTo>
                <a:lnTo>
                  <a:pt x="227761" y="32171"/>
                </a:lnTo>
                <a:lnTo>
                  <a:pt x="207751" y="32171"/>
                </a:lnTo>
                <a:lnTo>
                  <a:pt x="203484" y="25679"/>
                </a:lnTo>
                <a:lnTo>
                  <a:pt x="196916" y="22448"/>
                </a:lnTo>
                <a:lnTo>
                  <a:pt x="188259" y="22448"/>
                </a:lnTo>
                <a:lnTo>
                  <a:pt x="175651" y="24836"/>
                </a:lnTo>
                <a:lnTo>
                  <a:pt x="166144" y="31725"/>
                </a:lnTo>
                <a:lnTo>
                  <a:pt x="160144" y="42701"/>
                </a:lnTo>
                <a:lnTo>
                  <a:pt x="158054" y="57348"/>
                </a:lnTo>
                <a:lnTo>
                  <a:pt x="158592" y="64838"/>
                </a:lnTo>
                <a:lnTo>
                  <a:pt x="178475" y="88858"/>
                </a:lnTo>
                <a:lnTo>
                  <a:pt x="178475" y="52425"/>
                </a:lnTo>
                <a:lnTo>
                  <a:pt x="179100" y="48402"/>
                </a:lnTo>
                <a:lnTo>
                  <a:pt x="182986" y="39060"/>
                </a:lnTo>
                <a:lnTo>
                  <a:pt x="187238" y="35782"/>
                </a:lnTo>
                <a:lnTo>
                  <a:pt x="227761" y="35676"/>
                </a:lnTo>
                <a:close/>
              </a:path>
              <a:path w="748665" h="116839">
                <a:moveTo>
                  <a:pt x="222739" y="103418"/>
                </a:moveTo>
                <a:lnTo>
                  <a:pt x="187238" y="103339"/>
                </a:lnTo>
                <a:lnTo>
                  <a:pt x="183108" y="100949"/>
                </a:lnTo>
                <a:lnTo>
                  <a:pt x="181935" y="96027"/>
                </a:lnTo>
                <a:lnTo>
                  <a:pt x="162839" y="96027"/>
                </a:lnTo>
                <a:lnTo>
                  <a:pt x="194584" y="116646"/>
                </a:lnTo>
                <a:lnTo>
                  <a:pt x="209084" y="114654"/>
                </a:lnTo>
                <a:lnTo>
                  <a:pt x="219454" y="108676"/>
                </a:lnTo>
                <a:lnTo>
                  <a:pt x="222739" y="103418"/>
                </a:lnTo>
                <a:close/>
              </a:path>
              <a:path w="748665" h="116839">
                <a:moveTo>
                  <a:pt x="227761" y="81229"/>
                </a:moveTo>
                <a:lnTo>
                  <a:pt x="227761" y="76032"/>
                </a:lnTo>
                <a:lnTo>
                  <a:pt x="187238" y="76032"/>
                </a:lnTo>
                <a:lnTo>
                  <a:pt x="182849" y="73197"/>
                </a:lnTo>
                <a:lnTo>
                  <a:pt x="178978" y="63977"/>
                </a:lnTo>
                <a:lnTo>
                  <a:pt x="178475" y="60472"/>
                </a:lnTo>
                <a:lnTo>
                  <a:pt x="178475" y="88858"/>
                </a:lnTo>
                <a:lnTo>
                  <a:pt x="179618" y="89275"/>
                </a:lnTo>
                <a:lnTo>
                  <a:pt x="195773" y="89275"/>
                </a:lnTo>
                <a:lnTo>
                  <a:pt x="202341" y="86547"/>
                </a:lnTo>
                <a:lnTo>
                  <a:pt x="207579" y="81279"/>
                </a:lnTo>
                <a:lnTo>
                  <a:pt x="227761" y="81229"/>
                </a:lnTo>
                <a:close/>
              </a:path>
              <a:path w="748665" h="116839">
                <a:moveTo>
                  <a:pt x="227761" y="76032"/>
                </a:moveTo>
                <a:lnTo>
                  <a:pt x="227761" y="35676"/>
                </a:lnTo>
                <a:lnTo>
                  <a:pt x="193426" y="35676"/>
                </a:lnTo>
                <a:lnTo>
                  <a:pt x="199726" y="37096"/>
                </a:lnTo>
                <a:lnTo>
                  <a:pt x="204536" y="41216"/>
                </a:lnTo>
                <a:lnTo>
                  <a:pt x="207579" y="47719"/>
                </a:lnTo>
                <a:lnTo>
                  <a:pt x="208650" y="56433"/>
                </a:lnTo>
                <a:lnTo>
                  <a:pt x="208650" y="76032"/>
                </a:lnTo>
                <a:lnTo>
                  <a:pt x="227761" y="76032"/>
                </a:lnTo>
                <a:close/>
              </a:path>
              <a:path w="748665" h="116839">
                <a:moveTo>
                  <a:pt x="208650" y="76032"/>
                </a:moveTo>
                <a:lnTo>
                  <a:pt x="208650" y="56433"/>
                </a:lnTo>
                <a:lnTo>
                  <a:pt x="208620" y="64838"/>
                </a:lnTo>
                <a:lnTo>
                  <a:pt x="206578" y="70454"/>
                </a:lnTo>
                <a:lnTo>
                  <a:pt x="200162" y="75392"/>
                </a:lnTo>
                <a:lnTo>
                  <a:pt x="197297" y="76032"/>
                </a:lnTo>
                <a:lnTo>
                  <a:pt x="208650" y="76032"/>
                </a:lnTo>
                <a:close/>
              </a:path>
              <a:path w="748665" h="116839">
                <a:moveTo>
                  <a:pt x="227761" y="84749"/>
                </a:moveTo>
                <a:lnTo>
                  <a:pt x="227761" y="81229"/>
                </a:lnTo>
                <a:lnTo>
                  <a:pt x="208132" y="81229"/>
                </a:lnTo>
                <a:lnTo>
                  <a:pt x="208132" y="90845"/>
                </a:lnTo>
                <a:lnTo>
                  <a:pt x="207629" y="93543"/>
                </a:lnTo>
                <a:lnTo>
                  <a:pt x="206075" y="97200"/>
                </a:lnTo>
                <a:lnTo>
                  <a:pt x="204524" y="100956"/>
                </a:lnTo>
                <a:lnTo>
                  <a:pt x="200405" y="103418"/>
                </a:lnTo>
                <a:lnTo>
                  <a:pt x="222739" y="103418"/>
                </a:lnTo>
                <a:lnTo>
                  <a:pt x="225683" y="98709"/>
                </a:lnTo>
                <a:lnTo>
                  <a:pt x="227761" y="84749"/>
                </a:lnTo>
                <a:close/>
              </a:path>
              <a:path w="748665" h="116839">
                <a:moveTo>
                  <a:pt x="227761" y="32171"/>
                </a:moveTo>
                <a:lnTo>
                  <a:pt x="227761" y="24917"/>
                </a:lnTo>
                <a:lnTo>
                  <a:pt x="208132" y="24917"/>
                </a:lnTo>
                <a:lnTo>
                  <a:pt x="208132" y="32171"/>
                </a:lnTo>
                <a:lnTo>
                  <a:pt x="227761" y="32171"/>
                </a:lnTo>
                <a:close/>
              </a:path>
              <a:path w="748665" h="116839">
                <a:moveTo>
                  <a:pt x="145229" y="35676"/>
                </a:moveTo>
                <a:lnTo>
                  <a:pt x="144204" y="32826"/>
                </a:lnTo>
                <a:lnTo>
                  <a:pt x="101376" y="32826"/>
                </a:lnTo>
                <a:lnTo>
                  <a:pt x="101376" y="24917"/>
                </a:lnTo>
                <a:lnTo>
                  <a:pt x="82524" y="24917"/>
                </a:lnTo>
                <a:lnTo>
                  <a:pt x="82524" y="90845"/>
                </a:lnTo>
                <a:lnTo>
                  <a:pt x="102138" y="90845"/>
                </a:lnTo>
                <a:lnTo>
                  <a:pt x="102138" y="48127"/>
                </a:lnTo>
                <a:lnTo>
                  <a:pt x="103952" y="43601"/>
                </a:lnTo>
                <a:lnTo>
                  <a:pt x="105750" y="39563"/>
                </a:lnTo>
                <a:lnTo>
                  <a:pt x="108615" y="35676"/>
                </a:lnTo>
                <a:lnTo>
                  <a:pt x="145229" y="35676"/>
                </a:lnTo>
                <a:close/>
              </a:path>
              <a:path w="748665" h="116839">
                <a:moveTo>
                  <a:pt x="144204" y="32826"/>
                </a:moveTo>
                <a:lnTo>
                  <a:pt x="143179" y="29977"/>
                </a:lnTo>
                <a:lnTo>
                  <a:pt x="138165" y="26730"/>
                </a:lnTo>
                <a:lnTo>
                  <a:pt x="133380" y="23225"/>
                </a:lnTo>
                <a:lnTo>
                  <a:pt x="129387" y="22448"/>
                </a:lnTo>
                <a:lnTo>
                  <a:pt x="114010" y="22448"/>
                </a:lnTo>
                <a:lnTo>
                  <a:pt x="106405" y="25953"/>
                </a:lnTo>
                <a:lnTo>
                  <a:pt x="101376" y="32826"/>
                </a:lnTo>
                <a:lnTo>
                  <a:pt x="144204" y="32826"/>
                </a:lnTo>
                <a:close/>
              </a:path>
              <a:path w="748665" h="116839">
                <a:moveTo>
                  <a:pt x="146029" y="90845"/>
                </a:moveTo>
                <a:lnTo>
                  <a:pt x="146029" y="37901"/>
                </a:lnTo>
                <a:lnTo>
                  <a:pt x="145229" y="35676"/>
                </a:lnTo>
                <a:lnTo>
                  <a:pt x="122651" y="35676"/>
                </a:lnTo>
                <a:lnTo>
                  <a:pt x="126400" y="41391"/>
                </a:lnTo>
                <a:lnTo>
                  <a:pt x="126400" y="90845"/>
                </a:lnTo>
                <a:lnTo>
                  <a:pt x="146029" y="90845"/>
                </a:lnTo>
                <a:close/>
              </a:path>
              <a:path w="748665" h="116839">
                <a:moveTo>
                  <a:pt x="587959" y="90845"/>
                </a:moveTo>
                <a:lnTo>
                  <a:pt x="587959" y="24917"/>
                </a:lnTo>
                <a:lnTo>
                  <a:pt x="568345" y="24917"/>
                </a:lnTo>
                <a:lnTo>
                  <a:pt x="568345" y="90845"/>
                </a:lnTo>
                <a:lnTo>
                  <a:pt x="587959" y="90845"/>
                </a:lnTo>
                <a:close/>
              </a:path>
              <a:path w="748665" h="116839">
                <a:moveTo>
                  <a:pt x="262539" y="90845"/>
                </a:moveTo>
                <a:lnTo>
                  <a:pt x="262539" y="24917"/>
                </a:lnTo>
                <a:lnTo>
                  <a:pt x="242910" y="24917"/>
                </a:lnTo>
                <a:lnTo>
                  <a:pt x="242910" y="90845"/>
                </a:lnTo>
                <a:lnTo>
                  <a:pt x="262539" y="908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55552" y="4929073"/>
            <a:ext cx="76200" cy="17780"/>
          </a:xfrm>
          <a:custGeom>
            <a:avLst/>
            <a:gdLst/>
            <a:ahLst/>
            <a:cxnLst/>
            <a:rect l="l" t="t" r="r" b="b"/>
            <a:pathLst>
              <a:path w="76200" h="17779">
                <a:moveTo>
                  <a:pt x="75895" y="17647"/>
                </a:moveTo>
                <a:lnTo>
                  <a:pt x="75895" y="0"/>
                </a:lnTo>
                <a:lnTo>
                  <a:pt x="0" y="0"/>
                </a:lnTo>
                <a:lnTo>
                  <a:pt x="0" y="17647"/>
                </a:lnTo>
                <a:lnTo>
                  <a:pt x="75895" y="176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82938" y="4946721"/>
            <a:ext cx="21590" cy="73660"/>
          </a:xfrm>
          <a:custGeom>
            <a:avLst/>
            <a:gdLst/>
            <a:ahLst/>
            <a:cxnLst/>
            <a:rect l="l" t="t" r="r" b="b"/>
            <a:pathLst>
              <a:path w="21590" h="73660">
                <a:moveTo>
                  <a:pt x="21290" y="73197"/>
                </a:moveTo>
                <a:lnTo>
                  <a:pt x="21290" y="0"/>
                </a:lnTo>
                <a:lnTo>
                  <a:pt x="0" y="0"/>
                </a:lnTo>
                <a:lnTo>
                  <a:pt x="0" y="73197"/>
                </a:lnTo>
                <a:lnTo>
                  <a:pt x="21290" y="731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34171" y="4929073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0845"/>
                </a:lnTo>
              </a:path>
            </a:pathLst>
          </a:custGeom>
          <a:ln w="212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96923" y="4971682"/>
            <a:ext cx="970197" cy="2538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56493" y="4612538"/>
            <a:ext cx="2218205" cy="22564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40544" y="390813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50916" y="25587"/>
                </a:moveTo>
                <a:lnTo>
                  <a:pt x="48913" y="15629"/>
                </a:lnTo>
                <a:lnTo>
                  <a:pt x="43454" y="7496"/>
                </a:lnTo>
                <a:lnTo>
                  <a:pt x="35364" y="2011"/>
                </a:lnTo>
                <a:lnTo>
                  <a:pt x="25466" y="0"/>
                </a:lnTo>
                <a:lnTo>
                  <a:pt x="15552" y="2011"/>
                </a:lnTo>
                <a:lnTo>
                  <a:pt x="7458" y="7496"/>
                </a:lnTo>
                <a:lnTo>
                  <a:pt x="2000" y="15629"/>
                </a:lnTo>
                <a:lnTo>
                  <a:pt x="0" y="25587"/>
                </a:lnTo>
                <a:lnTo>
                  <a:pt x="2000" y="35543"/>
                </a:lnTo>
                <a:lnTo>
                  <a:pt x="7458" y="43672"/>
                </a:lnTo>
                <a:lnTo>
                  <a:pt x="15552" y="49151"/>
                </a:lnTo>
                <a:lnTo>
                  <a:pt x="25466" y="51160"/>
                </a:lnTo>
                <a:lnTo>
                  <a:pt x="35364" y="49151"/>
                </a:lnTo>
                <a:lnTo>
                  <a:pt x="43454" y="43672"/>
                </a:lnTo>
                <a:lnTo>
                  <a:pt x="48913" y="35543"/>
                </a:lnTo>
                <a:lnTo>
                  <a:pt x="50916" y="255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65782" y="2453898"/>
            <a:ext cx="0" cy="1480820"/>
          </a:xfrm>
          <a:custGeom>
            <a:avLst/>
            <a:gdLst/>
            <a:ahLst/>
            <a:cxnLst/>
            <a:rect l="l" t="t" r="r" b="b"/>
            <a:pathLst>
              <a:path h="1480820">
                <a:moveTo>
                  <a:pt x="0" y="1480297"/>
                </a:moveTo>
                <a:lnTo>
                  <a:pt x="0" y="0"/>
                </a:lnTo>
              </a:path>
            </a:pathLst>
          </a:custGeom>
          <a:ln w="9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72625" y="2105326"/>
            <a:ext cx="1212601" cy="275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46394" y="5274945"/>
            <a:ext cx="1490471" cy="2846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45190" y="5683453"/>
            <a:ext cx="1791279" cy="895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40466" y="5866288"/>
            <a:ext cx="731733" cy="21101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205645" y="5866288"/>
            <a:ext cx="788685" cy="2110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41289" y="6317986"/>
            <a:ext cx="1477380" cy="2855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35086" y="6826621"/>
            <a:ext cx="1360672" cy="973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03442" y="4691733"/>
            <a:ext cx="358140" cy="118110"/>
          </a:xfrm>
          <a:custGeom>
            <a:avLst/>
            <a:gdLst/>
            <a:ahLst/>
            <a:cxnLst/>
            <a:rect l="l" t="t" r="r" b="b"/>
            <a:pathLst>
              <a:path w="358140" h="118110">
                <a:moveTo>
                  <a:pt x="179105" y="19286"/>
                </a:moveTo>
                <a:lnTo>
                  <a:pt x="142737" y="0"/>
                </a:lnTo>
                <a:lnTo>
                  <a:pt x="140832" y="175"/>
                </a:lnTo>
                <a:lnTo>
                  <a:pt x="136443" y="267"/>
                </a:lnTo>
                <a:lnTo>
                  <a:pt x="103158" y="28674"/>
                </a:lnTo>
                <a:lnTo>
                  <a:pt x="98739" y="58484"/>
                </a:lnTo>
                <a:lnTo>
                  <a:pt x="98739" y="66226"/>
                </a:lnTo>
                <a:lnTo>
                  <a:pt x="113812" y="105560"/>
                </a:lnTo>
                <a:lnTo>
                  <a:pt x="123574" y="113097"/>
                </a:lnTo>
                <a:lnTo>
                  <a:pt x="123575" y="50712"/>
                </a:lnTo>
                <a:lnTo>
                  <a:pt x="123885" y="45514"/>
                </a:lnTo>
                <a:lnTo>
                  <a:pt x="125440" y="37178"/>
                </a:lnTo>
                <a:lnTo>
                  <a:pt x="126065" y="34130"/>
                </a:lnTo>
                <a:lnTo>
                  <a:pt x="127177" y="30991"/>
                </a:lnTo>
                <a:lnTo>
                  <a:pt x="128564" y="28461"/>
                </a:lnTo>
                <a:lnTo>
                  <a:pt x="131246" y="23233"/>
                </a:lnTo>
                <a:lnTo>
                  <a:pt x="136288" y="19404"/>
                </a:lnTo>
                <a:lnTo>
                  <a:pt x="179105" y="19286"/>
                </a:lnTo>
                <a:close/>
              </a:path>
              <a:path w="358140" h="118110">
                <a:moveTo>
                  <a:pt x="179298" y="97650"/>
                </a:moveTo>
                <a:lnTo>
                  <a:pt x="136288" y="96204"/>
                </a:lnTo>
                <a:lnTo>
                  <a:pt x="123574" y="50742"/>
                </a:lnTo>
                <a:lnTo>
                  <a:pt x="123575" y="113098"/>
                </a:lnTo>
                <a:lnTo>
                  <a:pt x="124663" y="113607"/>
                </a:lnTo>
                <a:lnTo>
                  <a:pt x="131246" y="115423"/>
                </a:lnTo>
                <a:lnTo>
                  <a:pt x="140070" y="117721"/>
                </a:lnTo>
                <a:lnTo>
                  <a:pt x="142737" y="116761"/>
                </a:lnTo>
                <a:lnTo>
                  <a:pt x="150647" y="116657"/>
                </a:lnTo>
                <a:lnTo>
                  <a:pt x="151683" y="116609"/>
                </a:lnTo>
                <a:lnTo>
                  <a:pt x="159227" y="114734"/>
                </a:lnTo>
                <a:lnTo>
                  <a:pt x="169590" y="109339"/>
                </a:lnTo>
                <a:lnTo>
                  <a:pt x="176357" y="103015"/>
                </a:lnTo>
                <a:lnTo>
                  <a:pt x="179298" y="97650"/>
                </a:lnTo>
                <a:close/>
              </a:path>
              <a:path w="358140" h="118110">
                <a:moveTo>
                  <a:pt x="187985" y="58484"/>
                </a:moveTo>
                <a:lnTo>
                  <a:pt x="187985" y="50742"/>
                </a:lnTo>
                <a:lnTo>
                  <a:pt x="187192" y="43625"/>
                </a:lnTo>
                <a:lnTo>
                  <a:pt x="185758" y="37178"/>
                </a:lnTo>
                <a:lnTo>
                  <a:pt x="183506" y="28674"/>
                </a:lnTo>
                <a:lnTo>
                  <a:pt x="180620" y="21714"/>
                </a:lnTo>
                <a:lnTo>
                  <a:pt x="179105" y="19286"/>
                </a:lnTo>
                <a:lnTo>
                  <a:pt x="152156" y="19286"/>
                </a:lnTo>
                <a:lnTo>
                  <a:pt x="157810" y="24194"/>
                </a:lnTo>
                <a:lnTo>
                  <a:pt x="160172" y="33033"/>
                </a:lnTo>
                <a:lnTo>
                  <a:pt x="161693" y="39236"/>
                </a:lnTo>
                <a:lnTo>
                  <a:pt x="162603" y="45170"/>
                </a:lnTo>
                <a:lnTo>
                  <a:pt x="162997" y="50742"/>
                </a:lnTo>
                <a:lnTo>
                  <a:pt x="163044" y="97650"/>
                </a:lnTo>
                <a:lnTo>
                  <a:pt x="179298" y="97650"/>
                </a:lnTo>
                <a:lnTo>
                  <a:pt x="180637" y="95185"/>
                </a:lnTo>
                <a:lnTo>
                  <a:pt x="183542" y="88335"/>
                </a:lnTo>
                <a:lnTo>
                  <a:pt x="185884" y="79726"/>
                </a:lnTo>
                <a:lnTo>
                  <a:pt x="187428" y="69697"/>
                </a:lnTo>
                <a:lnTo>
                  <a:pt x="187985" y="58484"/>
                </a:lnTo>
                <a:close/>
              </a:path>
              <a:path w="358140" h="118110">
                <a:moveTo>
                  <a:pt x="163044" y="97650"/>
                </a:moveTo>
                <a:lnTo>
                  <a:pt x="163044" y="65564"/>
                </a:lnTo>
                <a:lnTo>
                  <a:pt x="162603" y="71803"/>
                </a:lnTo>
                <a:lnTo>
                  <a:pt x="161693" y="77780"/>
                </a:lnTo>
                <a:lnTo>
                  <a:pt x="160172" y="84072"/>
                </a:lnTo>
                <a:lnTo>
                  <a:pt x="157810" y="92758"/>
                </a:lnTo>
                <a:lnTo>
                  <a:pt x="152156" y="97650"/>
                </a:lnTo>
                <a:lnTo>
                  <a:pt x="163044" y="97650"/>
                </a:lnTo>
                <a:close/>
              </a:path>
              <a:path w="358140" h="118110">
                <a:moveTo>
                  <a:pt x="353958" y="19286"/>
                </a:moveTo>
                <a:lnTo>
                  <a:pt x="319125" y="155"/>
                </a:lnTo>
                <a:lnTo>
                  <a:pt x="316138" y="124"/>
                </a:lnTo>
                <a:lnTo>
                  <a:pt x="308485" y="750"/>
                </a:lnTo>
                <a:lnTo>
                  <a:pt x="277322" y="24041"/>
                </a:lnTo>
                <a:lnTo>
                  <a:pt x="271116" y="60589"/>
                </a:lnTo>
                <a:lnTo>
                  <a:pt x="271592" y="70272"/>
                </a:lnTo>
                <a:lnTo>
                  <a:pt x="288797" y="109187"/>
                </a:lnTo>
                <a:lnTo>
                  <a:pt x="294756" y="112664"/>
                </a:lnTo>
                <a:lnTo>
                  <a:pt x="294756" y="47572"/>
                </a:lnTo>
                <a:lnTo>
                  <a:pt x="296616" y="35225"/>
                </a:lnTo>
                <a:lnTo>
                  <a:pt x="300789" y="26382"/>
                </a:lnTo>
                <a:lnTo>
                  <a:pt x="307291" y="21063"/>
                </a:lnTo>
                <a:lnTo>
                  <a:pt x="316138" y="19286"/>
                </a:lnTo>
                <a:lnTo>
                  <a:pt x="353958" y="19286"/>
                </a:lnTo>
                <a:close/>
              </a:path>
              <a:path w="358140" h="118110">
                <a:moveTo>
                  <a:pt x="346347" y="47572"/>
                </a:moveTo>
                <a:lnTo>
                  <a:pt x="345445" y="46415"/>
                </a:lnTo>
                <a:lnTo>
                  <a:pt x="332903" y="39843"/>
                </a:lnTo>
                <a:lnTo>
                  <a:pt x="319125" y="37788"/>
                </a:lnTo>
                <a:lnTo>
                  <a:pt x="312023" y="38406"/>
                </a:lnTo>
                <a:lnTo>
                  <a:pt x="305586" y="40251"/>
                </a:lnTo>
                <a:lnTo>
                  <a:pt x="299826" y="43310"/>
                </a:lnTo>
                <a:lnTo>
                  <a:pt x="294756" y="47572"/>
                </a:lnTo>
                <a:lnTo>
                  <a:pt x="346347" y="47572"/>
                </a:lnTo>
                <a:close/>
              </a:path>
              <a:path w="358140" h="118110">
                <a:moveTo>
                  <a:pt x="352017" y="54841"/>
                </a:moveTo>
                <a:lnTo>
                  <a:pt x="346347" y="47572"/>
                </a:lnTo>
                <a:lnTo>
                  <a:pt x="294756" y="47572"/>
                </a:lnTo>
                <a:lnTo>
                  <a:pt x="294756" y="112664"/>
                </a:lnTo>
                <a:lnTo>
                  <a:pt x="294783" y="75537"/>
                </a:lnTo>
                <a:lnTo>
                  <a:pt x="296357" y="66639"/>
                </a:lnTo>
                <a:lnTo>
                  <a:pt x="300715" y="60116"/>
                </a:lnTo>
                <a:lnTo>
                  <a:pt x="307165" y="56168"/>
                </a:lnTo>
                <a:lnTo>
                  <a:pt x="315041" y="54841"/>
                </a:lnTo>
                <a:lnTo>
                  <a:pt x="352017" y="54841"/>
                </a:lnTo>
                <a:close/>
              </a:path>
              <a:path w="358140" h="118110">
                <a:moveTo>
                  <a:pt x="352710" y="97650"/>
                </a:moveTo>
                <a:lnTo>
                  <a:pt x="306754" y="95929"/>
                </a:lnTo>
                <a:lnTo>
                  <a:pt x="294783" y="75537"/>
                </a:lnTo>
                <a:lnTo>
                  <a:pt x="294783" y="112678"/>
                </a:lnTo>
                <a:lnTo>
                  <a:pt x="299008" y="114872"/>
                </a:lnTo>
                <a:lnTo>
                  <a:pt x="306754" y="116583"/>
                </a:lnTo>
                <a:lnTo>
                  <a:pt x="310469" y="116761"/>
                </a:lnTo>
                <a:lnTo>
                  <a:pt x="312023" y="116911"/>
                </a:lnTo>
                <a:lnTo>
                  <a:pt x="349925" y="102558"/>
                </a:lnTo>
                <a:lnTo>
                  <a:pt x="352710" y="97650"/>
                </a:lnTo>
                <a:close/>
              </a:path>
              <a:path w="358140" h="118110">
                <a:moveTo>
                  <a:pt x="358094" y="75537"/>
                </a:moveTo>
                <a:lnTo>
                  <a:pt x="354568" y="58111"/>
                </a:lnTo>
                <a:lnTo>
                  <a:pt x="352017" y="54841"/>
                </a:lnTo>
                <a:lnTo>
                  <a:pt x="315041" y="54841"/>
                </a:lnTo>
                <a:lnTo>
                  <a:pt x="323240" y="56330"/>
                </a:lnTo>
                <a:lnTo>
                  <a:pt x="329643" y="60589"/>
                </a:lnTo>
                <a:lnTo>
                  <a:pt x="333808" y="67308"/>
                </a:lnTo>
                <a:lnTo>
                  <a:pt x="335295" y="76177"/>
                </a:lnTo>
                <a:lnTo>
                  <a:pt x="335295" y="97650"/>
                </a:lnTo>
                <a:lnTo>
                  <a:pt x="352710" y="97650"/>
                </a:lnTo>
                <a:lnTo>
                  <a:pt x="353673" y="95929"/>
                </a:lnTo>
                <a:lnTo>
                  <a:pt x="356181" y="89345"/>
                </a:lnTo>
                <a:lnTo>
                  <a:pt x="357632" y="82537"/>
                </a:lnTo>
                <a:lnTo>
                  <a:pt x="358094" y="75537"/>
                </a:lnTo>
                <a:close/>
              </a:path>
              <a:path w="358140" h="118110">
                <a:moveTo>
                  <a:pt x="335295" y="97650"/>
                </a:moveTo>
                <a:lnTo>
                  <a:pt x="335295" y="76177"/>
                </a:lnTo>
                <a:lnTo>
                  <a:pt x="333946" y="84657"/>
                </a:lnTo>
                <a:lnTo>
                  <a:pt x="330035" y="91469"/>
                </a:lnTo>
                <a:lnTo>
                  <a:pt x="323763" y="96004"/>
                </a:lnTo>
                <a:lnTo>
                  <a:pt x="315346" y="97650"/>
                </a:lnTo>
                <a:lnTo>
                  <a:pt x="335295" y="97650"/>
                </a:lnTo>
                <a:close/>
              </a:path>
              <a:path w="358140" h="118110">
                <a:moveTo>
                  <a:pt x="356814" y="29238"/>
                </a:moveTo>
                <a:lnTo>
                  <a:pt x="355412" y="22304"/>
                </a:lnTo>
                <a:lnTo>
                  <a:pt x="353958" y="19286"/>
                </a:lnTo>
                <a:lnTo>
                  <a:pt x="326181" y="19286"/>
                </a:lnTo>
                <a:lnTo>
                  <a:pt x="332323" y="22624"/>
                </a:lnTo>
                <a:lnTo>
                  <a:pt x="334517" y="29238"/>
                </a:lnTo>
                <a:lnTo>
                  <a:pt x="356814" y="29238"/>
                </a:lnTo>
                <a:close/>
              </a:path>
              <a:path w="358140" h="118110">
                <a:moveTo>
                  <a:pt x="81228" y="19286"/>
                </a:moveTo>
                <a:lnTo>
                  <a:pt x="42748" y="100"/>
                </a:lnTo>
                <a:lnTo>
                  <a:pt x="32123" y="963"/>
                </a:lnTo>
                <a:lnTo>
                  <a:pt x="2028" y="25270"/>
                </a:lnTo>
                <a:lnTo>
                  <a:pt x="0" y="41415"/>
                </a:lnTo>
                <a:lnTo>
                  <a:pt x="24063" y="41415"/>
                </a:lnTo>
                <a:lnTo>
                  <a:pt x="24063" y="37452"/>
                </a:lnTo>
                <a:lnTo>
                  <a:pt x="25393" y="29882"/>
                </a:lnTo>
                <a:lnTo>
                  <a:pt x="29165" y="24163"/>
                </a:lnTo>
                <a:lnTo>
                  <a:pt x="35058" y="20547"/>
                </a:lnTo>
                <a:lnTo>
                  <a:pt x="42748" y="19286"/>
                </a:lnTo>
                <a:lnTo>
                  <a:pt x="81228" y="19286"/>
                </a:lnTo>
                <a:close/>
              </a:path>
              <a:path w="358140" h="118110">
                <a:moveTo>
                  <a:pt x="60365" y="71659"/>
                </a:moveTo>
                <a:lnTo>
                  <a:pt x="60365" y="35883"/>
                </a:lnTo>
                <a:lnTo>
                  <a:pt x="59573" y="43792"/>
                </a:lnTo>
                <a:lnTo>
                  <a:pt x="58155" y="47252"/>
                </a:lnTo>
                <a:lnTo>
                  <a:pt x="51861" y="52631"/>
                </a:lnTo>
                <a:lnTo>
                  <a:pt x="49514" y="54536"/>
                </a:lnTo>
                <a:lnTo>
                  <a:pt x="47624" y="56106"/>
                </a:lnTo>
                <a:lnTo>
                  <a:pt x="45887" y="57219"/>
                </a:lnTo>
                <a:lnTo>
                  <a:pt x="37718" y="62751"/>
                </a:lnTo>
                <a:lnTo>
                  <a:pt x="33939" y="65113"/>
                </a:lnTo>
                <a:lnTo>
                  <a:pt x="30815" y="67323"/>
                </a:lnTo>
                <a:lnTo>
                  <a:pt x="28285" y="69060"/>
                </a:lnTo>
                <a:lnTo>
                  <a:pt x="20630" y="74575"/>
                </a:lnTo>
                <a:lnTo>
                  <a:pt x="487" y="101613"/>
                </a:lnTo>
                <a:lnTo>
                  <a:pt x="487" y="113759"/>
                </a:lnTo>
                <a:lnTo>
                  <a:pt x="30952" y="113759"/>
                </a:lnTo>
                <a:lnTo>
                  <a:pt x="30952" y="94496"/>
                </a:lnTo>
                <a:lnTo>
                  <a:pt x="33939" y="88979"/>
                </a:lnTo>
                <a:lnTo>
                  <a:pt x="39761" y="84072"/>
                </a:lnTo>
                <a:lnTo>
                  <a:pt x="44165" y="81374"/>
                </a:lnTo>
                <a:lnTo>
                  <a:pt x="46375" y="79957"/>
                </a:lnTo>
                <a:lnTo>
                  <a:pt x="49987" y="77899"/>
                </a:lnTo>
                <a:lnTo>
                  <a:pt x="54833" y="75065"/>
                </a:lnTo>
                <a:lnTo>
                  <a:pt x="60365" y="71659"/>
                </a:lnTo>
                <a:close/>
              </a:path>
              <a:path w="358140" h="118110">
                <a:moveTo>
                  <a:pt x="84703" y="113759"/>
                </a:moveTo>
                <a:lnTo>
                  <a:pt x="84703" y="94496"/>
                </a:lnTo>
                <a:lnTo>
                  <a:pt x="30952" y="94496"/>
                </a:lnTo>
                <a:lnTo>
                  <a:pt x="30952" y="113759"/>
                </a:lnTo>
                <a:lnTo>
                  <a:pt x="84703" y="113759"/>
                </a:lnTo>
                <a:close/>
              </a:path>
              <a:path w="358140" h="118110">
                <a:moveTo>
                  <a:pt x="84871" y="42512"/>
                </a:moveTo>
                <a:lnTo>
                  <a:pt x="84871" y="34785"/>
                </a:lnTo>
                <a:lnTo>
                  <a:pt x="82856" y="22127"/>
                </a:lnTo>
                <a:lnTo>
                  <a:pt x="81228" y="19286"/>
                </a:lnTo>
                <a:lnTo>
                  <a:pt x="52958" y="19286"/>
                </a:lnTo>
                <a:lnTo>
                  <a:pt x="60365" y="24666"/>
                </a:lnTo>
                <a:lnTo>
                  <a:pt x="60365" y="71659"/>
                </a:lnTo>
                <a:lnTo>
                  <a:pt x="82814" y="49462"/>
                </a:lnTo>
                <a:lnTo>
                  <a:pt x="84871" y="42512"/>
                </a:lnTo>
                <a:close/>
              </a:path>
              <a:path w="358140" h="118110">
                <a:moveTo>
                  <a:pt x="251353" y="113759"/>
                </a:moveTo>
                <a:lnTo>
                  <a:pt x="251353" y="3178"/>
                </a:lnTo>
                <a:lnTo>
                  <a:pt x="231876" y="3178"/>
                </a:lnTo>
                <a:lnTo>
                  <a:pt x="230931" y="9350"/>
                </a:lnTo>
                <a:lnTo>
                  <a:pt x="227319" y="14074"/>
                </a:lnTo>
                <a:lnTo>
                  <a:pt x="221193" y="17717"/>
                </a:lnTo>
                <a:lnTo>
                  <a:pt x="215051" y="21191"/>
                </a:lnTo>
                <a:lnTo>
                  <a:pt x="208925" y="22929"/>
                </a:lnTo>
                <a:lnTo>
                  <a:pt x="199506" y="22929"/>
                </a:lnTo>
                <a:lnTo>
                  <a:pt x="199506" y="36035"/>
                </a:lnTo>
                <a:lnTo>
                  <a:pt x="225414" y="36035"/>
                </a:lnTo>
                <a:lnTo>
                  <a:pt x="225414" y="113759"/>
                </a:lnTo>
                <a:lnTo>
                  <a:pt x="251353" y="1137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6277" y="4409740"/>
            <a:ext cx="225475" cy="2266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96967" y="1876156"/>
            <a:ext cx="358140" cy="118110"/>
          </a:xfrm>
          <a:custGeom>
            <a:avLst/>
            <a:gdLst/>
            <a:ahLst/>
            <a:cxnLst/>
            <a:rect l="l" t="t" r="r" b="b"/>
            <a:pathLst>
              <a:path w="358140" h="118110">
                <a:moveTo>
                  <a:pt x="179076" y="19288"/>
                </a:moveTo>
                <a:lnTo>
                  <a:pt x="142707" y="0"/>
                </a:lnTo>
                <a:lnTo>
                  <a:pt x="140802" y="177"/>
                </a:lnTo>
                <a:lnTo>
                  <a:pt x="136428" y="269"/>
                </a:lnTo>
                <a:lnTo>
                  <a:pt x="103141" y="28682"/>
                </a:lnTo>
                <a:lnTo>
                  <a:pt x="98709" y="58485"/>
                </a:lnTo>
                <a:lnTo>
                  <a:pt x="98709" y="66212"/>
                </a:lnTo>
                <a:lnTo>
                  <a:pt x="113797" y="105561"/>
                </a:lnTo>
                <a:lnTo>
                  <a:pt x="123544" y="113097"/>
                </a:lnTo>
                <a:lnTo>
                  <a:pt x="123544" y="50713"/>
                </a:lnTo>
                <a:lnTo>
                  <a:pt x="123840" y="45516"/>
                </a:lnTo>
                <a:lnTo>
                  <a:pt x="125427" y="37187"/>
                </a:lnTo>
                <a:lnTo>
                  <a:pt x="126050" y="34147"/>
                </a:lnTo>
                <a:lnTo>
                  <a:pt x="127162" y="30992"/>
                </a:lnTo>
                <a:lnTo>
                  <a:pt x="128564" y="28462"/>
                </a:lnTo>
                <a:lnTo>
                  <a:pt x="131231" y="23235"/>
                </a:lnTo>
                <a:lnTo>
                  <a:pt x="136277" y="19402"/>
                </a:lnTo>
                <a:lnTo>
                  <a:pt x="179076" y="19288"/>
                </a:lnTo>
                <a:close/>
              </a:path>
              <a:path w="358140" h="118110">
                <a:moveTo>
                  <a:pt x="179275" y="97667"/>
                </a:moveTo>
                <a:lnTo>
                  <a:pt x="136277" y="96220"/>
                </a:lnTo>
                <a:lnTo>
                  <a:pt x="123544" y="50728"/>
                </a:lnTo>
                <a:lnTo>
                  <a:pt x="123544" y="113098"/>
                </a:lnTo>
                <a:lnTo>
                  <a:pt x="124632" y="113608"/>
                </a:lnTo>
                <a:lnTo>
                  <a:pt x="131231" y="115443"/>
                </a:lnTo>
                <a:lnTo>
                  <a:pt x="140040" y="117723"/>
                </a:lnTo>
                <a:lnTo>
                  <a:pt x="142707" y="116778"/>
                </a:lnTo>
                <a:lnTo>
                  <a:pt x="150616" y="116663"/>
                </a:lnTo>
                <a:lnTo>
                  <a:pt x="151653" y="116610"/>
                </a:lnTo>
                <a:lnTo>
                  <a:pt x="159197" y="114721"/>
                </a:lnTo>
                <a:lnTo>
                  <a:pt x="169560" y="109356"/>
                </a:lnTo>
                <a:lnTo>
                  <a:pt x="176342" y="103016"/>
                </a:lnTo>
                <a:lnTo>
                  <a:pt x="179275" y="97667"/>
                </a:lnTo>
                <a:close/>
              </a:path>
              <a:path w="358140" h="118110">
                <a:moveTo>
                  <a:pt x="187954" y="58485"/>
                </a:moveTo>
                <a:lnTo>
                  <a:pt x="187954" y="50728"/>
                </a:lnTo>
                <a:lnTo>
                  <a:pt x="187177" y="43626"/>
                </a:lnTo>
                <a:lnTo>
                  <a:pt x="185730" y="37187"/>
                </a:lnTo>
                <a:lnTo>
                  <a:pt x="183477" y="28682"/>
                </a:lnTo>
                <a:lnTo>
                  <a:pt x="180602" y="21733"/>
                </a:lnTo>
                <a:lnTo>
                  <a:pt x="179076" y="19288"/>
                </a:lnTo>
                <a:lnTo>
                  <a:pt x="152125" y="19288"/>
                </a:lnTo>
                <a:lnTo>
                  <a:pt x="157779" y="24180"/>
                </a:lnTo>
                <a:lnTo>
                  <a:pt x="160157" y="33034"/>
                </a:lnTo>
                <a:lnTo>
                  <a:pt x="161675" y="39238"/>
                </a:lnTo>
                <a:lnTo>
                  <a:pt x="162580" y="45171"/>
                </a:lnTo>
                <a:lnTo>
                  <a:pt x="162969" y="50728"/>
                </a:lnTo>
                <a:lnTo>
                  <a:pt x="163016" y="97667"/>
                </a:lnTo>
                <a:lnTo>
                  <a:pt x="179275" y="97667"/>
                </a:lnTo>
                <a:lnTo>
                  <a:pt x="180611" y="95213"/>
                </a:lnTo>
                <a:lnTo>
                  <a:pt x="183518" y="88337"/>
                </a:lnTo>
                <a:lnTo>
                  <a:pt x="185855" y="79728"/>
                </a:lnTo>
                <a:lnTo>
                  <a:pt x="187398" y="69698"/>
                </a:lnTo>
                <a:lnTo>
                  <a:pt x="187954" y="58485"/>
                </a:lnTo>
                <a:close/>
              </a:path>
              <a:path w="358140" h="118110">
                <a:moveTo>
                  <a:pt x="163016" y="97667"/>
                </a:moveTo>
                <a:lnTo>
                  <a:pt x="163016" y="65565"/>
                </a:lnTo>
                <a:lnTo>
                  <a:pt x="162580" y="71805"/>
                </a:lnTo>
                <a:lnTo>
                  <a:pt x="161675" y="77782"/>
                </a:lnTo>
                <a:lnTo>
                  <a:pt x="160157" y="84073"/>
                </a:lnTo>
                <a:lnTo>
                  <a:pt x="157779" y="92760"/>
                </a:lnTo>
                <a:lnTo>
                  <a:pt x="152125" y="97667"/>
                </a:lnTo>
                <a:lnTo>
                  <a:pt x="163016" y="97667"/>
                </a:lnTo>
                <a:close/>
              </a:path>
              <a:path w="358140" h="118110">
                <a:moveTo>
                  <a:pt x="353935" y="19288"/>
                </a:moveTo>
                <a:lnTo>
                  <a:pt x="319110" y="156"/>
                </a:lnTo>
                <a:lnTo>
                  <a:pt x="316108" y="128"/>
                </a:lnTo>
                <a:lnTo>
                  <a:pt x="308474" y="751"/>
                </a:lnTo>
                <a:lnTo>
                  <a:pt x="277307" y="24043"/>
                </a:lnTo>
                <a:lnTo>
                  <a:pt x="271028" y="54370"/>
                </a:lnTo>
                <a:lnTo>
                  <a:pt x="271100" y="60580"/>
                </a:lnTo>
                <a:lnTo>
                  <a:pt x="281863" y="103352"/>
                </a:lnTo>
                <a:lnTo>
                  <a:pt x="294741" y="112672"/>
                </a:lnTo>
                <a:lnTo>
                  <a:pt x="294741" y="47588"/>
                </a:lnTo>
                <a:lnTo>
                  <a:pt x="296599" y="35233"/>
                </a:lnTo>
                <a:lnTo>
                  <a:pt x="300767" y="26386"/>
                </a:lnTo>
                <a:lnTo>
                  <a:pt x="307263" y="21065"/>
                </a:lnTo>
                <a:lnTo>
                  <a:pt x="316108" y="19288"/>
                </a:lnTo>
                <a:lnTo>
                  <a:pt x="353935" y="19288"/>
                </a:lnTo>
                <a:close/>
              </a:path>
              <a:path w="358140" h="118110">
                <a:moveTo>
                  <a:pt x="346341" y="47588"/>
                </a:moveTo>
                <a:lnTo>
                  <a:pt x="345422" y="46409"/>
                </a:lnTo>
                <a:lnTo>
                  <a:pt x="332886" y="39832"/>
                </a:lnTo>
                <a:lnTo>
                  <a:pt x="319110" y="37774"/>
                </a:lnTo>
                <a:lnTo>
                  <a:pt x="312000" y="38394"/>
                </a:lnTo>
                <a:lnTo>
                  <a:pt x="305560" y="40246"/>
                </a:lnTo>
                <a:lnTo>
                  <a:pt x="299802" y="43316"/>
                </a:lnTo>
                <a:lnTo>
                  <a:pt x="294741" y="47588"/>
                </a:lnTo>
                <a:lnTo>
                  <a:pt x="346341" y="47588"/>
                </a:lnTo>
                <a:close/>
              </a:path>
              <a:path w="358140" h="118110">
                <a:moveTo>
                  <a:pt x="351982" y="54827"/>
                </a:moveTo>
                <a:lnTo>
                  <a:pt x="346341" y="47588"/>
                </a:lnTo>
                <a:lnTo>
                  <a:pt x="294741" y="47588"/>
                </a:lnTo>
                <a:lnTo>
                  <a:pt x="294741" y="112672"/>
                </a:lnTo>
                <a:lnTo>
                  <a:pt x="294771" y="75539"/>
                </a:lnTo>
                <a:lnTo>
                  <a:pt x="296340" y="66638"/>
                </a:lnTo>
                <a:lnTo>
                  <a:pt x="300694" y="60106"/>
                </a:lnTo>
                <a:lnTo>
                  <a:pt x="307143" y="56154"/>
                </a:lnTo>
                <a:lnTo>
                  <a:pt x="315026" y="54827"/>
                </a:lnTo>
                <a:lnTo>
                  <a:pt x="351982" y="54827"/>
                </a:lnTo>
                <a:close/>
              </a:path>
              <a:path w="358140" h="118110">
                <a:moveTo>
                  <a:pt x="352673" y="97667"/>
                </a:moveTo>
                <a:lnTo>
                  <a:pt x="306745" y="95944"/>
                </a:lnTo>
                <a:lnTo>
                  <a:pt x="294771" y="75539"/>
                </a:lnTo>
                <a:lnTo>
                  <a:pt x="294771" y="112687"/>
                </a:lnTo>
                <a:lnTo>
                  <a:pt x="298993" y="114873"/>
                </a:lnTo>
                <a:lnTo>
                  <a:pt x="306745" y="116589"/>
                </a:lnTo>
                <a:lnTo>
                  <a:pt x="310454" y="116778"/>
                </a:lnTo>
                <a:lnTo>
                  <a:pt x="312000" y="116903"/>
                </a:lnTo>
                <a:lnTo>
                  <a:pt x="349895" y="102559"/>
                </a:lnTo>
                <a:lnTo>
                  <a:pt x="352673" y="97667"/>
                </a:lnTo>
                <a:close/>
              </a:path>
              <a:path w="358140" h="118110">
                <a:moveTo>
                  <a:pt x="358063" y="75539"/>
                </a:moveTo>
                <a:lnTo>
                  <a:pt x="354540" y="58110"/>
                </a:lnTo>
                <a:lnTo>
                  <a:pt x="351982" y="54827"/>
                </a:lnTo>
                <a:lnTo>
                  <a:pt x="315026" y="54827"/>
                </a:lnTo>
                <a:lnTo>
                  <a:pt x="323224" y="56318"/>
                </a:lnTo>
                <a:lnTo>
                  <a:pt x="329627" y="60580"/>
                </a:lnTo>
                <a:lnTo>
                  <a:pt x="333793" y="67300"/>
                </a:lnTo>
                <a:lnTo>
                  <a:pt x="335279" y="76163"/>
                </a:lnTo>
                <a:lnTo>
                  <a:pt x="335279" y="97667"/>
                </a:lnTo>
                <a:lnTo>
                  <a:pt x="352673" y="97667"/>
                </a:lnTo>
                <a:lnTo>
                  <a:pt x="353642" y="95944"/>
                </a:lnTo>
                <a:lnTo>
                  <a:pt x="356156" y="89340"/>
                </a:lnTo>
                <a:lnTo>
                  <a:pt x="357603" y="82536"/>
                </a:lnTo>
                <a:lnTo>
                  <a:pt x="358063" y="75539"/>
                </a:lnTo>
                <a:close/>
              </a:path>
              <a:path w="358140" h="118110">
                <a:moveTo>
                  <a:pt x="335279" y="97667"/>
                </a:moveTo>
                <a:lnTo>
                  <a:pt x="335279" y="76163"/>
                </a:lnTo>
                <a:lnTo>
                  <a:pt x="333929" y="84660"/>
                </a:lnTo>
                <a:lnTo>
                  <a:pt x="330016" y="91481"/>
                </a:lnTo>
                <a:lnTo>
                  <a:pt x="323752" y="96019"/>
                </a:lnTo>
                <a:lnTo>
                  <a:pt x="315346" y="97667"/>
                </a:lnTo>
                <a:lnTo>
                  <a:pt x="335279" y="97667"/>
                </a:lnTo>
                <a:close/>
              </a:path>
              <a:path w="358140" h="118110">
                <a:moveTo>
                  <a:pt x="356798" y="29255"/>
                </a:moveTo>
                <a:lnTo>
                  <a:pt x="355396" y="22305"/>
                </a:lnTo>
                <a:lnTo>
                  <a:pt x="353935" y="19288"/>
                </a:lnTo>
                <a:lnTo>
                  <a:pt x="326151" y="19288"/>
                </a:lnTo>
                <a:lnTo>
                  <a:pt x="332292" y="22610"/>
                </a:lnTo>
                <a:lnTo>
                  <a:pt x="334502" y="29255"/>
                </a:lnTo>
                <a:lnTo>
                  <a:pt x="356798" y="29255"/>
                </a:lnTo>
                <a:close/>
              </a:path>
              <a:path w="358140" h="118110">
                <a:moveTo>
                  <a:pt x="81198" y="19288"/>
                </a:moveTo>
                <a:lnTo>
                  <a:pt x="42732" y="100"/>
                </a:lnTo>
                <a:lnTo>
                  <a:pt x="32093" y="967"/>
                </a:lnTo>
                <a:lnTo>
                  <a:pt x="2017" y="25275"/>
                </a:lnTo>
                <a:lnTo>
                  <a:pt x="0" y="41416"/>
                </a:lnTo>
                <a:lnTo>
                  <a:pt x="24018" y="41416"/>
                </a:lnTo>
                <a:lnTo>
                  <a:pt x="24018" y="37469"/>
                </a:lnTo>
                <a:lnTo>
                  <a:pt x="25352" y="29896"/>
                </a:lnTo>
                <a:lnTo>
                  <a:pt x="29135" y="24172"/>
                </a:lnTo>
                <a:lnTo>
                  <a:pt x="35038" y="20551"/>
                </a:lnTo>
                <a:lnTo>
                  <a:pt x="42732" y="19288"/>
                </a:lnTo>
                <a:lnTo>
                  <a:pt x="81198" y="19288"/>
                </a:lnTo>
                <a:close/>
              </a:path>
              <a:path w="358140" h="118110">
                <a:moveTo>
                  <a:pt x="60335" y="71663"/>
                </a:moveTo>
                <a:lnTo>
                  <a:pt x="60335" y="35869"/>
                </a:lnTo>
                <a:lnTo>
                  <a:pt x="59542" y="43778"/>
                </a:lnTo>
                <a:lnTo>
                  <a:pt x="58125" y="47253"/>
                </a:lnTo>
                <a:lnTo>
                  <a:pt x="51831" y="52633"/>
                </a:lnTo>
                <a:lnTo>
                  <a:pt x="49484" y="54538"/>
                </a:lnTo>
                <a:lnTo>
                  <a:pt x="47594" y="56108"/>
                </a:lnTo>
                <a:lnTo>
                  <a:pt x="45887" y="57220"/>
                </a:lnTo>
                <a:lnTo>
                  <a:pt x="37703" y="62737"/>
                </a:lnTo>
                <a:lnTo>
                  <a:pt x="33924" y="65114"/>
                </a:lnTo>
                <a:lnTo>
                  <a:pt x="30800" y="67324"/>
                </a:lnTo>
                <a:lnTo>
                  <a:pt x="28270" y="69046"/>
                </a:lnTo>
                <a:lnTo>
                  <a:pt x="20615" y="74563"/>
                </a:lnTo>
                <a:lnTo>
                  <a:pt x="472" y="101614"/>
                </a:lnTo>
                <a:lnTo>
                  <a:pt x="472" y="113776"/>
                </a:lnTo>
                <a:lnTo>
                  <a:pt x="30952" y="113776"/>
                </a:lnTo>
                <a:lnTo>
                  <a:pt x="30952" y="94482"/>
                </a:lnTo>
                <a:lnTo>
                  <a:pt x="33924" y="88980"/>
                </a:lnTo>
                <a:lnTo>
                  <a:pt x="39745" y="84073"/>
                </a:lnTo>
                <a:lnTo>
                  <a:pt x="44135" y="81375"/>
                </a:lnTo>
                <a:lnTo>
                  <a:pt x="46360" y="79958"/>
                </a:lnTo>
                <a:lnTo>
                  <a:pt x="49956" y="77916"/>
                </a:lnTo>
                <a:lnTo>
                  <a:pt x="54818" y="75066"/>
                </a:lnTo>
                <a:lnTo>
                  <a:pt x="60335" y="71663"/>
                </a:lnTo>
                <a:close/>
              </a:path>
              <a:path w="358140" h="118110">
                <a:moveTo>
                  <a:pt x="84673" y="113776"/>
                </a:moveTo>
                <a:lnTo>
                  <a:pt x="84673" y="94482"/>
                </a:lnTo>
                <a:lnTo>
                  <a:pt x="30952" y="94482"/>
                </a:lnTo>
                <a:lnTo>
                  <a:pt x="30952" y="113776"/>
                </a:lnTo>
                <a:lnTo>
                  <a:pt x="84673" y="113776"/>
                </a:lnTo>
                <a:close/>
              </a:path>
              <a:path w="358140" h="118110">
                <a:moveTo>
                  <a:pt x="84841" y="42513"/>
                </a:moveTo>
                <a:lnTo>
                  <a:pt x="84841" y="34787"/>
                </a:lnTo>
                <a:lnTo>
                  <a:pt x="82828" y="22134"/>
                </a:lnTo>
                <a:lnTo>
                  <a:pt x="81198" y="19288"/>
                </a:lnTo>
                <a:lnTo>
                  <a:pt x="52943" y="19288"/>
                </a:lnTo>
                <a:lnTo>
                  <a:pt x="60335" y="24652"/>
                </a:lnTo>
                <a:lnTo>
                  <a:pt x="60335" y="71663"/>
                </a:lnTo>
                <a:lnTo>
                  <a:pt x="82783" y="49463"/>
                </a:lnTo>
                <a:lnTo>
                  <a:pt x="84841" y="42513"/>
                </a:lnTo>
                <a:close/>
              </a:path>
              <a:path w="358140" h="118110">
                <a:moveTo>
                  <a:pt x="251338" y="113776"/>
                </a:moveTo>
                <a:lnTo>
                  <a:pt x="251338" y="3179"/>
                </a:lnTo>
                <a:lnTo>
                  <a:pt x="231846" y="3179"/>
                </a:lnTo>
                <a:lnTo>
                  <a:pt x="230901" y="9336"/>
                </a:lnTo>
                <a:lnTo>
                  <a:pt x="227289" y="14060"/>
                </a:lnTo>
                <a:lnTo>
                  <a:pt x="221162" y="17718"/>
                </a:lnTo>
                <a:lnTo>
                  <a:pt x="215036" y="21177"/>
                </a:lnTo>
                <a:lnTo>
                  <a:pt x="208909" y="22930"/>
                </a:lnTo>
                <a:lnTo>
                  <a:pt x="199491" y="22930"/>
                </a:lnTo>
                <a:lnTo>
                  <a:pt x="199491" y="36036"/>
                </a:lnTo>
                <a:lnTo>
                  <a:pt x="225399" y="36036"/>
                </a:lnTo>
                <a:lnTo>
                  <a:pt x="225399" y="113776"/>
                </a:lnTo>
                <a:lnTo>
                  <a:pt x="251338" y="1137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62148" y="1594150"/>
            <a:ext cx="225475" cy="22663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00915" y="4719941"/>
            <a:ext cx="357505" cy="118110"/>
          </a:xfrm>
          <a:custGeom>
            <a:avLst/>
            <a:gdLst/>
            <a:ahLst/>
            <a:cxnLst/>
            <a:rect l="l" t="t" r="r" b="b"/>
            <a:pathLst>
              <a:path w="357504" h="118110">
                <a:moveTo>
                  <a:pt x="179099" y="19302"/>
                </a:moveTo>
                <a:lnTo>
                  <a:pt x="142722" y="0"/>
                </a:lnTo>
                <a:lnTo>
                  <a:pt x="140817" y="191"/>
                </a:lnTo>
                <a:lnTo>
                  <a:pt x="136428" y="276"/>
                </a:lnTo>
                <a:lnTo>
                  <a:pt x="103143" y="28681"/>
                </a:lnTo>
                <a:lnTo>
                  <a:pt x="98724" y="58484"/>
                </a:lnTo>
                <a:lnTo>
                  <a:pt x="98724" y="66211"/>
                </a:lnTo>
                <a:lnTo>
                  <a:pt x="113812" y="105561"/>
                </a:lnTo>
                <a:lnTo>
                  <a:pt x="123543" y="113091"/>
                </a:lnTo>
                <a:lnTo>
                  <a:pt x="123544" y="50743"/>
                </a:lnTo>
                <a:lnTo>
                  <a:pt x="123855" y="45530"/>
                </a:lnTo>
                <a:lnTo>
                  <a:pt x="125439" y="37187"/>
                </a:lnTo>
                <a:lnTo>
                  <a:pt x="126050" y="34146"/>
                </a:lnTo>
                <a:lnTo>
                  <a:pt x="127162" y="30992"/>
                </a:lnTo>
                <a:lnTo>
                  <a:pt x="128579" y="28462"/>
                </a:lnTo>
                <a:lnTo>
                  <a:pt x="131246" y="23250"/>
                </a:lnTo>
                <a:lnTo>
                  <a:pt x="136269" y="19424"/>
                </a:lnTo>
                <a:lnTo>
                  <a:pt x="179099" y="19302"/>
                </a:lnTo>
                <a:close/>
              </a:path>
              <a:path w="357504" h="118110">
                <a:moveTo>
                  <a:pt x="179277" y="97667"/>
                </a:moveTo>
                <a:lnTo>
                  <a:pt x="136269" y="96218"/>
                </a:lnTo>
                <a:lnTo>
                  <a:pt x="123543" y="66211"/>
                </a:lnTo>
                <a:lnTo>
                  <a:pt x="123544" y="113092"/>
                </a:lnTo>
                <a:lnTo>
                  <a:pt x="124647" y="113608"/>
                </a:lnTo>
                <a:lnTo>
                  <a:pt x="131246" y="115428"/>
                </a:lnTo>
                <a:lnTo>
                  <a:pt x="140040" y="117722"/>
                </a:lnTo>
                <a:lnTo>
                  <a:pt x="142722" y="116777"/>
                </a:lnTo>
                <a:lnTo>
                  <a:pt x="150632" y="116673"/>
                </a:lnTo>
                <a:lnTo>
                  <a:pt x="151668" y="116625"/>
                </a:lnTo>
                <a:lnTo>
                  <a:pt x="159197" y="114735"/>
                </a:lnTo>
                <a:lnTo>
                  <a:pt x="169590" y="109340"/>
                </a:lnTo>
                <a:lnTo>
                  <a:pt x="176342" y="103031"/>
                </a:lnTo>
                <a:lnTo>
                  <a:pt x="179277" y="97667"/>
                </a:lnTo>
                <a:close/>
              </a:path>
              <a:path w="357504" h="118110">
                <a:moveTo>
                  <a:pt x="187970" y="58484"/>
                </a:moveTo>
                <a:lnTo>
                  <a:pt x="187970" y="50743"/>
                </a:lnTo>
                <a:lnTo>
                  <a:pt x="187177" y="43625"/>
                </a:lnTo>
                <a:lnTo>
                  <a:pt x="185745" y="37187"/>
                </a:lnTo>
                <a:lnTo>
                  <a:pt x="183497" y="28681"/>
                </a:lnTo>
                <a:lnTo>
                  <a:pt x="180605" y="21713"/>
                </a:lnTo>
                <a:lnTo>
                  <a:pt x="179099" y="19302"/>
                </a:lnTo>
                <a:lnTo>
                  <a:pt x="152156" y="19302"/>
                </a:lnTo>
                <a:lnTo>
                  <a:pt x="157810" y="24194"/>
                </a:lnTo>
                <a:lnTo>
                  <a:pt x="160157" y="33034"/>
                </a:lnTo>
                <a:lnTo>
                  <a:pt x="161684" y="39228"/>
                </a:lnTo>
                <a:lnTo>
                  <a:pt x="162593" y="45159"/>
                </a:lnTo>
                <a:lnTo>
                  <a:pt x="162985" y="50743"/>
                </a:lnTo>
                <a:lnTo>
                  <a:pt x="163031" y="97667"/>
                </a:lnTo>
                <a:lnTo>
                  <a:pt x="179277" y="97667"/>
                </a:lnTo>
                <a:lnTo>
                  <a:pt x="180626" y="95177"/>
                </a:lnTo>
                <a:lnTo>
                  <a:pt x="183527" y="88334"/>
                </a:lnTo>
                <a:lnTo>
                  <a:pt x="185868" y="79721"/>
                </a:lnTo>
                <a:lnTo>
                  <a:pt x="187413" y="69692"/>
                </a:lnTo>
                <a:lnTo>
                  <a:pt x="187970" y="58484"/>
                </a:lnTo>
                <a:close/>
              </a:path>
              <a:path w="357504" h="118110">
                <a:moveTo>
                  <a:pt x="163031" y="97667"/>
                </a:moveTo>
                <a:lnTo>
                  <a:pt x="163031" y="65567"/>
                </a:lnTo>
                <a:lnTo>
                  <a:pt x="162593" y="71810"/>
                </a:lnTo>
                <a:lnTo>
                  <a:pt x="161684" y="77788"/>
                </a:lnTo>
                <a:lnTo>
                  <a:pt x="160157" y="84072"/>
                </a:lnTo>
                <a:lnTo>
                  <a:pt x="157810" y="92759"/>
                </a:lnTo>
                <a:lnTo>
                  <a:pt x="152156" y="97667"/>
                </a:lnTo>
                <a:lnTo>
                  <a:pt x="163031" y="97667"/>
                </a:lnTo>
                <a:close/>
              </a:path>
              <a:path w="357504" h="118110">
                <a:moveTo>
                  <a:pt x="81216" y="19302"/>
                </a:moveTo>
                <a:lnTo>
                  <a:pt x="42748" y="98"/>
                </a:lnTo>
                <a:lnTo>
                  <a:pt x="32101" y="964"/>
                </a:lnTo>
                <a:lnTo>
                  <a:pt x="2023" y="25273"/>
                </a:lnTo>
                <a:lnTo>
                  <a:pt x="0" y="41416"/>
                </a:lnTo>
                <a:lnTo>
                  <a:pt x="24033" y="41416"/>
                </a:lnTo>
                <a:lnTo>
                  <a:pt x="24033" y="37469"/>
                </a:lnTo>
                <a:lnTo>
                  <a:pt x="25365" y="29898"/>
                </a:lnTo>
                <a:lnTo>
                  <a:pt x="29144" y="24179"/>
                </a:lnTo>
                <a:lnTo>
                  <a:pt x="35046" y="20564"/>
                </a:lnTo>
                <a:lnTo>
                  <a:pt x="42748" y="19302"/>
                </a:lnTo>
                <a:lnTo>
                  <a:pt x="81216" y="19302"/>
                </a:lnTo>
                <a:close/>
              </a:path>
              <a:path w="357504" h="118110">
                <a:moveTo>
                  <a:pt x="60335" y="71671"/>
                </a:moveTo>
                <a:lnTo>
                  <a:pt x="60335" y="35899"/>
                </a:lnTo>
                <a:lnTo>
                  <a:pt x="59542" y="43793"/>
                </a:lnTo>
                <a:lnTo>
                  <a:pt x="58140" y="47268"/>
                </a:lnTo>
                <a:lnTo>
                  <a:pt x="51861" y="52632"/>
                </a:lnTo>
                <a:lnTo>
                  <a:pt x="49484" y="54537"/>
                </a:lnTo>
                <a:lnTo>
                  <a:pt x="47609" y="56107"/>
                </a:lnTo>
                <a:lnTo>
                  <a:pt x="45872" y="57220"/>
                </a:lnTo>
                <a:lnTo>
                  <a:pt x="37703" y="62752"/>
                </a:lnTo>
                <a:lnTo>
                  <a:pt x="33939" y="65114"/>
                </a:lnTo>
                <a:lnTo>
                  <a:pt x="2346" y="94969"/>
                </a:lnTo>
                <a:lnTo>
                  <a:pt x="457" y="101614"/>
                </a:lnTo>
                <a:lnTo>
                  <a:pt x="457" y="113760"/>
                </a:lnTo>
                <a:lnTo>
                  <a:pt x="30952" y="113760"/>
                </a:lnTo>
                <a:lnTo>
                  <a:pt x="30952" y="94497"/>
                </a:lnTo>
                <a:lnTo>
                  <a:pt x="33939" y="88964"/>
                </a:lnTo>
                <a:lnTo>
                  <a:pt x="39745" y="84072"/>
                </a:lnTo>
                <a:lnTo>
                  <a:pt x="44135" y="81375"/>
                </a:lnTo>
                <a:lnTo>
                  <a:pt x="46344" y="79973"/>
                </a:lnTo>
                <a:lnTo>
                  <a:pt x="49971" y="77900"/>
                </a:lnTo>
                <a:lnTo>
                  <a:pt x="54833" y="75066"/>
                </a:lnTo>
                <a:lnTo>
                  <a:pt x="60335" y="71671"/>
                </a:lnTo>
                <a:close/>
              </a:path>
              <a:path w="357504" h="118110">
                <a:moveTo>
                  <a:pt x="84673" y="113760"/>
                </a:moveTo>
                <a:lnTo>
                  <a:pt x="84673" y="94497"/>
                </a:lnTo>
                <a:lnTo>
                  <a:pt x="30952" y="94497"/>
                </a:lnTo>
                <a:lnTo>
                  <a:pt x="30952" y="113760"/>
                </a:lnTo>
                <a:lnTo>
                  <a:pt x="84673" y="113760"/>
                </a:lnTo>
                <a:close/>
              </a:path>
              <a:path w="357504" h="118110">
                <a:moveTo>
                  <a:pt x="84856" y="42513"/>
                </a:moveTo>
                <a:lnTo>
                  <a:pt x="84856" y="34786"/>
                </a:lnTo>
                <a:lnTo>
                  <a:pt x="82841" y="22136"/>
                </a:lnTo>
                <a:lnTo>
                  <a:pt x="81216" y="19302"/>
                </a:lnTo>
                <a:lnTo>
                  <a:pt x="52943" y="19302"/>
                </a:lnTo>
                <a:lnTo>
                  <a:pt x="60335" y="24667"/>
                </a:lnTo>
                <a:lnTo>
                  <a:pt x="60335" y="71671"/>
                </a:lnTo>
                <a:lnTo>
                  <a:pt x="82814" y="49478"/>
                </a:lnTo>
                <a:lnTo>
                  <a:pt x="84856" y="42513"/>
                </a:lnTo>
                <a:close/>
              </a:path>
              <a:path w="357504" h="118110">
                <a:moveTo>
                  <a:pt x="357286" y="21512"/>
                </a:moveTo>
                <a:lnTo>
                  <a:pt x="357286" y="3179"/>
                </a:lnTo>
                <a:lnTo>
                  <a:pt x="266303" y="3179"/>
                </a:lnTo>
                <a:lnTo>
                  <a:pt x="266303" y="22442"/>
                </a:lnTo>
                <a:lnTo>
                  <a:pt x="331668" y="22442"/>
                </a:lnTo>
                <a:lnTo>
                  <a:pt x="331668" y="53393"/>
                </a:lnTo>
                <a:lnTo>
                  <a:pt x="339051" y="42084"/>
                </a:lnTo>
                <a:lnTo>
                  <a:pt x="347596" y="31456"/>
                </a:lnTo>
                <a:lnTo>
                  <a:pt x="357286" y="21512"/>
                </a:lnTo>
                <a:close/>
              </a:path>
              <a:path w="357504" h="118110">
                <a:moveTo>
                  <a:pt x="331668" y="53393"/>
                </a:moveTo>
                <a:lnTo>
                  <a:pt x="331668" y="23874"/>
                </a:lnTo>
                <a:lnTo>
                  <a:pt x="322036" y="34099"/>
                </a:lnTo>
                <a:lnTo>
                  <a:pt x="298993" y="69381"/>
                </a:lnTo>
                <a:lnTo>
                  <a:pt x="287670" y="113760"/>
                </a:lnTo>
                <a:lnTo>
                  <a:pt x="314553" y="113760"/>
                </a:lnTo>
                <a:lnTo>
                  <a:pt x="314553" y="106643"/>
                </a:lnTo>
                <a:lnTo>
                  <a:pt x="315483" y="98611"/>
                </a:lnTo>
                <a:lnTo>
                  <a:pt x="325526" y="65251"/>
                </a:lnTo>
                <a:lnTo>
                  <a:pt x="331668" y="53393"/>
                </a:lnTo>
                <a:close/>
              </a:path>
              <a:path w="357504" h="118110">
                <a:moveTo>
                  <a:pt x="314690" y="113760"/>
                </a:moveTo>
                <a:lnTo>
                  <a:pt x="314553" y="106643"/>
                </a:lnTo>
                <a:lnTo>
                  <a:pt x="314553" y="113760"/>
                </a:lnTo>
                <a:lnTo>
                  <a:pt x="314690" y="113760"/>
                </a:lnTo>
                <a:close/>
              </a:path>
              <a:path w="357504" h="118110">
                <a:moveTo>
                  <a:pt x="251338" y="113760"/>
                </a:moveTo>
                <a:lnTo>
                  <a:pt x="251338" y="3179"/>
                </a:lnTo>
                <a:lnTo>
                  <a:pt x="231861" y="3179"/>
                </a:lnTo>
                <a:lnTo>
                  <a:pt x="230901" y="9351"/>
                </a:lnTo>
                <a:lnTo>
                  <a:pt x="227289" y="14090"/>
                </a:lnTo>
                <a:lnTo>
                  <a:pt x="221162" y="17717"/>
                </a:lnTo>
                <a:lnTo>
                  <a:pt x="215036" y="21192"/>
                </a:lnTo>
                <a:lnTo>
                  <a:pt x="208925" y="22914"/>
                </a:lnTo>
                <a:lnTo>
                  <a:pt x="199476" y="22914"/>
                </a:lnTo>
                <a:lnTo>
                  <a:pt x="199476" y="36036"/>
                </a:lnTo>
                <a:lnTo>
                  <a:pt x="225414" y="36036"/>
                </a:lnTo>
                <a:lnTo>
                  <a:pt x="225414" y="113760"/>
                </a:lnTo>
                <a:lnTo>
                  <a:pt x="251338" y="1137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63125" y="4432310"/>
            <a:ext cx="225475" cy="2266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15951" y="2609660"/>
            <a:ext cx="370205" cy="118110"/>
          </a:xfrm>
          <a:custGeom>
            <a:avLst/>
            <a:gdLst/>
            <a:ahLst/>
            <a:cxnLst/>
            <a:rect l="l" t="t" r="r" b="b"/>
            <a:pathLst>
              <a:path w="370204" h="118110">
                <a:moveTo>
                  <a:pt x="179123" y="19316"/>
                </a:moveTo>
                <a:lnTo>
                  <a:pt x="142722" y="0"/>
                </a:lnTo>
                <a:lnTo>
                  <a:pt x="140832" y="190"/>
                </a:lnTo>
                <a:lnTo>
                  <a:pt x="136458" y="282"/>
                </a:lnTo>
                <a:lnTo>
                  <a:pt x="103171" y="28689"/>
                </a:lnTo>
                <a:lnTo>
                  <a:pt x="98739" y="58483"/>
                </a:lnTo>
                <a:lnTo>
                  <a:pt x="98739" y="66225"/>
                </a:lnTo>
                <a:lnTo>
                  <a:pt x="113842" y="105575"/>
                </a:lnTo>
                <a:lnTo>
                  <a:pt x="123574" y="113127"/>
                </a:lnTo>
                <a:lnTo>
                  <a:pt x="123575" y="50741"/>
                </a:lnTo>
                <a:lnTo>
                  <a:pt x="123870" y="45529"/>
                </a:lnTo>
                <a:lnTo>
                  <a:pt x="125440" y="37196"/>
                </a:lnTo>
                <a:lnTo>
                  <a:pt x="126065" y="34160"/>
                </a:lnTo>
                <a:lnTo>
                  <a:pt x="127177" y="30990"/>
                </a:lnTo>
                <a:lnTo>
                  <a:pt x="128610" y="28475"/>
                </a:lnTo>
                <a:lnTo>
                  <a:pt x="131277" y="23263"/>
                </a:lnTo>
                <a:lnTo>
                  <a:pt x="136292" y="19443"/>
                </a:lnTo>
                <a:lnTo>
                  <a:pt x="179123" y="19316"/>
                </a:lnTo>
                <a:close/>
              </a:path>
              <a:path w="370204" h="118110">
                <a:moveTo>
                  <a:pt x="179301" y="97665"/>
                </a:moveTo>
                <a:lnTo>
                  <a:pt x="136292" y="96219"/>
                </a:lnTo>
                <a:lnTo>
                  <a:pt x="123574" y="66225"/>
                </a:lnTo>
                <a:lnTo>
                  <a:pt x="123575" y="113128"/>
                </a:lnTo>
                <a:lnTo>
                  <a:pt x="124663" y="113636"/>
                </a:lnTo>
                <a:lnTo>
                  <a:pt x="131277" y="115446"/>
                </a:lnTo>
                <a:lnTo>
                  <a:pt x="140040" y="117736"/>
                </a:lnTo>
                <a:lnTo>
                  <a:pt x="142722" y="116776"/>
                </a:lnTo>
                <a:lnTo>
                  <a:pt x="150632" y="116683"/>
                </a:lnTo>
                <a:lnTo>
                  <a:pt x="151698" y="116639"/>
                </a:lnTo>
                <a:lnTo>
                  <a:pt x="159227" y="114734"/>
                </a:lnTo>
                <a:lnTo>
                  <a:pt x="169605" y="109354"/>
                </a:lnTo>
                <a:lnTo>
                  <a:pt x="176357" y="103045"/>
                </a:lnTo>
                <a:lnTo>
                  <a:pt x="179301" y="97665"/>
                </a:lnTo>
                <a:close/>
              </a:path>
              <a:path w="370204" h="118110">
                <a:moveTo>
                  <a:pt x="188000" y="58483"/>
                </a:moveTo>
                <a:lnTo>
                  <a:pt x="188000" y="50741"/>
                </a:lnTo>
                <a:lnTo>
                  <a:pt x="187192" y="43624"/>
                </a:lnTo>
                <a:lnTo>
                  <a:pt x="185759" y="37196"/>
                </a:lnTo>
                <a:lnTo>
                  <a:pt x="183514" y="28689"/>
                </a:lnTo>
                <a:lnTo>
                  <a:pt x="180620" y="21712"/>
                </a:lnTo>
                <a:lnTo>
                  <a:pt x="179123" y="19316"/>
                </a:lnTo>
                <a:lnTo>
                  <a:pt x="152156" y="19316"/>
                </a:lnTo>
                <a:lnTo>
                  <a:pt x="157825" y="24223"/>
                </a:lnTo>
                <a:lnTo>
                  <a:pt x="160157" y="33032"/>
                </a:lnTo>
                <a:lnTo>
                  <a:pt x="161691" y="39231"/>
                </a:lnTo>
                <a:lnTo>
                  <a:pt x="162599" y="45169"/>
                </a:lnTo>
                <a:lnTo>
                  <a:pt x="162987" y="50741"/>
                </a:lnTo>
                <a:lnTo>
                  <a:pt x="163033" y="97665"/>
                </a:lnTo>
                <a:lnTo>
                  <a:pt x="179301" y="97665"/>
                </a:lnTo>
                <a:lnTo>
                  <a:pt x="180647" y="95177"/>
                </a:lnTo>
                <a:lnTo>
                  <a:pt x="183545" y="88350"/>
                </a:lnTo>
                <a:lnTo>
                  <a:pt x="185891" y="79739"/>
                </a:lnTo>
                <a:lnTo>
                  <a:pt x="187441" y="69705"/>
                </a:lnTo>
                <a:lnTo>
                  <a:pt x="188000" y="58483"/>
                </a:lnTo>
                <a:close/>
              </a:path>
              <a:path w="370204" h="118110">
                <a:moveTo>
                  <a:pt x="163033" y="97665"/>
                </a:moveTo>
                <a:lnTo>
                  <a:pt x="163033" y="65574"/>
                </a:lnTo>
                <a:lnTo>
                  <a:pt x="162599" y="71822"/>
                </a:lnTo>
                <a:lnTo>
                  <a:pt x="161691" y="77801"/>
                </a:lnTo>
                <a:lnTo>
                  <a:pt x="160157" y="84086"/>
                </a:lnTo>
                <a:lnTo>
                  <a:pt x="157825" y="92773"/>
                </a:lnTo>
                <a:lnTo>
                  <a:pt x="152156" y="97665"/>
                </a:lnTo>
                <a:lnTo>
                  <a:pt x="163033" y="97665"/>
                </a:lnTo>
                <a:close/>
              </a:path>
              <a:path w="370204" h="118110">
                <a:moveTo>
                  <a:pt x="300106" y="112423"/>
                </a:moveTo>
                <a:lnTo>
                  <a:pt x="300106" y="54841"/>
                </a:lnTo>
                <a:lnTo>
                  <a:pt x="291535" y="59410"/>
                </a:lnTo>
                <a:lnTo>
                  <a:pt x="285399" y="65499"/>
                </a:lnTo>
                <a:lnTo>
                  <a:pt x="281709" y="73094"/>
                </a:lnTo>
                <a:lnTo>
                  <a:pt x="280476" y="82181"/>
                </a:lnTo>
                <a:lnTo>
                  <a:pt x="280476" y="87241"/>
                </a:lnTo>
                <a:lnTo>
                  <a:pt x="300106" y="112423"/>
                </a:lnTo>
                <a:close/>
              </a:path>
              <a:path w="370204" h="118110">
                <a:moveTo>
                  <a:pt x="364776" y="19316"/>
                </a:moveTo>
                <a:lnTo>
                  <a:pt x="325084" y="53"/>
                </a:lnTo>
                <a:lnTo>
                  <a:pt x="314553" y="803"/>
                </a:lnTo>
                <a:lnTo>
                  <a:pt x="284088" y="31158"/>
                </a:lnTo>
                <a:lnTo>
                  <a:pt x="285245" y="39196"/>
                </a:lnTo>
                <a:lnTo>
                  <a:pt x="288508" y="46028"/>
                </a:lnTo>
                <a:lnTo>
                  <a:pt x="293565" y="51346"/>
                </a:lnTo>
                <a:lnTo>
                  <a:pt x="300106" y="54841"/>
                </a:lnTo>
                <a:lnTo>
                  <a:pt x="300106" y="112423"/>
                </a:lnTo>
                <a:lnTo>
                  <a:pt x="304358" y="114076"/>
                </a:lnTo>
                <a:lnTo>
                  <a:pt x="304358" y="76497"/>
                </a:lnTo>
                <a:lnTo>
                  <a:pt x="305150" y="73342"/>
                </a:lnTo>
                <a:lnTo>
                  <a:pt x="306872" y="70622"/>
                </a:lnTo>
                <a:lnTo>
                  <a:pt x="306872" y="23736"/>
                </a:lnTo>
                <a:lnTo>
                  <a:pt x="314374" y="19419"/>
                </a:lnTo>
                <a:lnTo>
                  <a:pt x="364776" y="19316"/>
                </a:lnTo>
                <a:close/>
              </a:path>
              <a:path w="370204" h="118110">
                <a:moveTo>
                  <a:pt x="366269" y="97665"/>
                </a:moveTo>
                <a:lnTo>
                  <a:pt x="317708" y="97665"/>
                </a:lnTo>
                <a:lnTo>
                  <a:pt x="312359" y="95928"/>
                </a:lnTo>
                <a:lnTo>
                  <a:pt x="309055" y="92455"/>
                </a:lnTo>
                <a:lnTo>
                  <a:pt x="305927" y="88811"/>
                </a:lnTo>
                <a:lnTo>
                  <a:pt x="304358" y="84711"/>
                </a:lnTo>
                <a:lnTo>
                  <a:pt x="304358" y="114076"/>
                </a:lnTo>
                <a:lnTo>
                  <a:pt x="304603" y="114172"/>
                </a:lnTo>
                <a:lnTo>
                  <a:pt x="314040" y="116196"/>
                </a:lnTo>
                <a:lnTo>
                  <a:pt x="325084" y="116944"/>
                </a:lnTo>
                <a:lnTo>
                  <a:pt x="336156" y="116196"/>
                </a:lnTo>
                <a:lnTo>
                  <a:pt x="364068" y="102085"/>
                </a:lnTo>
                <a:lnTo>
                  <a:pt x="366269" y="97665"/>
                </a:lnTo>
                <a:close/>
              </a:path>
              <a:path w="370204" h="118110">
                <a:moveTo>
                  <a:pt x="359948" y="47754"/>
                </a:moveTo>
                <a:lnTo>
                  <a:pt x="315513" y="47754"/>
                </a:lnTo>
                <a:lnTo>
                  <a:pt x="306872" y="43944"/>
                </a:lnTo>
                <a:lnTo>
                  <a:pt x="306872" y="70622"/>
                </a:lnTo>
                <a:lnTo>
                  <a:pt x="310316" y="65128"/>
                </a:lnTo>
                <a:lnTo>
                  <a:pt x="316443" y="62445"/>
                </a:lnTo>
                <a:lnTo>
                  <a:pt x="349925" y="62445"/>
                </a:lnTo>
                <a:lnTo>
                  <a:pt x="349925" y="54841"/>
                </a:lnTo>
                <a:lnTo>
                  <a:pt x="356689" y="51147"/>
                </a:lnTo>
                <a:lnTo>
                  <a:pt x="359948" y="47754"/>
                </a:lnTo>
                <a:close/>
              </a:path>
              <a:path w="370204" h="118110">
                <a:moveTo>
                  <a:pt x="369722" y="82181"/>
                </a:moveTo>
                <a:lnTo>
                  <a:pt x="368474" y="73094"/>
                </a:lnTo>
                <a:lnTo>
                  <a:pt x="364773" y="65556"/>
                </a:lnTo>
                <a:lnTo>
                  <a:pt x="361706" y="62541"/>
                </a:lnTo>
                <a:lnTo>
                  <a:pt x="325084" y="62445"/>
                </a:lnTo>
                <a:lnTo>
                  <a:pt x="335935" y="64360"/>
                </a:lnTo>
                <a:lnTo>
                  <a:pt x="336156" y="64438"/>
                </a:lnTo>
                <a:lnTo>
                  <a:pt x="342360" y="69096"/>
                </a:lnTo>
                <a:lnTo>
                  <a:pt x="345184" y="74899"/>
                </a:lnTo>
                <a:lnTo>
                  <a:pt x="345841" y="80124"/>
                </a:lnTo>
                <a:lnTo>
                  <a:pt x="345841" y="97665"/>
                </a:lnTo>
                <a:lnTo>
                  <a:pt x="366269" y="97665"/>
                </a:lnTo>
                <a:lnTo>
                  <a:pt x="369402" y="91493"/>
                </a:lnTo>
                <a:lnTo>
                  <a:pt x="369604" y="88811"/>
                </a:lnTo>
                <a:lnTo>
                  <a:pt x="369722" y="82181"/>
                </a:lnTo>
                <a:close/>
              </a:path>
              <a:path w="370204" h="118110">
                <a:moveTo>
                  <a:pt x="345841" y="97665"/>
                </a:moveTo>
                <a:lnTo>
                  <a:pt x="345841" y="80124"/>
                </a:lnTo>
                <a:lnTo>
                  <a:pt x="344698" y="86870"/>
                </a:lnTo>
                <a:lnTo>
                  <a:pt x="341041" y="92468"/>
                </a:lnTo>
                <a:lnTo>
                  <a:pt x="334628" y="96259"/>
                </a:lnTo>
                <a:lnTo>
                  <a:pt x="325084" y="97665"/>
                </a:lnTo>
                <a:lnTo>
                  <a:pt x="345841" y="97665"/>
                </a:lnTo>
                <a:close/>
              </a:path>
              <a:path w="370204" h="118110">
                <a:moveTo>
                  <a:pt x="366095" y="31158"/>
                </a:moveTo>
                <a:lnTo>
                  <a:pt x="366095" y="22151"/>
                </a:lnTo>
                <a:lnTo>
                  <a:pt x="364776" y="19316"/>
                </a:lnTo>
                <a:lnTo>
                  <a:pt x="335935" y="19316"/>
                </a:lnTo>
                <a:lnTo>
                  <a:pt x="343311" y="24513"/>
                </a:lnTo>
                <a:lnTo>
                  <a:pt x="343311" y="47754"/>
                </a:lnTo>
                <a:lnTo>
                  <a:pt x="359948" y="47754"/>
                </a:lnTo>
                <a:lnTo>
                  <a:pt x="361776" y="45851"/>
                </a:lnTo>
                <a:lnTo>
                  <a:pt x="364981" y="39129"/>
                </a:lnTo>
                <a:lnTo>
                  <a:pt x="366095" y="31158"/>
                </a:lnTo>
                <a:close/>
              </a:path>
              <a:path w="370204" h="118110">
                <a:moveTo>
                  <a:pt x="343311" y="47754"/>
                </a:moveTo>
                <a:lnTo>
                  <a:pt x="343311" y="40942"/>
                </a:lnTo>
                <a:lnTo>
                  <a:pt x="337657" y="47754"/>
                </a:lnTo>
                <a:lnTo>
                  <a:pt x="343311" y="47754"/>
                </a:lnTo>
                <a:close/>
              </a:path>
              <a:path w="370204" h="118110">
                <a:moveTo>
                  <a:pt x="361608" y="62445"/>
                </a:moveTo>
                <a:lnTo>
                  <a:pt x="358586" y="59475"/>
                </a:lnTo>
                <a:lnTo>
                  <a:pt x="349925" y="54841"/>
                </a:lnTo>
                <a:lnTo>
                  <a:pt x="349925" y="62445"/>
                </a:lnTo>
                <a:lnTo>
                  <a:pt x="361608" y="62445"/>
                </a:lnTo>
                <a:close/>
              </a:path>
              <a:path w="370204" h="118110">
                <a:moveTo>
                  <a:pt x="81234" y="19316"/>
                </a:moveTo>
                <a:lnTo>
                  <a:pt x="42748" y="129"/>
                </a:lnTo>
                <a:lnTo>
                  <a:pt x="32117" y="991"/>
                </a:lnTo>
                <a:lnTo>
                  <a:pt x="2038" y="25298"/>
                </a:lnTo>
                <a:lnTo>
                  <a:pt x="0" y="41414"/>
                </a:lnTo>
                <a:lnTo>
                  <a:pt x="24063" y="41414"/>
                </a:lnTo>
                <a:lnTo>
                  <a:pt x="24063" y="37467"/>
                </a:lnTo>
                <a:lnTo>
                  <a:pt x="25393" y="29905"/>
                </a:lnTo>
                <a:lnTo>
                  <a:pt x="29165" y="24191"/>
                </a:lnTo>
                <a:lnTo>
                  <a:pt x="35058" y="20577"/>
                </a:lnTo>
                <a:lnTo>
                  <a:pt x="42748" y="19316"/>
                </a:lnTo>
                <a:lnTo>
                  <a:pt x="81234" y="19316"/>
                </a:lnTo>
                <a:close/>
              </a:path>
              <a:path w="370204" h="118110">
                <a:moveTo>
                  <a:pt x="60350" y="71691"/>
                </a:moveTo>
                <a:lnTo>
                  <a:pt x="60350" y="35897"/>
                </a:lnTo>
                <a:lnTo>
                  <a:pt x="59573" y="43792"/>
                </a:lnTo>
                <a:lnTo>
                  <a:pt x="58155" y="47266"/>
                </a:lnTo>
                <a:lnTo>
                  <a:pt x="51876" y="52631"/>
                </a:lnTo>
                <a:lnTo>
                  <a:pt x="49529" y="54536"/>
                </a:lnTo>
                <a:lnTo>
                  <a:pt x="47624" y="56121"/>
                </a:lnTo>
                <a:lnTo>
                  <a:pt x="45887" y="57218"/>
                </a:lnTo>
                <a:lnTo>
                  <a:pt x="37734" y="62750"/>
                </a:lnTo>
                <a:lnTo>
                  <a:pt x="33969" y="65128"/>
                </a:lnTo>
                <a:lnTo>
                  <a:pt x="2377" y="94998"/>
                </a:lnTo>
                <a:lnTo>
                  <a:pt x="487" y="101612"/>
                </a:lnTo>
                <a:lnTo>
                  <a:pt x="487" y="113789"/>
                </a:lnTo>
                <a:lnTo>
                  <a:pt x="30967" y="113789"/>
                </a:lnTo>
                <a:lnTo>
                  <a:pt x="30967" y="94510"/>
                </a:lnTo>
                <a:lnTo>
                  <a:pt x="33969" y="88993"/>
                </a:lnTo>
                <a:lnTo>
                  <a:pt x="39761" y="84086"/>
                </a:lnTo>
                <a:lnTo>
                  <a:pt x="44180" y="81389"/>
                </a:lnTo>
                <a:lnTo>
                  <a:pt x="46375" y="79987"/>
                </a:lnTo>
                <a:lnTo>
                  <a:pt x="54863" y="75079"/>
                </a:lnTo>
                <a:lnTo>
                  <a:pt x="60350" y="71691"/>
                </a:lnTo>
                <a:close/>
              </a:path>
              <a:path w="370204" h="118110">
                <a:moveTo>
                  <a:pt x="84719" y="113789"/>
                </a:moveTo>
                <a:lnTo>
                  <a:pt x="84719" y="94510"/>
                </a:lnTo>
                <a:lnTo>
                  <a:pt x="30967" y="94510"/>
                </a:lnTo>
                <a:lnTo>
                  <a:pt x="30967" y="113789"/>
                </a:lnTo>
                <a:lnTo>
                  <a:pt x="84719" y="113789"/>
                </a:lnTo>
                <a:close/>
              </a:path>
              <a:path w="370204" h="118110">
                <a:moveTo>
                  <a:pt x="84871" y="42542"/>
                </a:moveTo>
                <a:lnTo>
                  <a:pt x="84871" y="34800"/>
                </a:lnTo>
                <a:lnTo>
                  <a:pt x="82844" y="22126"/>
                </a:lnTo>
                <a:lnTo>
                  <a:pt x="81234" y="19316"/>
                </a:lnTo>
                <a:lnTo>
                  <a:pt x="52974" y="19316"/>
                </a:lnTo>
                <a:lnTo>
                  <a:pt x="60350" y="24665"/>
                </a:lnTo>
                <a:lnTo>
                  <a:pt x="60350" y="71691"/>
                </a:lnTo>
                <a:lnTo>
                  <a:pt x="82844" y="49491"/>
                </a:lnTo>
                <a:lnTo>
                  <a:pt x="84871" y="42542"/>
                </a:lnTo>
                <a:close/>
              </a:path>
              <a:path w="370204" h="118110">
                <a:moveTo>
                  <a:pt x="251353" y="113789"/>
                </a:moveTo>
                <a:lnTo>
                  <a:pt x="251353" y="3192"/>
                </a:lnTo>
                <a:lnTo>
                  <a:pt x="231876" y="3192"/>
                </a:lnTo>
                <a:lnTo>
                  <a:pt x="230931" y="9364"/>
                </a:lnTo>
                <a:lnTo>
                  <a:pt x="227319" y="14089"/>
                </a:lnTo>
                <a:lnTo>
                  <a:pt x="221193" y="17716"/>
                </a:lnTo>
                <a:lnTo>
                  <a:pt x="215051" y="21191"/>
                </a:lnTo>
                <a:lnTo>
                  <a:pt x="208925" y="22928"/>
                </a:lnTo>
                <a:lnTo>
                  <a:pt x="199491" y="22928"/>
                </a:lnTo>
                <a:lnTo>
                  <a:pt x="199491" y="36034"/>
                </a:lnTo>
                <a:lnTo>
                  <a:pt x="225445" y="36034"/>
                </a:lnTo>
                <a:lnTo>
                  <a:pt x="225445" y="113789"/>
                </a:lnTo>
                <a:lnTo>
                  <a:pt x="251353" y="113789"/>
                </a:lnTo>
                <a:close/>
              </a:path>
            </a:pathLst>
          </a:custGeom>
          <a:solidFill>
            <a:srgbClr val="8D9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47807" y="2609658"/>
            <a:ext cx="492125" cy="118110"/>
          </a:xfrm>
          <a:custGeom>
            <a:avLst/>
            <a:gdLst/>
            <a:ahLst/>
            <a:cxnLst/>
            <a:rect l="l" t="t" r="r" b="b"/>
            <a:pathLst>
              <a:path w="492125" h="118110">
                <a:moveTo>
                  <a:pt x="380645" y="19318"/>
                </a:moveTo>
                <a:lnTo>
                  <a:pt x="344256" y="0"/>
                </a:lnTo>
                <a:lnTo>
                  <a:pt x="342351" y="191"/>
                </a:lnTo>
                <a:lnTo>
                  <a:pt x="337962" y="284"/>
                </a:lnTo>
                <a:lnTo>
                  <a:pt x="304683" y="28690"/>
                </a:lnTo>
                <a:lnTo>
                  <a:pt x="300258" y="58484"/>
                </a:lnTo>
                <a:lnTo>
                  <a:pt x="300258" y="66226"/>
                </a:lnTo>
                <a:lnTo>
                  <a:pt x="315346" y="105576"/>
                </a:lnTo>
                <a:lnTo>
                  <a:pt x="325093" y="113127"/>
                </a:lnTo>
                <a:lnTo>
                  <a:pt x="325093" y="50743"/>
                </a:lnTo>
                <a:lnTo>
                  <a:pt x="325389" y="45530"/>
                </a:lnTo>
                <a:lnTo>
                  <a:pt x="326971" y="37198"/>
                </a:lnTo>
                <a:lnTo>
                  <a:pt x="327583" y="34161"/>
                </a:lnTo>
                <a:lnTo>
                  <a:pt x="328696" y="30992"/>
                </a:lnTo>
                <a:lnTo>
                  <a:pt x="330113" y="28477"/>
                </a:lnTo>
                <a:lnTo>
                  <a:pt x="332780" y="23265"/>
                </a:lnTo>
                <a:lnTo>
                  <a:pt x="337818" y="19427"/>
                </a:lnTo>
                <a:lnTo>
                  <a:pt x="380645" y="19318"/>
                </a:lnTo>
                <a:close/>
              </a:path>
              <a:path w="492125" h="118110">
                <a:moveTo>
                  <a:pt x="380819" y="97667"/>
                </a:moveTo>
                <a:lnTo>
                  <a:pt x="337818" y="96220"/>
                </a:lnTo>
                <a:lnTo>
                  <a:pt x="325093" y="66226"/>
                </a:lnTo>
                <a:lnTo>
                  <a:pt x="325093" y="113128"/>
                </a:lnTo>
                <a:lnTo>
                  <a:pt x="326181" y="113638"/>
                </a:lnTo>
                <a:lnTo>
                  <a:pt x="332780" y="115440"/>
                </a:lnTo>
                <a:lnTo>
                  <a:pt x="341574" y="117738"/>
                </a:lnTo>
                <a:lnTo>
                  <a:pt x="344256" y="116777"/>
                </a:lnTo>
                <a:lnTo>
                  <a:pt x="352165" y="116683"/>
                </a:lnTo>
                <a:lnTo>
                  <a:pt x="353202" y="116640"/>
                </a:lnTo>
                <a:lnTo>
                  <a:pt x="360746" y="114735"/>
                </a:lnTo>
                <a:lnTo>
                  <a:pt x="371109" y="109356"/>
                </a:lnTo>
                <a:lnTo>
                  <a:pt x="377875" y="103046"/>
                </a:lnTo>
                <a:lnTo>
                  <a:pt x="380819" y="97667"/>
                </a:lnTo>
                <a:close/>
              </a:path>
              <a:path w="492125" h="118110">
                <a:moveTo>
                  <a:pt x="389503" y="58484"/>
                </a:moveTo>
                <a:lnTo>
                  <a:pt x="389503" y="50743"/>
                </a:lnTo>
                <a:lnTo>
                  <a:pt x="388726" y="43625"/>
                </a:lnTo>
                <a:lnTo>
                  <a:pt x="387278" y="37198"/>
                </a:lnTo>
                <a:lnTo>
                  <a:pt x="385033" y="28690"/>
                </a:lnTo>
                <a:lnTo>
                  <a:pt x="382139" y="21710"/>
                </a:lnTo>
                <a:lnTo>
                  <a:pt x="380645" y="19318"/>
                </a:lnTo>
                <a:lnTo>
                  <a:pt x="353689" y="19318"/>
                </a:lnTo>
                <a:lnTo>
                  <a:pt x="359343" y="24225"/>
                </a:lnTo>
                <a:lnTo>
                  <a:pt x="361690" y="33034"/>
                </a:lnTo>
                <a:lnTo>
                  <a:pt x="363224" y="39233"/>
                </a:lnTo>
                <a:lnTo>
                  <a:pt x="364133" y="45170"/>
                </a:lnTo>
                <a:lnTo>
                  <a:pt x="364521" y="50743"/>
                </a:lnTo>
                <a:lnTo>
                  <a:pt x="364566" y="97667"/>
                </a:lnTo>
                <a:lnTo>
                  <a:pt x="380819" y="97667"/>
                </a:lnTo>
                <a:lnTo>
                  <a:pt x="382167" y="95174"/>
                </a:lnTo>
                <a:lnTo>
                  <a:pt x="385054" y="88351"/>
                </a:lnTo>
                <a:lnTo>
                  <a:pt x="387396" y="79740"/>
                </a:lnTo>
                <a:lnTo>
                  <a:pt x="388944" y="69707"/>
                </a:lnTo>
                <a:lnTo>
                  <a:pt x="389503" y="58484"/>
                </a:lnTo>
                <a:close/>
              </a:path>
              <a:path w="492125" h="118110">
                <a:moveTo>
                  <a:pt x="364566" y="97667"/>
                </a:moveTo>
                <a:lnTo>
                  <a:pt x="364566" y="65575"/>
                </a:lnTo>
                <a:lnTo>
                  <a:pt x="364133" y="71823"/>
                </a:lnTo>
                <a:lnTo>
                  <a:pt x="363224" y="77803"/>
                </a:lnTo>
                <a:lnTo>
                  <a:pt x="361690" y="84088"/>
                </a:lnTo>
                <a:lnTo>
                  <a:pt x="359343" y="92774"/>
                </a:lnTo>
                <a:lnTo>
                  <a:pt x="353689" y="97667"/>
                </a:lnTo>
                <a:lnTo>
                  <a:pt x="364566" y="97667"/>
                </a:lnTo>
                <a:close/>
              </a:path>
              <a:path w="492125" h="118110">
                <a:moveTo>
                  <a:pt x="179112" y="19318"/>
                </a:moveTo>
                <a:lnTo>
                  <a:pt x="142722" y="1"/>
                </a:lnTo>
                <a:lnTo>
                  <a:pt x="140817" y="191"/>
                </a:lnTo>
                <a:lnTo>
                  <a:pt x="136428" y="284"/>
                </a:lnTo>
                <a:lnTo>
                  <a:pt x="103165" y="28690"/>
                </a:lnTo>
                <a:lnTo>
                  <a:pt x="98739" y="58484"/>
                </a:lnTo>
                <a:lnTo>
                  <a:pt x="98739" y="66226"/>
                </a:lnTo>
                <a:lnTo>
                  <a:pt x="113812" y="105576"/>
                </a:lnTo>
                <a:lnTo>
                  <a:pt x="123559" y="113122"/>
                </a:lnTo>
                <a:lnTo>
                  <a:pt x="123560" y="50743"/>
                </a:lnTo>
                <a:lnTo>
                  <a:pt x="123870" y="45530"/>
                </a:lnTo>
                <a:lnTo>
                  <a:pt x="125440" y="37198"/>
                </a:lnTo>
                <a:lnTo>
                  <a:pt x="126065" y="34161"/>
                </a:lnTo>
                <a:lnTo>
                  <a:pt x="127162" y="30992"/>
                </a:lnTo>
                <a:lnTo>
                  <a:pt x="128579" y="28477"/>
                </a:lnTo>
                <a:lnTo>
                  <a:pt x="131246" y="23265"/>
                </a:lnTo>
                <a:lnTo>
                  <a:pt x="136284" y="19427"/>
                </a:lnTo>
                <a:lnTo>
                  <a:pt x="179112" y="19318"/>
                </a:lnTo>
                <a:close/>
              </a:path>
              <a:path w="492125" h="118110">
                <a:moveTo>
                  <a:pt x="179296" y="97667"/>
                </a:moveTo>
                <a:lnTo>
                  <a:pt x="136284" y="96220"/>
                </a:lnTo>
                <a:lnTo>
                  <a:pt x="123559" y="66226"/>
                </a:lnTo>
                <a:lnTo>
                  <a:pt x="123560" y="113122"/>
                </a:lnTo>
                <a:lnTo>
                  <a:pt x="124663" y="113638"/>
                </a:lnTo>
                <a:lnTo>
                  <a:pt x="131246" y="115440"/>
                </a:lnTo>
                <a:lnTo>
                  <a:pt x="140055" y="117738"/>
                </a:lnTo>
                <a:lnTo>
                  <a:pt x="142722" y="116777"/>
                </a:lnTo>
                <a:lnTo>
                  <a:pt x="150632" y="116683"/>
                </a:lnTo>
                <a:lnTo>
                  <a:pt x="151668" y="116640"/>
                </a:lnTo>
                <a:lnTo>
                  <a:pt x="159212" y="114735"/>
                </a:lnTo>
                <a:lnTo>
                  <a:pt x="169590" y="109356"/>
                </a:lnTo>
                <a:lnTo>
                  <a:pt x="176342" y="103046"/>
                </a:lnTo>
                <a:lnTo>
                  <a:pt x="179296" y="97667"/>
                </a:lnTo>
                <a:close/>
              </a:path>
              <a:path w="492125" h="118110">
                <a:moveTo>
                  <a:pt x="187970" y="58484"/>
                </a:moveTo>
                <a:lnTo>
                  <a:pt x="187970" y="50743"/>
                </a:lnTo>
                <a:lnTo>
                  <a:pt x="187192" y="43625"/>
                </a:lnTo>
                <a:lnTo>
                  <a:pt x="185744" y="37198"/>
                </a:lnTo>
                <a:lnTo>
                  <a:pt x="183499" y="28690"/>
                </a:lnTo>
                <a:lnTo>
                  <a:pt x="180620" y="21735"/>
                </a:lnTo>
                <a:lnTo>
                  <a:pt x="179112" y="19318"/>
                </a:lnTo>
                <a:lnTo>
                  <a:pt x="152156" y="19318"/>
                </a:lnTo>
                <a:lnTo>
                  <a:pt x="157810" y="24225"/>
                </a:lnTo>
                <a:lnTo>
                  <a:pt x="160157" y="33034"/>
                </a:lnTo>
                <a:lnTo>
                  <a:pt x="161693" y="39233"/>
                </a:lnTo>
                <a:lnTo>
                  <a:pt x="162606" y="45170"/>
                </a:lnTo>
                <a:lnTo>
                  <a:pt x="162999" y="50743"/>
                </a:lnTo>
                <a:lnTo>
                  <a:pt x="163046" y="97667"/>
                </a:lnTo>
                <a:lnTo>
                  <a:pt x="179296" y="97667"/>
                </a:lnTo>
                <a:lnTo>
                  <a:pt x="180633" y="95210"/>
                </a:lnTo>
                <a:lnTo>
                  <a:pt x="183533" y="88351"/>
                </a:lnTo>
                <a:lnTo>
                  <a:pt x="185870" y="79740"/>
                </a:lnTo>
                <a:lnTo>
                  <a:pt x="187413" y="69707"/>
                </a:lnTo>
                <a:lnTo>
                  <a:pt x="187970" y="58484"/>
                </a:lnTo>
                <a:close/>
              </a:path>
              <a:path w="492125" h="118110">
                <a:moveTo>
                  <a:pt x="163046" y="97667"/>
                </a:moveTo>
                <a:lnTo>
                  <a:pt x="163046" y="65575"/>
                </a:lnTo>
                <a:lnTo>
                  <a:pt x="162606" y="71823"/>
                </a:lnTo>
                <a:lnTo>
                  <a:pt x="161693" y="77803"/>
                </a:lnTo>
                <a:lnTo>
                  <a:pt x="160157" y="84088"/>
                </a:lnTo>
                <a:lnTo>
                  <a:pt x="157810" y="92774"/>
                </a:lnTo>
                <a:lnTo>
                  <a:pt x="152156" y="97667"/>
                </a:lnTo>
                <a:lnTo>
                  <a:pt x="163046" y="97667"/>
                </a:lnTo>
                <a:close/>
              </a:path>
              <a:path w="492125" h="118110">
                <a:moveTo>
                  <a:pt x="282742" y="19318"/>
                </a:moveTo>
                <a:lnTo>
                  <a:pt x="244281" y="130"/>
                </a:lnTo>
                <a:lnTo>
                  <a:pt x="233648" y="992"/>
                </a:lnTo>
                <a:lnTo>
                  <a:pt x="203564" y="25299"/>
                </a:lnTo>
                <a:lnTo>
                  <a:pt x="201533" y="41416"/>
                </a:lnTo>
                <a:lnTo>
                  <a:pt x="225582" y="41416"/>
                </a:lnTo>
                <a:lnTo>
                  <a:pt x="225582" y="37469"/>
                </a:lnTo>
                <a:lnTo>
                  <a:pt x="226911" y="29907"/>
                </a:lnTo>
                <a:lnTo>
                  <a:pt x="230685" y="24193"/>
                </a:lnTo>
                <a:lnTo>
                  <a:pt x="236583" y="20579"/>
                </a:lnTo>
                <a:lnTo>
                  <a:pt x="244281" y="19318"/>
                </a:lnTo>
                <a:lnTo>
                  <a:pt x="282742" y="19318"/>
                </a:lnTo>
                <a:close/>
              </a:path>
              <a:path w="492125" h="118110">
                <a:moveTo>
                  <a:pt x="261884" y="71683"/>
                </a:moveTo>
                <a:lnTo>
                  <a:pt x="261884" y="35899"/>
                </a:lnTo>
                <a:lnTo>
                  <a:pt x="261091" y="43793"/>
                </a:lnTo>
                <a:lnTo>
                  <a:pt x="259689" y="47268"/>
                </a:lnTo>
                <a:lnTo>
                  <a:pt x="253380" y="52632"/>
                </a:lnTo>
                <a:lnTo>
                  <a:pt x="251048" y="54537"/>
                </a:lnTo>
                <a:lnTo>
                  <a:pt x="249158" y="56122"/>
                </a:lnTo>
                <a:lnTo>
                  <a:pt x="247406" y="57220"/>
                </a:lnTo>
                <a:lnTo>
                  <a:pt x="239267" y="62752"/>
                </a:lnTo>
                <a:lnTo>
                  <a:pt x="235473" y="65129"/>
                </a:lnTo>
                <a:lnTo>
                  <a:pt x="203911" y="95000"/>
                </a:lnTo>
                <a:lnTo>
                  <a:pt x="202021" y="101614"/>
                </a:lnTo>
                <a:lnTo>
                  <a:pt x="202021" y="113790"/>
                </a:lnTo>
                <a:lnTo>
                  <a:pt x="232501" y="113790"/>
                </a:lnTo>
                <a:lnTo>
                  <a:pt x="232501" y="94512"/>
                </a:lnTo>
                <a:lnTo>
                  <a:pt x="235473" y="88995"/>
                </a:lnTo>
                <a:lnTo>
                  <a:pt x="241294" y="84088"/>
                </a:lnTo>
                <a:lnTo>
                  <a:pt x="245699" y="81390"/>
                </a:lnTo>
                <a:lnTo>
                  <a:pt x="247893" y="79988"/>
                </a:lnTo>
                <a:lnTo>
                  <a:pt x="256382" y="75081"/>
                </a:lnTo>
                <a:lnTo>
                  <a:pt x="261884" y="71683"/>
                </a:lnTo>
                <a:close/>
              </a:path>
              <a:path w="492125" h="118110">
                <a:moveTo>
                  <a:pt x="286237" y="113790"/>
                </a:moveTo>
                <a:lnTo>
                  <a:pt x="286237" y="94512"/>
                </a:lnTo>
                <a:lnTo>
                  <a:pt x="232501" y="94512"/>
                </a:lnTo>
                <a:lnTo>
                  <a:pt x="232501" y="113790"/>
                </a:lnTo>
                <a:lnTo>
                  <a:pt x="286237" y="113790"/>
                </a:lnTo>
                <a:close/>
              </a:path>
              <a:path w="492125" h="118110">
                <a:moveTo>
                  <a:pt x="286374" y="42543"/>
                </a:moveTo>
                <a:lnTo>
                  <a:pt x="286374" y="34802"/>
                </a:lnTo>
                <a:lnTo>
                  <a:pt x="284347" y="22123"/>
                </a:lnTo>
                <a:lnTo>
                  <a:pt x="282742" y="19318"/>
                </a:lnTo>
                <a:lnTo>
                  <a:pt x="254507" y="19318"/>
                </a:lnTo>
                <a:lnTo>
                  <a:pt x="261884" y="24667"/>
                </a:lnTo>
                <a:lnTo>
                  <a:pt x="261884" y="71683"/>
                </a:lnTo>
                <a:lnTo>
                  <a:pt x="284347" y="49493"/>
                </a:lnTo>
                <a:lnTo>
                  <a:pt x="286374" y="42543"/>
                </a:lnTo>
                <a:close/>
              </a:path>
              <a:path w="492125" h="118110">
                <a:moveTo>
                  <a:pt x="81234" y="19318"/>
                </a:moveTo>
                <a:lnTo>
                  <a:pt x="42748" y="131"/>
                </a:lnTo>
                <a:lnTo>
                  <a:pt x="32117" y="992"/>
                </a:lnTo>
                <a:lnTo>
                  <a:pt x="2025" y="25299"/>
                </a:lnTo>
                <a:lnTo>
                  <a:pt x="0" y="41416"/>
                </a:lnTo>
                <a:lnTo>
                  <a:pt x="24048" y="41416"/>
                </a:lnTo>
                <a:lnTo>
                  <a:pt x="24048" y="37469"/>
                </a:lnTo>
                <a:lnTo>
                  <a:pt x="25380" y="29907"/>
                </a:lnTo>
                <a:lnTo>
                  <a:pt x="29157" y="24193"/>
                </a:lnTo>
                <a:lnTo>
                  <a:pt x="35055" y="20579"/>
                </a:lnTo>
                <a:lnTo>
                  <a:pt x="42748" y="19318"/>
                </a:lnTo>
                <a:lnTo>
                  <a:pt x="81234" y="19318"/>
                </a:lnTo>
                <a:close/>
              </a:path>
              <a:path w="492125" h="118110">
                <a:moveTo>
                  <a:pt x="60350" y="71684"/>
                </a:moveTo>
                <a:lnTo>
                  <a:pt x="60350" y="35899"/>
                </a:lnTo>
                <a:lnTo>
                  <a:pt x="59557" y="43793"/>
                </a:lnTo>
                <a:lnTo>
                  <a:pt x="58140" y="47268"/>
                </a:lnTo>
                <a:lnTo>
                  <a:pt x="51861" y="52632"/>
                </a:lnTo>
                <a:lnTo>
                  <a:pt x="49514" y="54537"/>
                </a:lnTo>
                <a:lnTo>
                  <a:pt x="47624" y="56122"/>
                </a:lnTo>
                <a:lnTo>
                  <a:pt x="45887" y="57220"/>
                </a:lnTo>
                <a:lnTo>
                  <a:pt x="37718" y="62752"/>
                </a:lnTo>
                <a:lnTo>
                  <a:pt x="33939" y="65129"/>
                </a:lnTo>
                <a:lnTo>
                  <a:pt x="30800" y="67339"/>
                </a:lnTo>
                <a:lnTo>
                  <a:pt x="28285" y="69076"/>
                </a:lnTo>
                <a:lnTo>
                  <a:pt x="20630" y="74585"/>
                </a:lnTo>
                <a:lnTo>
                  <a:pt x="487" y="101614"/>
                </a:lnTo>
                <a:lnTo>
                  <a:pt x="487" y="113790"/>
                </a:lnTo>
                <a:lnTo>
                  <a:pt x="30952" y="113790"/>
                </a:lnTo>
                <a:lnTo>
                  <a:pt x="30952" y="94512"/>
                </a:lnTo>
                <a:lnTo>
                  <a:pt x="33939" y="88995"/>
                </a:lnTo>
                <a:lnTo>
                  <a:pt x="39761" y="84088"/>
                </a:lnTo>
                <a:lnTo>
                  <a:pt x="44165" y="81390"/>
                </a:lnTo>
                <a:lnTo>
                  <a:pt x="46360" y="79988"/>
                </a:lnTo>
                <a:lnTo>
                  <a:pt x="54848" y="75081"/>
                </a:lnTo>
                <a:lnTo>
                  <a:pt x="60350" y="71684"/>
                </a:lnTo>
                <a:close/>
              </a:path>
              <a:path w="492125" h="118110">
                <a:moveTo>
                  <a:pt x="84703" y="113790"/>
                </a:moveTo>
                <a:lnTo>
                  <a:pt x="84703" y="94512"/>
                </a:lnTo>
                <a:lnTo>
                  <a:pt x="30952" y="94512"/>
                </a:lnTo>
                <a:lnTo>
                  <a:pt x="30952" y="113790"/>
                </a:lnTo>
                <a:lnTo>
                  <a:pt x="84703" y="113790"/>
                </a:lnTo>
                <a:close/>
              </a:path>
              <a:path w="492125" h="118110">
                <a:moveTo>
                  <a:pt x="84871" y="42543"/>
                </a:moveTo>
                <a:lnTo>
                  <a:pt x="84871" y="34802"/>
                </a:lnTo>
                <a:lnTo>
                  <a:pt x="82856" y="22149"/>
                </a:lnTo>
                <a:lnTo>
                  <a:pt x="81234" y="19318"/>
                </a:lnTo>
                <a:lnTo>
                  <a:pt x="52958" y="19318"/>
                </a:lnTo>
                <a:lnTo>
                  <a:pt x="60350" y="24667"/>
                </a:lnTo>
                <a:lnTo>
                  <a:pt x="60350" y="71684"/>
                </a:lnTo>
                <a:lnTo>
                  <a:pt x="82814" y="49493"/>
                </a:lnTo>
                <a:lnTo>
                  <a:pt x="84871" y="42543"/>
                </a:lnTo>
                <a:close/>
              </a:path>
              <a:path w="492125" h="118110">
                <a:moveTo>
                  <a:pt x="491840" y="64794"/>
                </a:moveTo>
                <a:lnTo>
                  <a:pt x="491840" y="52160"/>
                </a:lnTo>
                <a:lnTo>
                  <a:pt x="402899" y="52160"/>
                </a:lnTo>
                <a:lnTo>
                  <a:pt x="402899" y="64794"/>
                </a:lnTo>
                <a:lnTo>
                  <a:pt x="491840" y="64794"/>
                </a:lnTo>
                <a:close/>
              </a:path>
              <a:path w="492125" h="118110">
                <a:moveTo>
                  <a:pt x="453664" y="52160"/>
                </a:moveTo>
                <a:lnTo>
                  <a:pt x="453664" y="13770"/>
                </a:lnTo>
                <a:lnTo>
                  <a:pt x="441106" y="13770"/>
                </a:lnTo>
                <a:lnTo>
                  <a:pt x="441106" y="52160"/>
                </a:lnTo>
                <a:lnTo>
                  <a:pt x="453664" y="52160"/>
                </a:lnTo>
                <a:close/>
              </a:path>
              <a:path w="492125" h="118110">
                <a:moveTo>
                  <a:pt x="453664" y="103199"/>
                </a:moveTo>
                <a:lnTo>
                  <a:pt x="453664" y="64794"/>
                </a:lnTo>
                <a:lnTo>
                  <a:pt x="441106" y="64794"/>
                </a:lnTo>
                <a:lnTo>
                  <a:pt x="441106" y="103199"/>
                </a:lnTo>
                <a:lnTo>
                  <a:pt x="453664" y="103199"/>
                </a:lnTo>
                <a:close/>
              </a:path>
            </a:pathLst>
          </a:custGeom>
          <a:solidFill>
            <a:srgbClr val="8D9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29817" y="4060698"/>
            <a:ext cx="1516258" cy="44394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334038" y="533870"/>
            <a:ext cx="2557145" cy="8350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1750" b="1" spc="25" dirty="0">
                <a:solidFill>
                  <a:srgbClr val="EB4A8D"/>
                </a:solidFill>
                <a:latin typeface="Arial"/>
                <a:cs typeface="Arial"/>
              </a:rPr>
              <a:t>UrFU </a:t>
            </a:r>
            <a:r>
              <a:rPr sz="1750" b="1" spc="140" dirty="0">
                <a:solidFill>
                  <a:srgbClr val="EB4A8D"/>
                </a:solidFill>
                <a:latin typeface="Arial"/>
                <a:cs typeface="Arial"/>
              </a:rPr>
              <a:t>5–100 </a:t>
            </a:r>
            <a:r>
              <a:rPr sz="1750" b="1" spc="35" dirty="0">
                <a:solidFill>
                  <a:srgbClr val="EB4A8D"/>
                </a:solidFill>
                <a:latin typeface="Arial"/>
                <a:cs typeface="Arial"/>
              </a:rPr>
              <a:t>Program  </a:t>
            </a:r>
            <a:r>
              <a:rPr sz="1750" b="1" spc="60" dirty="0">
                <a:solidFill>
                  <a:srgbClr val="EB4A8D"/>
                </a:solidFill>
                <a:latin typeface="Arial"/>
                <a:cs typeface="Arial"/>
              </a:rPr>
              <a:t>determines</a:t>
            </a:r>
            <a:r>
              <a:rPr sz="1750" b="1" spc="-105" dirty="0">
                <a:solidFill>
                  <a:srgbClr val="EB4A8D"/>
                </a:solidFill>
                <a:latin typeface="Arial"/>
                <a:cs typeface="Arial"/>
              </a:rPr>
              <a:t> </a:t>
            </a:r>
            <a:r>
              <a:rPr sz="1750" b="1" spc="30" dirty="0">
                <a:solidFill>
                  <a:srgbClr val="EB4A8D"/>
                </a:solidFill>
                <a:latin typeface="Arial"/>
                <a:cs typeface="Arial"/>
              </a:rPr>
              <a:t>funding</a:t>
            </a:r>
            <a:r>
              <a:rPr sz="1750" b="1" spc="-105" dirty="0">
                <a:solidFill>
                  <a:srgbClr val="EB4A8D"/>
                </a:solidFill>
                <a:latin typeface="Arial"/>
                <a:cs typeface="Arial"/>
              </a:rPr>
              <a:t> </a:t>
            </a:r>
            <a:r>
              <a:rPr sz="1750" b="1" spc="60" dirty="0">
                <a:solidFill>
                  <a:srgbClr val="EB4A8D"/>
                </a:solidFill>
                <a:latin typeface="Arial"/>
                <a:cs typeface="Arial"/>
              </a:rPr>
              <a:t>for </a:t>
            </a:r>
            <a:r>
              <a:rPr sz="1750" b="1" spc="40" dirty="0">
                <a:solidFill>
                  <a:srgbClr val="EB4A8D"/>
                </a:solidFill>
                <a:latin typeface="Arial"/>
                <a:cs typeface="Arial"/>
              </a:rPr>
              <a:t> </a:t>
            </a:r>
            <a:r>
              <a:rPr sz="1750" b="1" spc="70" dirty="0">
                <a:solidFill>
                  <a:srgbClr val="EB4A8D"/>
                </a:solidFill>
                <a:latin typeface="Arial"/>
                <a:cs typeface="Arial"/>
              </a:rPr>
              <a:t>the </a:t>
            </a:r>
            <a:r>
              <a:rPr sz="1750" b="1" spc="30" dirty="0">
                <a:solidFill>
                  <a:srgbClr val="EB4A8D"/>
                </a:solidFill>
                <a:latin typeface="Arial"/>
                <a:cs typeface="Arial"/>
              </a:rPr>
              <a:t>following</a:t>
            </a:r>
            <a:r>
              <a:rPr sz="1750" b="1" spc="-250" dirty="0">
                <a:solidFill>
                  <a:srgbClr val="EB4A8D"/>
                </a:solidFill>
                <a:latin typeface="Arial"/>
                <a:cs typeface="Arial"/>
              </a:rPr>
              <a:t> </a:t>
            </a:r>
            <a:r>
              <a:rPr sz="1750" b="1" spc="60" dirty="0">
                <a:solidFill>
                  <a:srgbClr val="EB4A8D"/>
                </a:solidFill>
                <a:latin typeface="Arial"/>
                <a:cs typeface="Arial"/>
              </a:rPr>
              <a:t>areas</a:t>
            </a:r>
            <a:endParaRPr sz="1750">
              <a:latin typeface="Arial"/>
              <a:cs typeface="Arial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8299180" y="460864"/>
            <a:ext cx="1642110" cy="111188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875"/>
              </a:spcBef>
            </a:pPr>
            <a:r>
              <a:rPr spc="80" dirty="0"/>
              <a:t>UrFU  </a:t>
            </a:r>
            <a:r>
              <a:rPr spc="380" dirty="0"/>
              <a:t>2020+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909355" y="5516879"/>
            <a:ext cx="1947545" cy="10725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430530">
              <a:lnSpc>
                <a:spcPct val="102000"/>
              </a:lnSpc>
              <a:spcBef>
                <a:spcPts val="75"/>
              </a:spcBef>
            </a:pPr>
            <a:r>
              <a:rPr sz="1350" b="1" spc="25" dirty="0">
                <a:solidFill>
                  <a:srgbClr val="FFFFFF"/>
                </a:solidFill>
                <a:latin typeface="Arial"/>
                <a:cs typeface="Arial"/>
              </a:rPr>
              <a:t>Combining  </a:t>
            </a:r>
            <a:r>
              <a:rPr sz="1350" b="1" spc="40" dirty="0">
                <a:solidFill>
                  <a:srgbClr val="FFFFFF"/>
                </a:solidFill>
                <a:latin typeface="Arial"/>
                <a:cs typeface="Arial"/>
              </a:rPr>
              <a:t>technological  and</a:t>
            </a:r>
            <a:r>
              <a:rPr sz="135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35" dirty="0">
                <a:solidFill>
                  <a:srgbClr val="FFFFFF"/>
                </a:solidFill>
                <a:latin typeface="Arial"/>
                <a:cs typeface="Arial"/>
              </a:rPr>
              <a:t>humanitarian</a:t>
            </a: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02000"/>
              </a:lnSpc>
            </a:pPr>
            <a:r>
              <a:rPr sz="1350" b="1" spc="50" dirty="0">
                <a:solidFill>
                  <a:srgbClr val="FFFFFF"/>
                </a:solidFill>
                <a:latin typeface="Arial"/>
                <a:cs typeface="Arial"/>
              </a:rPr>
              <a:t>competencies </a:t>
            </a:r>
            <a:r>
              <a:rPr sz="1350" b="1" spc="5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35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Arial"/>
                <a:cs typeface="Arial"/>
              </a:rPr>
              <a:t>meet  </a:t>
            </a:r>
            <a:r>
              <a:rPr sz="1350" b="1" spc="20" dirty="0">
                <a:solidFill>
                  <a:srgbClr val="FFFFFF"/>
                </a:solidFill>
                <a:latin typeface="Arial"/>
                <a:cs typeface="Arial"/>
              </a:rPr>
              <a:t>innovative</a:t>
            </a:r>
            <a:r>
              <a:rPr sz="135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40" dirty="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09355" y="2966723"/>
            <a:ext cx="2250440" cy="16351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25400">
              <a:lnSpc>
                <a:spcPct val="100000"/>
              </a:lnSpc>
              <a:spcBef>
                <a:spcPts val="135"/>
              </a:spcBef>
            </a:pPr>
            <a:r>
              <a:rPr sz="2100" b="1" spc="70" dirty="0">
                <a:solidFill>
                  <a:srgbClr val="EB4A8D"/>
                </a:solidFill>
                <a:latin typeface="Arial"/>
                <a:cs typeface="Arial"/>
              </a:rPr>
              <a:t>Self-  </a:t>
            </a:r>
            <a:r>
              <a:rPr sz="2100" b="1" spc="15" dirty="0">
                <a:solidFill>
                  <a:srgbClr val="EB4A8D"/>
                </a:solidFill>
                <a:latin typeface="Arial"/>
                <a:cs typeface="Arial"/>
              </a:rPr>
              <a:t>transformation</a:t>
            </a:r>
            <a:r>
              <a:rPr sz="2100" b="1" spc="-290" dirty="0">
                <a:solidFill>
                  <a:srgbClr val="EB4A8D"/>
                </a:solidFill>
                <a:latin typeface="Arial"/>
                <a:cs typeface="Arial"/>
              </a:rPr>
              <a:t> </a:t>
            </a:r>
            <a:r>
              <a:rPr sz="2100" b="1" spc="-175" dirty="0">
                <a:solidFill>
                  <a:srgbClr val="EB4A8D"/>
                </a:solidFill>
                <a:latin typeface="Arial"/>
                <a:cs typeface="Arial"/>
              </a:rPr>
              <a:t>—  </a:t>
            </a:r>
            <a:r>
              <a:rPr sz="2100" b="1" dirty="0">
                <a:solidFill>
                  <a:srgbClr val="EB4A8D"/>
                </a:solidFill>
                <a:latin typeface="Arial"/>
                <a:cs typeface="Arial"/>
              </a:rPr>
              <a:t>shaping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2100" b="1" spc="125" dirty="0">
                <a:solidFill>
                  <a:srgbClr val="EB4A8D"/>
                </a:solidFill>
                <a:latin typeface="Arial"/>
                <a:cs typeface="Arial"/>
              </a:rPr>
              <a:t>a</a:t>
            </a:r>
            <a:r>
              <a:rPr sz="2100" b="1" spc="-290" dirty="0">
                <a:solidFill>
                  <a:srgbClr val="EB4A8D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EB4A8D"/>
                </a:solidFill>
                <a:latin typeface="Arial"/>
                <a:cs typeface="Arial"/>
              </a:rPr>
              <a:t>Comprehensive  </a:t>
            </a:r>
            <a:r>
              <a:rPr sz="2100" b="1" spc="-10" dirty="0">
                <a:solidFill>
                  <a:srgbClr val="EB4A8D"/>
                </a:solidFill>
                <a:latin typeface="Arial"/>
                <a:cs typeface="Arial"/>
              </a:rPr>
              <a:t>University</a:t>
            </a:r>
            <a:endParaRPr sz="21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22061" y="465248"/>
            <a:ext cx="412750" cy="617855"/>
          </a:xfrm>
          <a:custGeom>
            <a:avLst/>
            <a:gdLst/>
            <a:ahLst/>
            <a:cxnLst/>
            <a:rect l="l" t="t" r="r" b="b"/>
            <a:pathLst>
              <a:path w="412750" h="617855">
                <a:moveTo>
                  <a:pt x="282820" y="0"/>
                </a:moveTo>
                <a:lnTo>
                  <a:pt x="6454" y="0"/>
                </a:lnTo>
                <a:lnTo>
                  <a:pt x="0" y="24914"/>
                </a:lnTo>
                <a:lnTo>
                  <a:pt x="32727" y="31012"/>
                </a:lnTo>
                <a:lnTo>
                  <a:pt x="57429" y="47173"/>
                </a:lnTo>
                <a:lnTo>
                  <a:pt x="76946" y="70370"/>
                </a:lnTo>
                <a:lnTo>
                  <a:pt x="94119" y="97578"/>
                </a:lnTo>
                <a:lnTo>
                  <a:pt x="233124" y="335955"/>
                </a:lnTo>
                <a:lnTo>
                  <a:pt x="233124" y="52766"/>
                </a:lnTo>
                <a:lnTo>
                  <a:pt x="240521" y="38087"/>
                </a:lnTo>
                <a:lnTo>
                  <a:pt x="256227" y="28405"/>
                </a:lnTo>
                <a:lnTo>
                  <a:pt x="276404" y="24842"/>
                </a:lnTo>
                <a:lnTo>
                  <a:pt x="282820" y="0"/>
                </a:lnTo>
                <a:close/>
              </a:path>
              <a:path w="412750" h="617855">
                <a:moveTo>
                  <a:pt x="296174" y="567092"/>
                </a:moveTo>
                <a:lnTo>
                  <a:pt x="296174" y="467714"/>
                </a:lnTo>
                <a:lnTo>
                  <a:pt x="285750" y="497394"/>
                </a:lnTo>
                <a:lnTo>
                  <a:pt x="260758" y="517320"/>
                </a:lnTo>
                <a:lnTo>
                  <a:pt x="229095" y="528826"/>
                </a:lnTo>
                <a:lnTo>
                  <a:pt x="198656" y="533252"/>
                </a:lnTo>
                <a:lnTo>
                  <a:pt x="178860" y="532871"/>
                </a:lnTo>
                <a:lnTo>
                  <a:pt x="159391" y="529960"/>
                </a:lnTo>
                <a:lnTo>
                  <a:pt x="140471" y="524813"/>
                </a:lnTo>
                <a:lnTo>
                  <a:pt x="122319" y="517725"/>
                </a:lnTo>
                <a:lnTo>
                  <a:pt x="107585" y="536710"/>
                </a:lnTo>
                <a:lnTo>
                  <a:pt x="118573" y="564803"/>
                </a:lnTo>
                <a:lnTo>
                  <a:pt x="137862" y="590909"/>
                </a:lnTo>
                <a:lnTo>
                  <a:pt x="164269" y="610092"/>
                </a:lnTo>
                <a:lnTo>
                  <a:pt x="196608" y="617416"/>
                </a:lnTo>
                <a:lnTo>
                  <a:pt x="240749" y="608960"/>
                </a:lnTo>
                <a:lnTo>
                  <a:pt x="277042" y="587075"/>
                </a:lnTo>
                <a:lnTo>
                  <a:pt x="296174" y="567092"/>
                </a:lnTo>
                <a:close/>
              </a:path>
              <a:path w="412750" h="617855">
                <a:moveTo>
                  <a:pt x="412688" y="371081"/>
                </a:moveTo>
                <a:lnTo>
                  <a:pt x="237875" y="71318"/>
                </a:lnTo>
                <a:lnTo>
                  <a:pt x="233124" y="52766"/>
                </a:lnTo>
                <a:lnTo>
                  <a:pt x="233124" y="335955"/>
                </a:lnTo>
                <a:lnTo>
                  <a:pt x="279119" y="414831"/>
                </a:lnTo>
                <a:lnTo>
                  <a:pt x="294852" y="454123"/>
                </a:lnTo>
                <a:lnTo>
                  <a:pt x="296174" y="467714"/>
                </a:lnTo>
                <a:lnTo>
                  <a:pt x="296174" y="567092"/>
                </a:lnTo>
                <a:lnTo>
                  <a:pt x="306850" y="555941"/>
                </a:lnTo>
                <a:lnTo>
                  <a:pt x="331537" y="519740"/>
                </a:lnTo>
                <a:lnTo>
                  <a:pt x="352467" y="482655"/>
                </a:lnTo>
                <a:lnTo>
                  <a:pt x="412688" y="3710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18200" y="465242"/>
            <a:ext cx="1030943" cy="60594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517" y="6953878"/>
            <a:ext cx="794385" cy="0"/>
          </a:xfrm>
          <a:custGeom>
            <a:avLst/>
            <a:gdLst/>
            <a:ahLst/>
            <a:cxnLst/>
            <a:rect l="l" t="t" r="r" b="b"/>
            <a:pathLst>
              <a:path w="794385">
                <a:moveTo>
                  <a:pt x="0" y="0"/>
                </a:moveTo>
                <a:lnTo>
                  <a:pt x="794075" y="0"/>
                </a:lnTo>
              </a:path>
            </a:pathLst>
          </a:custGeom>
          <a:ln w="10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60"/>
              </a:lnSpc>
            </a:pPr>
            <a:fld id="{81D60167-4931-47E6-BA6A-407CBD079E47}" type="slidenum">
              <a:rPr spc="50" dirty="0"/>
              <a:t>4</a:t>
            </a:fld>
            <a:endParaRPr spc="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7244" y="0"/>
            <a:ext cx="3564635" cy="755599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529" y="2740957"/>
            <a:ext cx="2067560" cy="87908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5"/>
              </a:spcBef>
            </a:pPr>
            <a:r>
              <a:rPr lang="en-US" sz="2800" b="1" spc="45" dirty="0">
                <a:solidFill>
                  <a:srgbClr val="EB4A8D"/>
                </a:solidFill>
                <a:latin typeface="Arial"/>
                <a:cs typeface="Arial"/>
              </a:rPr>
              <a:t>Science Center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9355" y="5936461"/>
            <a:ext cx="2155825" cy="6527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5"/>
              </a:spcBef>
            </a:pPr>
            <a:r>
              <a:rPr lang="en-US" sz="1350" b="1" spc="30" dirty="0">
                <a:solidFill>
                  <a:srgbClr val="FFFFFF"/>
                </a:solidFill>
                <a:latin typeface="Arial"/>
                <a:cs typeface="Arial"/>
              </a:rPr>
              <a:t>Forms and fulfills requests for innovation, personnel, research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517" y="6953878"/>
            <a:ext cx="794385" cy="0"/>
          </a:xfrm>
          <a:custGeom>
            <a:avLst/>
            <a:gdLst/>
            <a:ahLst/>
            <a:cxnLst/>
            <a:rect l="l" t="t" r="r" b="b"/>
            <a:pathLst>
              <a:path w="794385">
                <a:moveTo>
                  <a:pt x="0" y="0"/>
                </a:moveTo>
                <a:lnTo>
                  <a:pt x="794075" y="0"/>
                </a:lnTo>
              </a:path>
            </a:pathLst>
          </a:custGeom>
          <a:ln w="10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65"/>
              </a:lnSpc>
            </a:pPr>
            <a:fld id="{81D60167-4931-47E6-BA6A-407CBD079E47}" type="slidenum">
              <a:rPr spc="50" dirty="0"/>
              <a:t>5</a:t>
            </a:fld>
            <a:endParaRPr spc="50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/>
          </p:nvPr>
        </p:nvGraphicFramePr>
        <p:xfrm>
          <a:off x="3751186" y="5110879"/>
          <a:ext cx="6857714" cy="2303943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363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63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Indicator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2017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40100" marR="40100" marT="15788" marB="15788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Volume of R&amp;D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1400" b="1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million rubles</a:t>
                      </a:r>
                      <a:endParaRPr lang="ru-RU" sz="1400" b="1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1138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1615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1830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2127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 marL="40100" marR="40100" marT="15788" marB="15788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278">
                <a:tc>
                  <a:txBody>
                    <a:bodyPr/>
                    <a:lstStyle/>
                    <a:p>
                      <a:pPr algn="l" rtl="0" fontAlgn="ctr">
                        <a:spcAft>
                          <a:spcPts val="600"/>
                        </a:spcAft>
                      </a:pPr>
                      <a:r>
                        <a:rPr lang="en-US" sz="1400" u="sng" strike="noStrike" dirty="0" smtClean="0">
                          <a:effectLst/>
                          <a:latin typeface="Arial Narrow" panose="020B0606020202030204" pitchFamily="34" charset="0"/>
                        </a:rPr>
                        <a:t>including through</a:t>
                      </a:r>
                      <a:r>
                        <a:rPr lang="ru-RU" sz="1400" u="sng" strike="noStrike" dirty="0" smtClean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pPr marL="177800" indent="0" algn="l" rtl="0" fontAlgn="ctr">
                        <a:spcAft>
                          <a:spcPts val="1200"/>
                        </a:spcAft>
                      </a:pPr>
                      <a:r>
                        <a:rPr lang="en-US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Resolution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№ 218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181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+mn-cs"/>
                        </a:rPr>
                        <a:t>199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177800" indent="0" algn="l" rtl="0" fontAlgn="ctr"/>
                      <a:r>
                        <a:rPr lang="en-US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Funds of enterprises and other projects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390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472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778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40100" marR="40100" marT="15788" marB="15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1045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40100" marR="40100" marT="15788" marB="15788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209">
                <a:tc>
                  <a:txBody>
                    <a:bodyPr/>
                    <a:lstStyle/>
                    <a:p>
                      <a:pPr marL="177800" indent="0" algn="l" rtl="0" fontAlgn="ctr"/>
                      <a:r>
                        <a:rPr lang="en-US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State order, grants of the RSF, RFBR, RHSF, the President and other FTPs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540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625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481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40100" marR="40100" marT="15788" marB="15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401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40100" marR="40100" marT="15788" marB="15788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311">
                <a:tc>
                  <a:txBody>
                    <a:bodyPr/>
                    <a:lstStyle/>
                    <a:p>
                      <a:pPr marL="177800" indent="0" algn="l" rtl="0" fontAlgn="ctr"/>
                      <a:r>
                        <a:rPr lang="en-US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Resolution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№ 220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Narrow" panose="020B0606020202030204" pitchFamily="34" charset="0"/>
                        </a:rPr>
                        <a:t>21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40100" marR="40100" marT="15788" marB="15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marL="40100" marR="40100" marT="15788" marB="15788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760">
                <a:tc>
                  <a:txBody>
                    <a:bodyPr/>
                    <a:lstStyle/>
                    <a:p>
                      <a:pPr marL="1778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+mn-cs"/>
                        </a:rPr>
                        <a:t>Project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+mn-cs"/>
                        </a:rPr>
                        <a:t>5-100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+mn-cs"/>
                        </a:rPr>
                        <a:t> s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+mn-cs"/>
                        </a:rPr>
                        <a:t>ubsidy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323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369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0100" marR="40100" marT="15788" marB="15788"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100" marR="40100" marT="15788" marB="15788" anchor="ctr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" name="object 11"/>
          <p:cNvSpPr txBox="1"/>
          <p:nvPr/>
        </p:nvSpPr>
        <p:spPr>
          <a:xfrm>
            <a:off x="6236526" y="178610"/>
            <a:ext cx="634174" cy="16158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950" b="1" spc="-20" dirty="0" smtClean="0">
                <a:solidFill>
                  <a:srgbClr val="EB4A8D"/>
                </a:solidFill>
                <a:latin typeface="Arial"/>
                <a:cs typeface="Arial"/>
              </a:rPr>
              <a:t>In a year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75070" y="59667"/>
            <a:ext cx="3120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1" i="0" u="none" strike="noStrike" kern="1200" baseline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4800" b="1" spc="330" dirty="0" smtClean="0">
                <a:solidFill>
                  <a:srgbClr val="EB4A8D"/>
                </a:solidFill>
                <a:latin typeface="Arial"/>
                <a:ea typeface="+mj-ea"/>
                <a:cs typeface="Arial"/>
              </a:rPr>
              <a:t>&gt;2</a:t>
            </a:r>
            <a:r>
              <a:rPr lang="ru-RU" sz="4800" b="1" spc="330" dirty="0" smtClean="0">
                <a:solidFill>
                  <a:srgbClr val="EB4A8D"/>
                </a:solidFill>
                <a:latin typeface="Arial"/>
                <a:ea typeface="+mj-ea"/>
                <a:cs typeface="Arial"/>
              </a:rPr>
              <a:t>6</a:t>
            </a:r>
            <a:r>
              <a:rPr lang="en-US" sz="4800" b="1" spc="330" dirty="0" smtClean="0">
                <a:solidFill>
                  <a:srgbClr val="EB4A8D"/>
                </a:solidFill>
                <a:latin typeface="Arial"/>
                <a:ea typeface="+mj-ea"/>
                <a:cs typeface="Arial"/>
              </a:rPr>
              <a:t>00</a:t>
            </a:r>
          </a:p>
          <a:p>
            <a:pPr>
              <a:defRPr sz="1400" b="1" i="0" u="none" strike="noStrike" kern="1200" baseline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600" b="1" spc="10" dirty="0">
                <a:solidFill>
                  <a:srgbClr val="231F20"/>
                </a:solidFill>
                <a:latin typeface="Arial"/>
                <a:cs typeface="Arial"/>
              </a:rPr>
              <a:t>Unique publications </a:t>
            </a:r>
            <a:r>
              <a:rPr lang="en-US" sz="1600" b="1" spc="10" dirty="0" smtClean="0">
                <a:solidFill>
                  <a:srgbClr val="231F20"/>
                </a:solidFill>
                <a:latin typeface="Arial"/>
                <a:cs typeface="Arial"/>
              </a:rPr>
              <a:t>in </a:t>
            </a:r>
          </a:p>
          <a:p>
            <a:pPr>
              <a:defRPr sz="1400" b="1" i="0" u="none" strike="noStrike" kern="1200" baseline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b="1" spc="10" dirty="0" err="1" smtClean="0">
                <a:solidFill>
                  <a:srgbClr val="231F20"/>
                </a:solidFill>
                <a:latin typeface="Arial"/>
                <a:cs typeface="Arial"/>
              </a:rPr>
              <a:t>Web</a:t>
            </a:r>
            <a:r>
              <a:rPr lang="ru-RU" sz="1600" b="1" spc="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600" b="1" spc="10" dirty="0" err="1" smtClean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lang="ru-RU" sz="1600" b="1" spc="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600" b="1" spc="10" dirty="0" err="1" smtClean="0">
                <a:solidFill>
                  <a:srgbClr val="231F20"/>
                </a:solidFill>
                <a:latin typeface="Arial"/>
                <a:cs typeface="Arial"/>
              </a:rPr>
              <a:t>Science</a:t>
            </a:r>
            <a:r>
              <a:rPr lang="ru-RU" sz="1600" b="1" spc="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600" b="1" spc="10" dirty="0" smtClean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lang="ru-RU" sz="1600" b="1" spc="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600" b="1" spc="10" dirty="0" smtClean="0">
                <a:solidFill>
                  <a:srgbClr val="231F20"/>
                </a:solidFill>
                <a:latin typeface="Arial"/>
                <a:cs typeface="Arial"/>
              </a:rPr>
              <a:t>Scopus</a:t>
            </a:r>
            <a:endParaRPr lang="ru-RU" sz="1600" b="1" spc="1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5" name="object 11"/>
          <p:cNvSpPr txBox="1"/>
          <p:nvPr/>
        </p:nvSpPr>
        <p:spPr>
          <a:xfrm>
            <a:off x="510258" y="4192715"/>
            <a:ext cx="3101621" cy="124841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385"/>
              </a:lnSpc>
            </a:pPr>
            <a:r>
              <a:rPr lang="ru-RU" sz="2000" b="1" spc="35" dirty="0" smtClean="0">
                <a:solidFill>
                  <a:schemeClr val="bg1"/>
                </a:solidFill>
                <a:latin typeface="Arial"/>
                <a:cs typeface="Arial"/>
              </a:rPr>
              <a:t>№</a:t>
            </a:r>
            <a:r>
              <a:rPr lang="ru-RU" sz="3200" b="1" spc="35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ru-RU" sz="2000" b="1" spc="3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spc="35" dirty="0" smtClean="0">
                <a:solidFill>
                  <a:schemeClr val="bg1"/>
                </a:solidFill>
                <a:latin typeface="Arial"/>
                <a:cs typeface="Arial"/>
              </a:rPr>
              <a:t>in the absolute</a:t>
            </a:r>
            <a:endParaRPr lang="en-US" sz="2000" b="1" spc="3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2385"/>
              </a:lnSpc>
            </a:pPr>
            <a:r>
              <a:rPr lang="en-US" sz="2000" b="1" spc="35" dirty="0">
                <a:solidFill>
                  <a:schemeClr val="bg1"/>
                </a:solidFill>
                <a:latin typeface="Arial"/>
                <a:cs typeface="Arial"/>
              </a:rPr>
              <a:t>volume of </a:t>
            </a:r>
            <a:r>
              <a:rPr lang="en-US" sz="2000" b="1" spc="35" dirty="0" smtClean="0">
                <a:solidFill>
                  <a:schemeClr val="bg1"/>
                </a:solidFill>
                <a:latin typeface="Arial"/>
                <a:cs typeface="Arial"/>
              </a:rPr>
              <a:t>R&amp;D </a:t>
            </a:r>
            <a:r>
              <a:rPr lang="en-US" sz="1200" spc="35" dirty="0" smtClean="0">
                <a:solidFill>
                  <a:schemeClr val="bg1"/>
                </a:solidFill>
                <a:latin typeface="Arial"/>
                <a:cs typeface="Arial"/>
              </a:rPr>
              <a:t>for enterprises </a:t>
            </a:r>
            <a:r>
              <a:rPr sz="1200" spc="-16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spc="55" dirty="0">
                <a:solidFill>
                  <a:schemeClr val="bg1"/>
                </a:solidFill>
                <a:latin typeface="Arial"/>
                <a:cs typeface="Arial"/>
              </a:rPr>
              <a:t>among the universities of </a:t>
            </a:r>
            <a:r>
              <a:rPr lang="en-US" sz="1200" spc="55" dirty="0" smtClean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en-US" sz="1200" spc="55" dirty="0">
                <a:solidFill>
                  <a:schemeClr val="bg1"/>
                </a:solidFill>
                <a:latin typeface="Arial"/>
                <a:cs typeface="Arial"/>
              </a:rPr>
              <a:t>"5-100"</a:t>
            </a:r>
            <a:r>
              <a:rPr lang="en-US" sz="1200" spc="55" dirty="0" smtClean="0">
                <a:solidFill>
                  <a:schemeClr val="bg1"/>
                </a:solidFill>
                <a:latin typeface="Arial"/>
                <a:cs typeface="Arial"/>
              </a:rPr>
              <a:t> project, according </a:t>
            </a:r>
            <a:r>
              <a:rPr lang="en-US" sz="1200" spc="55" dirty="0">
                <a:solidFill>
                  <a:schemeClr val="bg1"/>
                </a:solidFill>
                <a:latin typeface="Arial"/>
                <a:cs typeface="Arial"/>
              </a:rPr>
              <a:t>to the results of 2016</a:t>
            </a:r>
            <a:endParaRPr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6" name="Диаграмма 15"/>
          <p:cNvGraphicFramePr/>
          <p:nvPr>
            <p:extLst/>
          </p:nvPr>
        </p:nvGraphicFramePr>
        <p:xfrm>
          <a:off x="3751187" y="1419476"/>
          <a:ext cx="6857714" cy="357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7189695" y="0"/>
            <a:ext cx="3498143" cy="3559439"/>
          </a:xfrm>
          <a:prstGeom prst="rect">
            <a:avLst/>
          </a:prstGeom>
          <a:blipFill dpi="0" rotWithShape="1">
            <a:blip r:embed="rId4" cstate="screen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/>
          <p:cNvSpPr txBox="1"/>
          <p:nvPr/>
        </p:nvSpPr>
        <p:spPr>
          <a:xfrm>
            <a:off x="7352949" y="793007"/>
            <a:ext cx="3334889" cy="54566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9690">
              <a:lnSpc>
                <a:spcPct val="100000"/>
              </a:lnSpc>
              <a:spcBef>
                <a:spcPts val="135"/>
              </a:spcBef>
            </a:pPr>
            <a:r>
              <a:rPr lang="en-US" sz="2100" b="1" spc="10" dirty="0">
                <a:solidFill>
                  <a:srgbClr val="231F20"/>
                </a:solidFill>
                <a:latin typeface="Arial"/>
                <a:cs typeface="Arial"/>
              </a:rPr>
              <a:t>Growth of </a:t>
            </a:r>
            <a:r>
              <a:rPr lang="en-US" sz="2100" b="1" spc="10" dirty="0" smtClean="0">
                <a:solidFill>
                  <a:srgbClr val="231F20"/>
                </a:solidFill>
                <a:latin typeface="Arial"/>
                <a:cs typeface="Arial"/>
              </a:rPr>
              <a:t>R&amp;D </a:t>
            </a:r>
          </a:p>
          <a:p>
            <a:pPr marL="12700" marR="59690">
              <a:lnSpc>
                <a:spcPct val="100000"/>
              </a:lnSpc>
              <a:spcBef>
                <a:spcPts val="135"/>
              </a:spcBef>
            </a:pPr>
            <a:r>
              <a:rPr lang="en-US" sz="1250" spc="65" dirty="0">
                <a:solidFill>
                  <a:srgbClr val="4C4D4F"/>
                </a:solidFill>
                <a:latin typeface="Arial"/>
                <a:cs typeface="Arial"/>
              </a:rPr>
              <a:t>the amount of work with the enterprises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24" name="object 10"/>
          <p:cNvSpPr txBox="1">
            <a:spLocks noGrp="1"/>
          </p:cNvSpPr>
          <p:nvPr>
            <p:ph type="title"/>
          </p:nvPr>
        </p:nvSpPr>
        <p:spPr>
          <a:xfrm>
            <a:off x="7365649" y="53382"/>
            <a:ext cx="195453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00" spc="315" dirty="0"/>
              <a:t>+</a:t>
            </a:r>
            <a:r>
              <a:rPr sz="4800" spc="330" dirty="0"/>
              <a:t>35</a:t>
            </a:r>
            <a:r>
              <a:rPr sz="4800" spc="355" dirty="0"/>
              <a:t>%</a:t>
            </a:r>
            <a:endParaRPr sz="4800" dirty="0"/>
          </a:p>
        </p:txBody>
      </p:sp>
      <p:sp>
        <p:nvSpPr>
          <p:cNvPr id="25" name="object 11"/>
          <p:cNvSpPr txBox="1"/>
          <p:nvPr/>
        </p:nvSpPr>
        <p:spPr>
          <a:xfrm>
            <a:off x="9407644" y="219979"/>
            <a:ext cx="511056" cy="16158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950" b="1" spc="-20" dirty="0" smtClean="0">
                <a:solidFill>
                  <a:srgbClr val="EB4A8D"/>
                </a:solidFill>
                <a:latin typeface="Arial"/>
                <a:cs typeface="Arial"/>
              </a:rPr>
              <a:t>In a year</a:t>
            </a:r>
            <a:endParaRPr sz="950" dirty="0">
              <a:latin typeface="Arial"/>
              <a:cs typeface="Arial"/>
            </a:endParaRPr>
          </a:p>
        </p:txBody>
      </p:sp>
      <p:pic>
        <p:nvPicPr>
          <p:cNvPr id="28" name="Picture 3" descr="V:\UrFU\prez_10_13\LOGO_BEZ_YELTSINA_E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3" y="447612"/>
            <a:ext cx="2146854" cy="618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" y="0"/>
            <a:ext cx="3575303" cy="755599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8951" y="313288"/>
            <a:ext cx="6333150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35"/>
              </a:spcBef>
            </a:pPr>
            <a:r>
              <a:rPr lang="en-US" sz="2400" b="1" spc="15" dirty="0">
                <a:solidFill>
                  <a:srgbClr val="EB4A8D"/>
                </a:solidFill>
                <a:latin typeface="Arial"/>
                <a:cs typeface="Arial"/>
              </a:rPr>
              <a:t>Key areas</a:t>
            </a:r>
            <a:endParaRPr lang="ru-RU"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517" y="6953878"/>
            <a:ext cx="794385" cy="0"/>
          </a:xfrm>
          <a:custGeom>
            <a:avLst/>
            <a:gdLst/>
            <a:ahLst/>
            <a:cxnLst/>
            <a:rect l="l" t="t" r="r" b="b"/>
            <a:pathLst>
              <a:path w="794385">
                <a:moveTo>
                  <a:pt x="0" y="0"/>
                </a:moveTo>
                <a:lnTo>
                  <a:pt x="794075" y="0"/>
                </a:lnTo>
              </a:path>
            </a:pathLst>
          </a:custGeom>
          <a:ln w="10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96655" y="6877227"/>
            <a:ext cx="18796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65"/>
              </a:lnSpc>
            </a:pPr>
            <a:fld id="{81D60167-4931-47E6-BA6A-407CBD079E47}" type="slidenum">
              <a:rPr sz="950" spc="50" dirty="0">
                <a:solidFill>
                  <a:srgbClr val="FFFFFF"/>
                </a:solidFill>
                <a:latin typeface="Arial"/>
                <a:cs typeface="Arial"/>
              </a:rPr>
              <a:t>6</a:t>
            </a:fld>
            <a:endParaRPr sz="950">
              <a:latin typeface="Arial"/>
              <a:cs typeface="Arial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408178" y="935800"/>
          <a:ext cx="9491722" cy="650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object 3"/>
          <p:cNvSpPr txBox="1"/>
          <p:nvPr/>
        </p:nvSpPr>
        <p:spPr>
          <a:xfrm>
            <a:off x="212093" y="2022223"/>
            <a:ext cx="3407388" cy="45508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0000"/>
              </a:lnSpc>
              <a:spcAft>
                <a:spcPts val="600"/>
              </a:spcAft>
            </a:pPr>
            <a:r>
              <a:rPr lang="en-US" sz="1200" b="1" spc="15" dirty="0">
                <a:solidFill>
                  <a:schemeClr val="bg1"/>
                </a:solidFill>
                <a:latin typeface="Arial"/>
                <a:cs typeface="Arial"/>
              </a:rPr>
              <a:t>Key Russian partners of </a:t>
            </a:r>
            <a:r>
              <a:rPr lang="en-US" sz="1200" b="1" spc="15" dirty="0" err="1" smtClean="0">
                <a:solidFill>
                  <a:schemeClr val="bg1"/>
                </a:solidFill>
                <a:latin typeface="Arial"/>
                <a:cs typeface="Arial"/>
              </a:rPr>
              <a:t>UrFU</a:t>
            </a:r>
            <a:r>
              <a:rPr lang="en-US" sz="1200" b="1" spc="1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b="1" spc="15" dirty="0">
                <a:solidFill>
                  <a:schemeClr val="bg1"/>
                </a:solidFill>
                <a:latin typeface="Arial"/>
                <a:cs typeface="Arial"/>
              </a:rPr>
              <a:t>involved in the development of advanced </a:t>
            </a:r>
            <a:r>
              <a:rPr lang="en-US" sz="1200" b="1" spc="15" dirty="0" smtClean="0">
                <a:solidFill>
                  <a:schemeClr val="bg1"/>
                </a:solidFill>
                <a:latin typeface="Arial"/>
                <a:cs typeface="Arial"/>
              </a:rPr>
              <a:t>technologies:</a:t>
            </a:r>
            <a:endParaRPr lang="ru-RU" sz="1200" b="1" spc="15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79388" marR="5080" indent="-1666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Pipe Metallurgical </a:t>
            </a:r>
            <a:r>
              <a:rPr lang="en-US" sz="1100" b="1" dirty="0" smtClean="0">
                <a:solidFill>
                  <a:schemeClr val="bg1"/>
                </a:solidFill>
                <a:latin typeface="Arial"/>
                <a:cs typeface="Arial"/>
              </a:rPr>
              <a:t>Company</a:t>
            </a:r>
          </a:p>
          <a:p>
            <a:pPr marL="179388" marR="5080" indent="-1666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chemeClr val="bg1"/>
                </a:solidFill>
                <a:latin typeface="Arial"/>
                <a:cs typeface="Arial"/>
              </a:rPr>
              <a:t>Sinara</a:t>
            </a: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100" b="1" dirty="0" smtClean="0">
                <a:solidFill>
                  <a:schemeClr val="bg1"/>
                </a:solidFill>
                <a:latin typeface="Arial"/>
                <a:cs typeface="Arial"/>
              </a:rPr>
              <a:t>Group</a:t>
            </a:r>
          </a:p>
          <a:p>
            <a:pPr marL="179388" marR="5080" indent="-1666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Scientific and Production Association of Automation named after Academician N.A. </a:t>
            </a:r>
            <a:r>
              <a:rPr lang="en-US" sz="1100" b="1" dirty="0" err="1" smtClean="0">
                <a:solidFill>
                  <a:schemeClr val="bg1"/>
                </a:solidFill>
                <a:latin typeface="Arial"/>
                <a:cs typeface="Arial"/>
              </a:rPr>
              <a:t>Semihatov</a:t>
            </a:r>
            <a:endParaRPr lang="en-US" sz="11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79388" marR="5080" indent="-1666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United Heavy </a:t>
            </a:r>
            <a:r>
              <a:rPr lang="en-US" sz="1100" b="1" dirty="0" smtClean="0">
                <a:solidFill>
                  <a:schemeClr val="bg1"/>
                </a:solidFill>
                <a:latin typeface="Arial"/>
                <a:cs typeface="Arial"/>
              </a:rPr>
              <a:t>Machinery</a:t>
            </a:r>
          </a:p>
          <a:p>
            <a:pPr marL="179388" marR="5080" indent="-1666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Uranium Holding </a:t>
            </a:r>
            <a:r>
              <a:rPr lang="en-US" sz="1100" b="1" dirty="0" smtClean="0">
                <a:solidFill>
                  <a:schemeClr val="bg1"/>
                </a:solidFill>
                <a:latin typeface="Arial"/>
                <a:cs typeface="Arial"/>
              </a:rPr>
              <a:t>“ARMZ”</a:t>
            </a:r>
          </a:p>
          <a:p>
            <a:pPr marL="179388" marR="5080" indent="-1666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 err="1" smtClean="0">
                <a:solidFill>
                  <a:schemeClr val="bg1"/>
                </a:solidFill>
                <a:latin typeface="Arial"/>
                <a:cs typeface="Arial"/>
              </a:rPr>
              <a:t>Rosatom</a:t>
            </a:r>
            <a:endParaRPr lang="ru-RU" sz="11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79388" marR="5080" indent="-1666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Ural Mining and Metallurgical </a:t>
            </a:r>
            <a:r>
              <a:rPr lang="en-US" sz="1100" b="1" dirty="0" smtClean="0">
                <a:solidFill>
                  <a:schemeClr val="bg1"/>
                </a:solidFill>
                <a:latin typeface="Arial"/>
                <a:cs typeface="Arial"/>
              </a:rPr>
              <a:t>Company</a:t>
            </a:r>
          </a:p>
          <a:p>
            <a:pPr marL="179388" marR="5080" indent="-1666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Concern </a:t>
            </a:r>
            <a:r>
              <a:rPr lang="en-US" sz="1100" b="1" dirty="0" smtClean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lang="en-US" sz="1100" b="1" dirty="0" err="1" smtClean="0">
                <a:solidFill>
                  <a:schemeClr val="bg1"/>
                </a:solidFill>
                <a:latin typeface="Arial"/>
                <a:cs typeface="Arial"/>
              </a:rPr>
              <a:t>Almaz-Antey</a:t>
            </a:r>
            <a:r>
              <a:rPr lang="en-US" sz="1100" b="1" dirty="0" smtClean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  <a:p>
            <a:pPr marL="179388" marR="5080" indent="-1666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  <a:latin typeface="Arial"/>
                <a:cs typeface="Arial"/>
              </a:rPr>
              <a:t>Gazprom</a:t>
            </a:r>
            <a:endParaRPr lang="ru-RU" sz="11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79388" marR="5080" indent="-1666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Concern "</a:t>
            </a:r>
            <a:r>
              <a:rPr lang="en-US" sz="1100" b="1" dirty="0" err="1">
                <a:solidFill>
                  <a:schemeClr val="bg1"/>
                </a:solidFill>
                <a:latin typeface="Arial"/>
                <a:cs typeface="Arial"/>
              </a:rPr>
              <a:t>Radioelectronic</a:t>
            </a: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100" b="1" dirty="0" smtClean="0">
                <a:solidFill>
                  <a:schemeClr val="bg1"/>
                </a:solidFill>
                <a:latin typeface="Arial"/>
                <a:cs typeface="Arial"/>
              </a:rPr>
              <a:t>Technologies“</a:t>
            </a:r>
          </a:p>
          <a:p>
            <a:pPr marL="179388" marR="5080" indent="-1666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Ural industrial enterprise "</a:t>
            </a:r>
            <a:r>
              <a:rPr lang="en-US" sz="1100" b="1" dirty="0" smtClean="0">
                <a:solidFill>
                  <a:schemeClr val="bg1"/>
                </a:solidFill>
                <a:latin typeface="Arial"/>
                <a:cs typeface="Arial"/>
              </a:rPr>
              <a:t>Vector“</a:t>
            </a:r>
          </a:p>
          <a:p>
            <a:pPr marL="179388" marR="5080" indent="-1666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Russian Networks, System Operator of the Unified Energy </a:t>
            </a:r>
            <a:r>
              <a:rPr lang="en-US" sz="1100" b="1" dirty="0" smtClean="0">
                <a:solidFill>
                  <a:schemeClr val="bg1"/>
                </a:solidFill>
                <a:latin typeface="Arial"/>
                <a:cs typeface="Arial"/>
              </a:rPr>
              <a:t>System</a:t>
            </a:r>
          </a:p>
          <a:p>
            <a:pPr marL="179388" marR="5080" indent="-1666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SKB </a:t>
            </a:r>
            <a:r>
              <a:rPr lang="en-US" sz="1100" b="1" dirty="0" err="1">
                <a:solidFill>
                  <a:schemeClr val="bg1"/>
                </a:solidFill>
                <a:latin typeface="Arial"/>
                <a:cs typeface="Arial"/>
              </a:rPr>
              <a:t>Kontur</a:t>
            </a: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11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79388" marR="5080" indent="-1666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Ministry of Emergency Situations (Russia</a:t>
            </a:r>
            <a:r>
              <a:rPr lang="en-US" sz="1100" b="1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 marL="179388" marR="5080" indent="-1666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Ural Center for Reanimation Neurorehabilitation "Clinical Institute of the Brain"</a:t>
            </a:r>
            <a:endParaRPr sz="11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object 6"/>
          <p:cNvSpPr txBox="1"/>
          <p:nvPr/>
        </p:nvSpPr>
        <p:spPr>
          <a:xfrm>
            <a:off x="212093" y="1286339"/>
            <a:ext cx="3407388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5"/>
              </a:spcBef>
            </a:pPr>
            <a:r>
              <a:rPr lang="en-US" sz="2000" b="1" spc="-10" dirty="0">
                <a:solidFill>
                  <a:srgbClr val="EB4A8D"/>
                </a:solidFill>
                <a:latin typeface="Arial"/>
                <a:cs typeface="Arial"/>
              </a:rPr>
              <a:t>The world-class science and education center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000" y="2656819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lvl="0" indent="-1080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“Smart” Materials</a:t>
            </a:r>
          </a:p>
          <a:p>
            <a:pPr marL="108000" lvl="0" indent="-10800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Prosepctive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organic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for medical equipment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15249" y="6721006"/>
            <a:ext cx="2667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3600" y="1337971"/>
            <a:ext cx="339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and additive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of technical and household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building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22700" y="6216650"/>
            <a:ext cx="67818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V:\UrFU\prez_10_13\LOGO_BEZ_YELTSINA_E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3" y="447612"/>
            <a:ext cx="2146854" cy="618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" y="0"/>
            <a:ext cx="3575303" cy="755599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17" y="6953878"/>
            <a:ext cx="794385" cy="0"/>
          </a:xfrm>
          <a:custGeom>
            <a:avLst/>
            <a:gdLst/>
            <a:ahLst/>
            <a:cxnLst/>
            <a:rect l="l" t="t" r="r" b="b"/>
            <a:pathLst>
              <a:path w="794385">
                <a:moveTo>
                  <a:pt x="0" y="0"/>
                </a:moveTo>
                <a:lnTo>
                  <a:pt x="794075" y="0"/>
                </a:lnTo>
              </a:path>
            </a:pathLst>
          </a:custGeom>
          <a:ln w="10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96655" y="6877227"/>
            <a:ext cx="18796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65"/>
              </a:lnSpc>
            </a:pPr>
            <a:fld id="{81D60167-4931-47E6-BA6A-407CBD079E47}" type="slidenum">
              <a:rPr sz="950" spc="50" dirty="0">
                <a:solidFill>
                  <a:srgbClr val="FFFFFF"/>
                </a:solidFill>
                <a:latin typeface="Arial"/>
                <a:cs typeface="Arial"/>
              </a:rPr>
              <a:t>7</a:t>
            </a:fld>
            <a:endParaRPr sz="950">
              <a:latin typeface="Arial"/>
              <a:cs typeface="Arial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3938985" y="274097"/>
            <a:ext cx="6409349" cy="87908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35"/>
              </a:spcBef>
            </a:pPr>
            <a:r>
              <a:rPr lang="en-US" sz="2800" b="1" spc="15" dirty="0" smtClean="0">
                <a:solidFill>
                  <a:srgbClr val="EB4A8D"/>
                </a:solidFill>
                <a:latin typeface="Arial"/>
                <a:cs typeface="Arial"/>
              </a:rPr>
              <a:t>Main </a:t>
            </a:r>
            <a:r>
              <a:rPr lang="en-US" sz="2800" b="1" spc="15" dirty="0">
                <a:solidFill>
                  <a:srgbClr val="EB4A8D"/>
                </a:solidFill>
                <a:latin typeface="Arial"/>
                <a:cs typeface="Arial"/>
              </a:rPr>
              <a:t>directions of </a:t>
            </a:r>
            <a:r>
              <a:rPr lang="en-US" sz="2800" b="1" spc="15" dirty="0" smtClean="0">
                <a:solidFill>
                  <a:srgbClr val="EB4A8D"/>
                </a:solidFill>
                <a:latin typeface="Arial"/>
                <a:cs typeface="Arial"/>
              </a:rPr>
              <a:t>investments </a:t>
            </a:r>
            <a:r>
              <a:rPr lang="en-US" sz="2800" b="1" spc="15" dirty="0">
                <a:solidFill>
                  <a:srgbClr val="EB4A8D"/>
                </a:solidFill>
                <a:latin typeface="Arial"/>
                <a:cs typeface="Arial"/>
              </a:rPr>
              <a:t>in </a:t>
            </a:r>
            <a:r>
              <a:rPr lang="en-US" sz="2800" b="1" spc="15" dirty="0" smtClean="0">
                <a:solidFill>
                  <a:srgbClr val="EB4A8D"/>
                </a:solidFill>
                <a:latin typeface="Arial"/>
                <a:cs typeface="Arial"/>
              </a:rPr>
              <a:t>development</a:t>
            </a:r>
            <a:r>
              <a:rPr lang="ru-RU" sz="2800" b="1" spc="15" dirty="0" smtClean="0">
                <a:solidFill>
                  <a:srgbClr val="EB4A8D"/>
                </a:solidFill>
                <a:latin typeface="Arial"/>
                <a:cs typeface="Arial"/>
              </a:rPr>
              <a:t> </a:t>
            </a:r>
            <a:r>
              <a:rPr lang="en-US" sz="2800" b="1" spc="15" dirty="0" smtClean="0">
                <a:solidFill>
                  <a:srgbClr val="EB4A8D"/>
                </a:solidFill>
                <a:latin typeface="Arial"/>
                <a:cs typeface="Arial"/>
              </a:rPr>
              <a:t>in</a:t>
            </a:r>
            <a:r>
              <a:rPr lang="ru-RU" sz="2800" b="1" spc="15" dirty="0" smtClean="0">
                <a:solidFill>
                  <a:srgbClr val="EB4A8D"/>
                </a:solidFill>
                <a:latin typeface="Arial"/>
                <a:cs typeface="Arial"/>
              </a:rPr>
              <a:t> 2017-18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856433" y="1416050"/>
          <a:ext cx="6574452" cy="58468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213449">
                  <a:extLst>
                    <a:ext uri="{9D8B030D-6E8A-4147-A177-3AD203B41FA5}">
                      <a16:colId xmlns:a16="http://schemas.microsoft.com/office/drawing/2014/main" val="4271974653"/>
                    </a:ext>
                  </a:extLst>
                </a:gridCol>
                <a:gridCol w="1519469">
                  <a:extLst>
                    <a:ext uri="{9D8B030D-6E8A-4147-A177-3AD203B41FA5}">
                      <a16:colId xmlns:a16="http://schemas.microsoft.com/office/drawing/2014/main" val="1336701630"/>
                    </a:ext>
                  </a:extLst>
                </a:gridCol>
                <a:gridCol w="1841534">
                  <a:extLst>
                    <a:ext uri="{9D8B030D-6E8A-4147-A177-3AD203B41FA5}">
                      <a16:colId xmlns:a16="http://schemas.microsoft.com/office/drawing/2014/main" val="1938137411"/>
                    </a:ext>
                  </a:extLst>
                </a:gridCol>
              </a:tblGrid>
              <a:tr h="767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Direction of investments in development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39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of investments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39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of financing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A3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67593"/>
                  </a:ext>
                </a:extLst>
              </a:tr>
              <a:tr h="109846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Cyclotron center of nuclear medicine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180 </a:t>
                      </a:r>
                      <a:b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million rubles per year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Extrabudgetary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funds from educational activities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098583"/>
                  </a:ext>
                </a:extLst>
              </a:tr>
              <a:tr h="109846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Stimulation of the publication activity and priority activities of the Scientific and Educational Workers (rating)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 million rubles per year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Extrabudgetary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funds and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 subsidy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313881"/>
                  </a:ext>
                </a:extLst>
              </a:tr>
              <a:tr h="20596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of priority research projects, competence centers and other activities aimed at the competitiveness enhancement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480 </a:t>
                      </a:r>
                      <a:b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million rubles per year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5-100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Subsidy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168691"/>
                  </a:ext>
                </a:extLst>
              </a:tr>
              <a:tr h="76731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Foundation for Development of Priority Educational Programs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million rubles per year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 subsidy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889110"/>
                  </a:ext>
                </a:extLst>
              </a:tr>
            </a:tbl>
          </a:graphicData>
        </a:graphic>
      </p:graphicFrame>
      <p:sp>
        <p:nvSpPr>
          <p:cNvPr id="17" name="object 3"/>
          <p:cNvSpPr txBox="1"/>
          <p:nvPr/>
        </p:nvSpPr>
        <p:spPr>
          <a:xfrm>
            <a:off x="698500" y="2955887"/>
            <a:ext cx="2713192" cy="22615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5"/>
              </a:spcBef>
              <a:spcAft>
                <a:spcPts val="600"/>
              </a:spcAft>
            </a:pPr>
            <a:r>
              <a:rPr lang="en-US" sz="2100" b="1" spc="15" dirty="0" smtClean="0">
                <a:solidFill>
                  <a:schemeClr val="bg1"/>
                </a:solidFill>
                <a:latin typeface="Arial"/>
                <a:cs typeface="Arial"/>
              </a:rPr>
              <a:t>Current </a:t>
            </a:r>
            <a:r>
              <a:rPr lang="en-US" sz="2100" b="1" spc="15" dirty="0">
                <a:solidFill>
                  <a:schemeClr val="bg1"/>
                </a:solidFill>
                <a:latin typeface="Arial"/>
                <a:cs typeface="Arial"/>
              </a:rPr>
              <a:t>level of annual expenditure on the development of </a:t>
            </a:r>
            <a:r>
              <a:rPr lang="en-US" sz="2100" b="1" spc="15" dirty="0" err="1" smtClean="0">
                <a:solidFill>
                  <a:schemeClr val="bg1"/>
                </a:solidFill>
                <a:latin typeface="Arial"/>
                <a:cs typeface="Arial"/>
              </a:rPr>
              <a:t>UrFU</a:t>
            </a:r>
            <a:endParaRPr lang="ru-RU" sz="1000" b="1" spc="15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5"/>
              </a:spcBef>
              <a:spcAft>
                <a:spcPts val="600"/>
              </a:spcAft>
            </a:pPr>
            <a:r>
              <a:rPr lang="en-US" sz="2800" b="1" spc="15" dirty="0" smtClean="0">
                <a:solidFill>
                  <a:schemeClr val="bg1"/>
                </a:solidFill>
                <a:latin typeface="Arial"/>
                <a:cs typeface="Arial"/>
              </a:rPr>
              <a:t>&lt; 8</a:t>
            </a:r>
            <a:r>
              <a:rPr lang="ru-RU" sz="2800" b="1" spc="15" dirty="0" smtClean="0">
                <a:solidFill>
                  <a:schemeClr val="bg1"/>
                </a:solidFill>
                <a:latin typeface="Arial"/>
                <a:cs typeface="Arial"/>
              </a:rPr>
              <a:t>00</a:t>
            </a:r>
            <a:r>
              <a:rPr lang="en-US" sz="2800" b="1" spc="15" dirty="0" smtClean="0">
                <a:solidFill>
                  <a:schemeClr val="bg1"/>
                </a:solidFill>
                <a:latin typeface="Arial"/>
                <a:cs typeface="Arial"/>
              </a:rPr>
              <a:t> million rubles</a:t>
            </a:r>
            <a:r>
              <a:rPr lang="ru-RU" sz="2800" b="1" spc="1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6" name="Picture 3" descr="V:\UrFU\prez_10_13\LOGO_BEZ_YELTSINA_E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3" y="447612"/>
            <a:ext cx="2146854" cy="618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aveladm\Downloads\sl_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447612"/>
            <a:ext cx="7123268" cy="6157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/>
        </p:spPr>
      </p:pic>
      <p:sp>
        <p:nvSpPr>
          <p:cNvPr id="11" name="object 2"/>
          <p:cNvSpPr/>
          <p:nvPr/>
        </p:nvSpPr>
        <p:spPr>
          <a:xfrm>
            <a:off x="47244" y="0"/>
            <a:ext cx="3575303" cy="7555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840434" y="4609029"/>
            <a:ext cx="650553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  <a:endParaRPr lang="ru-RU" sz="21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dirty="0" smtClean="0"/>
              <a:t>Office </a:t>
            </a:r>
            <a:r>
              <a:rPr lang="en-US" dirty="0"/>
              <a:t>of International Research Projects 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Anna </a:t>
            </a:r>
            <a:r>
              <a:rPr lang="en-US" dirty="0" err="1" smtClean="0"/>
              <a:t>Boikova</a:t>
            </a:r>
            <a:r>
              <a:rPr lang="en-US" dirty="0"/>
              <a:t>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/>
              <a:t> </a:t>
            </a:r>
            <a:r>
              <a:rPr lang="en-US" dirty="0" smtClean="0">
                <a:solidFill>
                  <a:srgbClr val="000000"/>
                </a:solidFill>
                <a:hlinkClick r:id="rId5"/>
              </a:rPr>
              <a:t>boikova.anna@urfu.ru</a:t>
            </a:r>
            <a:endParaRPr lang="ru-RU" dirty="0" smtClean="0">
              <a:solidFill>
                <a:srgbClr val="000000"/>
              </a:solidFill>
            </a:endParaRPr>
          </a:p>
          <a:p>
            <a:pPr algn="r"/>
            <a:r>
              <a:rPr lang="ru-RU" i="1" dirty="0"/>
              <a:t>+7 912 246 0408 </a:t>
            </a:r>
            <a:endParaRPr lang="ru-RU" dirty="0" smtClean="0"/>
          </a:p>
          <a:p>
            <a:pPr algn="r"/>
            <a:r>
              <a:rPr lang="en-US" dirty="0"/>
              <a:t>Svetlana </a:t>
            </a:r>
            <a:r>
              <a:rPr lang="en-US" dirty="0" err="1" smtClean="0"/>
              <a:t>Timofeeva</a:t>
            </a:r>
            <a:endParaRPr lang="ru-RU" dirty="0" smtClean="0"/>
          </a:p>
          <a:p>
            <a:pPr algn="r"/>
            <a:r>
              <a:rPr lang="en-US" dirty="0" smtClean="0">
                <a:hlinkClick r:id="rId6"/>
              </a:rPr>
              <a:t>svetlana.timofeeva@urfu.ru</a:t>
            </a:r>
            <a:endParaRPr lang="ru-RU" dirty="0" smtClean="0"/>
          </a:p>
          <a:p>
            <a:pPr algn="r"/>
            <a:r>
              <a:rPr lang="ru-RU" i="1" dirty="0"/>
              <a:t>+</a:t>
            </a:r>
            <a:r>
              <a:rPr lang="ru-RU" i="1" dirty="0" smtClean="0"/>
              <a:t>7 909 173 6610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89700" y="1797050"/>
            <a:ext cx="27298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EB4A8D"/>
                </a:solidFill>
                <a:latin typeface="Arial"/>
                <a:ea typeface="Tahoma" pitchFamily="34" charset="0"/>
                <a:cs typeface="Arial"/>
              </a:rPr>
              <a:t>UrFU</a:t>
            </a:r>
            <a:r>
              <a:rPr lang="en-US" sz="2100" b="1" dirty="0">
                <a:solidFill>
                  <a:srgbClr val="EB4A8D"/>
                </a:solidFill>
                <a:latin typeface="Arial"/>
                <a:ea typeface="Tahoma" pitchFamily="34" charset="0"/>
                <a:cs typeface="Arial"/>
              </a:rPr>
              <a:t>, </a:t>
            </a:r>
            <a:r>
              <a:rPr lang="en-US" sz="2100" b="1" dirty="0" err="1">
                <a:solidFill>
                  <a:srgbClr val="EB4A8D"/>
                </a:solidFill>
                <a:latin typeface="Arial"/>
                <a:ea typeface="Tahoma" pitchFamily="34" charset="0"/>
                <a:cs typeface="Arial"/>
              </a:rPr>
              <a:t>Ekaterinburg</a:t>
            </a:r>
            <a:endParaRPr lang="ru-RU" sz="2100" b="1" dirty="0">
              <a:solidFill>
                <a:srgbClr val="EB4A8D"/>
              </a:solidFill>
              <a:latin typeface="Arial"/>
              <a:ea typeface="Tahoma" pitchFamily="34" charset="0"/>
              <a:cs typeface="Arial"/>
            </a:endParaRPr>
          </a:p>
        </p:txBody>
      </p:sp>
      <p:pic>
        <p:nvPicPr>
          <p:cNvPr id="12" name="Picture 3" descr="V:\UrFU\prez_10_13\LOGO_BEZ_YELTSINA_E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3" y="447612"/>
            <a:ext cx="2146854" cy="618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3"/>
          <p:cNvSpPr txBox="1"/>
          <p:nvPr/>
        </p:nvSpPr>
        <p:spPr>
          <a:xfrm>
            <a:off x="909355" y="2966723"/>
            <a:ext cx="2405380" cy="9931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5"/>
              </a:spcBef>
            </a:pPr>
            <a:r>
              <a:rPr lang="en-US" sz="2100" b="1" spc="15" dirty="0">
                <a:solidFill>
                  <a:srgbClr val="EB4A8D"/>
                </a:solidFill>
                <a:latin typeface="Arial"/>
                <a:cs typeface="Arial"/>
              </a:rPr>
              <a:t>A world-class university in the heart of Eurasia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911104" y="5936461"/>
            <a:ext cx="1920995" cy="5746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5"/>
              </a:spcBef>
            </a:pP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spc="15" dirty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b="1" spc="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-7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spc="6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b="1" spc="-5" dirty="0" smtClean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700" y="6848882"/>
            <a:ext cx="332142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1D60167-4931-47E6-BA6A-407CBD079E47}" type="slidenum">
              <a:rPr lang="ru-RU" sz="950" spc="50" smtClean="0">
                <a:solidFill>
                  <a:srgbClr val="FFFFFF"/>
                </a:solidFill>
                <a:latin typeface="Arial"/>
                <a:cs typeface="Arial"/>
              </a:rPr>
              <a:pPr/>
              <a:t>8</a:t>
            </a:fld>
            <a:endParaRPr lang="ru-RU" sz="950" dirty="0"/>
          </a:p>
        </p:txBody>
      </p:sp>
      <p:sp>
        <p:nvSpPr>
          <p:cNvPr id="4" name="Овал 3"/>
          <p:cNvSpPr/>
          <p:nvPr/>
        </p:nvSpPr>
        <p:spPr>
          <a:xfrm>
            <a:off x="6337300" y="217805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705</Words>
  <Application>Microsoft Office PowerPoint</Application>
  <PresentationFormat>Произвольный</PresentationFormat>
  <Paragraphs>194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UrFU  2020+</vt:lpstr>
      <vt:lpstr>+35%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UrFU_ENG</dc:title>
  <cp:lastModifiedBy>Тимофеева Светлана Олеговна</cp:lastModifiedBy>
  <cp:revision>42</cp:revision>
  <dcterms:created xsi:type="dcterms:W3CDTF">2018-03-05T16:32:26Z</dcterms:created>
  <dcterms:modified xsi:type="dcterms:W3CDTF">2018-12-03T10:41:51Z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2017-10-25T00:00:00Z</vt:filetime>
  </property>
  <property fmtid="{D5CDD505-2E9C-101B-9397-08002B2CF9AE}" pid="3" name="Creator">
    <vt:lpwstr>PDF reDirect v2</vt:lpwstr>
  </property>
  <property fmtid="{D5CDD505-2E9C-101B-9397-08002B2CF9AE}" pid="4" name="LastSaved">
    <vt:filetime>2018-03-05T00:00:00Z</vt:filetime>
  </property>
</Properties>
</file>