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" r:id="rId2"/>
    <p:sldId id="292" r:id="rId3"/>
    <p:sldId id="294" r:id="rId4"/>
    <p:sldId id="338" r:id="rId5"/>
    <p:sldId id="356" r:id="rId6"/>
    <p:sldId id="357" r:id="rId7"/>
    <p:sldId id="358" r:id="rId8"/>
    <p:sldId id="283" r:id="rId9"/>
    <p:sldId id="354" r:id="rId10"/>
    <p:sldId id="355" r:id="rId11"/>
  </p:sldIdLst>
  <p:sldSz cx="16256000" cy="9144000"/>
  <p:notesSz cx="6735763" cy="98663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293"/>
    <a:srgbClr val="4687E6"/>
    <a:srgbClr val="D6D6D6"/>
    <a:srgbClr val="F2F2F2"/>
    <a:srgbClr val="5AC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2"/>
    <p:restoredTop sz="93586" autoAdjust="0"/>
  </p:normalViewPr>
  <p:slideViewPr>
    <p:cSldViewPr snapToGrid="0" snapToObjects="1">
      <p:cViewPr varScale="1">
        <p:scale>
          <a:sx n="81" d="100"/>
          <a:sy n="81" d="100"/>
        </p:scale>
        <p:origin x="930" y="150"/>
      </p:cViewPr>
      <p:guideLst/>
    </p:cSldViewPr>
  </p:slideViewPr>
  <p:outlineViewPr>
    <p:cViewPr>
      <p:scale>
        <a:sx n="33" d="100"/>
        <a:sy n="33" d="100"/>
      </p:scale>
      <p:origin x="0" y="-430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1" d="100"/>
          <a:sy n="161" d="100"/>
        </p:scale>
        <p:origin x="504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239F5-19E1-724A-8F0B-922E848C9F3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F47F3-A4D4-424B-B094-079746893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6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898102" y="4686499"/>
            <a:ext cx="4939560" cy="4439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699768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+ </a:t>
            </a:r>
            <a:r>
              <a:rPr lang="nl-BE" dirty="0" err="1" smtClean="0"/>
              <a:t>Israel</a:t>
            </a:r>
            <a:r>
              <a:rPr lang="nl-BE" dirty="0" smtClean="0"/>
              <a:t> in Advance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24070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8416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8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8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8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8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8.emf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emf"/><Relationship Id="rId7" Type="http://schemas.openxmlformats.org/officeDocument/2006/relationships/image" Target="../media/image8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" y="-1"/>
            <a:ext cx="16233455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360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" y="0"/>
            <a:ext cx="16233457" cy="9144000"/>
          </a:xfrm>
          <a:prstGeom prst="rect">
            <a:avLst/>
          </a:prstGeom>
        </p:spPr>
      </p:pic>
      <p:sp>
        <p:nvSpPr>
          <p:cNvPr id="30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23900" y="792163"/>
            <a:ext cx="12872179" cy="6096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4800" b="1" i="0" spc="-151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Light Blue Title.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723900" y="1412763"/>
            <a:ext cx="12872179" cy="883201"/>
          </a:xfrm>
          <a:prstGeom prst="rect">
            <a:avLst/>
          </a:prstGeom>
        </p:spPr>
        <p:txBody>
          <a:bodyPr lIns="0" tIns="180000" rIns="0" bIns="180000" numCol="1" spcCol="45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900" y="2306964"/>
            <a:ext cx="12872179" cy="6096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48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Dark Blue Title.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6" hasCustomPrompt="1"/>
          </p:nvPr>
        </p:nvSpPr>
        <p:spPr>
          <a:xfrm>
            <a:off x="723900" y="3799765"/>
            <a:ext cx="12872179" cy="6096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4800" b="1" i="0" spc="-151" baseline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Red Title.</a:t>
            </a:r>
          </a:p>
        </p:txBody>
      </p:sp>
      <p:sp>
        <p:nvSpPr>
          <p:cNvPr id="40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23900" y="2916564"/>
            <a:ext cx="12872179" cy="883201"/>
          </a:xfrm>
          <a:prstGeom prst="rect">
            <a:avLst/>
          </a:prstGeom>
        </p:spPr>
        <p:txBody>
          <a:bodyPr lIns="0" tIns="180000" rIns="0" bIns="180000" numCol="1" spcCol="45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723900" y="4414127"/>
            <a:ext cx="12872179" cy="883201"/>
          </a:xfrm>
          <a:prstGeom prst="rect">
            <a:avLst/>
          </a:prstGeom>
        </p:spPr>
        <p:txBody>
          <a:bodyPr lIns="0" tIns="180000" rIns="0" bIns="180000" numCol="1" spcCol="45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15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03664"/>
            <a:ext cx="2076544" cy="741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7126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395101" indent="-39510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5000"/>
              <a:buFont typeface="Arial" charset="0"/>
              <a:buChar char="•"/>
              <a:defRPr sz="4400" b="1" i="0" spc="-151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3200" b="0" i="0" spc="-151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SzPct val="85000"/>
              <a:defRPr sz="3000" b="0" i="0" spc="-51" baseline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 Second Level</a:t>
            </a:r>
          </a:p>
          <a:p>
            <a:pPr lvl="2"/>
            <a:r>
              <a:rPr lang="en-US" dirty="0" smtClean="0"/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54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Bullet points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56698"/>
          </a:xfrm>
          <a:prstGeom prst="rect">
            <a:avLst/>
          </a:prstGeom>
        </p:spPr>
      </p:pic>
      <p:sp>
        <p:nvSpPr>
          <p:cNvPr id="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145466" y="792163"/>
            <a:ext cx="9972912" cy="7502312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1500" b="1" i="0" spc="-300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2. LOREM IPSUM CHAPTER </a:t>
            </a:r>
          </a:p>
        </p:txBody>
      </p:sp>
    </p:spTree>
    <p:extLst>
      <p:ext uri="{BB962C8B-B14F-4D97-AF65-F5344CB8AC3E}">
        <p14:creationId xmlns:p14="http://schemas.microsoft.com/office/powerpoint/2010/main" val="5392645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Foc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33457" cy="9144000"/>
          </a:xfrm>
          <a:prstGeom prst="rect">
            <a:avLst/>
          </a:prstGeom>
        </p:spPr>
      </p:pic>
      <p:sp>
        <p:nvSpPr>
          <p:cNvPr id="30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23900" y="791105"/>
            <a:ext cx="12872179" cy="961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48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Text Block with Columns and Focus Point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723900" y="1752437"/>
            <a:ext cx="13381038" cy="5650996"/>
          </a:xfrm>
          <a:prstGeom prst="rect">
            <a:avLst/>
          </a:prstGeom>
        </p:spPr>
        <p:txBody>
          <a:bodyPr lIns="0" tIns="180000" rIns="0" bIns="180000" numCol="2" spcCol="720000" anchor="t" anchorCtr="0">
            <a:normAutofit/>
          </a:bodyPr>
          <a:lstStyle>
            <a:lvl1pPr marL="0" indent="0" algn="l">
              <a:buNone/>
              <a:defRPr sz="26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. 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Donec</a:t>
            </a:r>
            <a:r>
              <a:rPr lang="en-US" dirty="0" smtClean="0"/>
              <a:t> quam </a:t>
            </a:r>
            <a:r>
              <a:rPr lang="en-US" dirty="0" err="1" smtClean="0"/>
              <a:t>felis</a:t>
            </a:r>
            <a:r>
              <a:rPr lang="en-US" dirty="0" smtClean="0"/>
              <a:t>, </a:t>
            </a:r>
            <a:r>
              <a:rPr lang="en-US" dirty="0" err="1" smtClean="0"/>
              <a:t>ultricies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, </a:t>
            </a:r>
            <a:r>
              <a:rPr lang="en-US" dirty="0" err="1" smtClean="0"/>
              <a:t>pretium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, sem.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pede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,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arcu</a:t>
            </a:r>
            <a:r>
              <a:rPr lang="en-US" dirty="0" smtClean="0"/>
              <a:t>. In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,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, </a:t>
            </a:r>
            <a:r>
              <a:rPr lang="en-US" dirty="0" err="1" smtClean="0"/>
              <a:t>imperdiet</a:t>
            </a:r>
            <a:r>
              <a:rPr lang="en-US" dirty="0" smtClean="0"/>
              <a:t> a, </a:t>
            </a:r>
            <a:r>
              <a:rPr lang="en-US" dirty="0" err="1" smtClean="0"/>
              <a:t>venenatis</a:t>
            </a:r>
            <a:r>
              <a:rPr lang="en-US" dirty="0" smtClean="0"/>
              <a:t> vitae, </a:t>
            </a:r>
            <a:r>
              <a:rPr lang="en-US" dirty="0" err="1" smtClean="0"/>
              <a:t>justo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dictum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pede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. Integer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semper nisi.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 ligula,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, </a:t>
            </a:r>
            <a:r>
              <a:rPr lang="en-US" dirty="0" err="1" smtClean="0"/>
              <a:t>consequat</a:t>
            </a:r>
            <a:r>
              <a:rPr lang="en-US" dirty="0" smtClean="0"/>
              <a:t> vitae, </a:t>
            </a:r>
            <a:r>
              <a:rPr lang="en-US" dirty="0" err="1" smtClean="0"/>
              <a:t>eleifend</a:t>
            </a:r>
            <a:r>
              <a:rPr lang="en-US" dirty="0" smtClean="0"/>
              <a:t> ac, </a:t>
            </a:r>
            <a:r>
              <a:rPr lang="en-US" dirty="0" err="1" smtClean="0"/>
              <a:t>enim</a:t>
            </a:r>
            <a:r>
              <a:rPr lang="en-US" dirty="0" smtClean="0"/>
              <a:t>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ante, </a:t>
            </a:r>
            <a:r>
              <a:rPr lang="en-US" dirty="0" err="1" smtClean="0"/>
              <a:t>dapibus</a:t>
            </a:r>
            <a:r>
              <a:rPr lang="en-US" dirty="0" smtClean="0"/>
              <a:t> in,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, </a:t>
            </a:r>
            <a:r>
              <a:rPr lang="en-US" dirty="0" err="1" smtClean="0"/>
              <a:t>feugiat</a:t>
            </a:r>
            <a:r>
              <a:rPr lang="en-US" dirty="0" smtClean="0"/>
              <a:t> a, </a:t>
            </a:r>
            <a:r>
              <a:rPr lang="en-US" dirty="0" err="1" smtClean="0"/>
              <a:t>tellus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ultricies</a:t>
            </a:r>
            <a:r>
              <a:rPr lang="en-US" dirty="0" smtClean="0"/>
              <a:t> nisi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. 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7373823" y="4233946"/>
            <a:ext cx="10269600" cy="239842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8097097" y="4523343"/>
            <a:ext cx="7327781" cy="18541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1" spc="-3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!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</a:t>
            </a:r>
            <a:r>
              <a:rPr lang="mr-IN" dirty="0" smtClean="0"/>
              <a:t>…</a:t>
            </a:r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3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932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orient="horz" pos="499" userDrawn="1">
          <p15:clr>
            <a:srgbClr val="FBAE40"/>
          </p15:clr>
        </p15:guide>
        <p15:guide id="4" orient="horz" pos="1111" userDrawn="1">
          <p15:clr>
            <a:srgbClr val="FBAE40"/>
          </p15:clr>
        </p15:guide>
        <p15:guide id="5" orient="horz" pos="4672" userDrawn="1">
          <p15:clr>
            <a:srgbClr val="FBAE40"/>
          </p15:clr>
        </p15:guide>
        <p15:guide id="6" pos="888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6256000" cy="9144001"/>
          </a:xfrm>
          <a:prstGeom prst="rect">
            <a:avLst/>
          </a:prstGeom>
          <a:gradFill>
            <a:gsLst>
              <a:gs pos="16000">
                <a:schemeClr val="bg2"/>
              </a:gs>
              <a:gs pos="60000">
                <a:schemeClr val="bg1">
                  <a:alpha val="0"/>
                  <a:lumMod val="0"/>
                  <a:lumOff val="100000"/>
                </a:schemeClr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dist="12700" sx="1000" sy="1000" rotWithShape="0">
              <a:schemeClr val="bg1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84089" y="0"/>
            <a:ext cx="14271911" cy="8039100"/>
          </a:xfrm>
          <a:prstGeom prst="rect">
            <a:avLst/>
          </a:prstGeom>
          <a:effectLst/>
        </p:spPr>
      </p:pic>
      <p:sp>
        <p:nvSpPr>
          <p:cNvPr id="1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4584702"/>
            <a:ext cx="12888913" cy="2832098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4400" b="0" i="0" spc="-151" baseline="0">
                <a:solidFill>
                  <a:schemeClr val="accent6"/>
                </a:solidFill>
                <a:latin typeface="Calibri Light" charset="0"/>
                <a:ea typeface="Calibri Light" charset="0"/>
                <a:cs typeface="+mn-cs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tempus,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, </a:t>
            </a:r>
            <a:r>
              <a:rPr lang="en-US" dirty="0" err="1" smtClean="0"/>
              <a:t>sem</a:t>
            </a:r>
            <a:r>
              <a:rPr lang="en-US" dirty="0" smtClean="0"/>
              <a:t> quam semper libero,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</a:t>
            </a:r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711198" y="2045544"/>
            <a:ext cx="12888915" cy="2539157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22800" b="1" i="0" spc="-3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 smtClean="0"/>
              <a:t>52</a:t>
            </a:r>
            <a:r>
              <a:rPr lang="en-US" dirty="0" smtClean="0"/>
              <a:t>.7Mbps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242" y="1653863"/>
            <a:ext cx="1193305" cy="11933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20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3618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395101" indent="-39510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5000"/>
              <a:buFont typeface="Arial" charset="0"/>
              <a:buChar char="•"/>
              <a:defRPr sz="4400" b="1" i="0" spc="-151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3200" b="0" i="0" spc="-151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SzPct val="85000"/>
              <a:defRPr sz="3000" b="0" i="0" spc="-51" baseline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 Second Level</a:t>
            </a:r>
          </a:p>
          <a:p>
            <a:pPr lvl="2"/>
            <a:r>
              <a:rPr lang="en-US" dirty="0" smtClean="0"/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54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Bullet points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1941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_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33457" cy="9144000"/>
          </a:xfrm>
          <a:prstGeom prst="rect">
            <a:avLst/>
          </a:prstGeom>
        </p:spPr>
      </p:pic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395101" indent="-39510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5000"/>
              <a:buFont typeface="Arial" charset="0"/>
              <a:buChar char="•"/>
              <a:defRPr sz="4400" b="1" i="0" spc="-151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3200" b="0" i="0" spc="-151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SzPct val="85000"/>
              <a:defRPr sz="3000" b="0" i="0" spc="-51" baseline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 Second Level</a:t>
            </a:r>
          </a:p>
          <a:p>
            <a:pPr lvl="2"/>
            <a:r>
              <a:rPr lang="en-US" dirty="0" smtClean="0"/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54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Bullet points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diagrams_with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54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My Diagram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6" b="-15616"/>
          <a:stretch/>
        </p:blipFill>
        <p:spPr>
          <a:xfrm>
            <a:off x="0" y="0"/>
            <a:ext cx="16256000" cy="10837333"/>
          </a:xfrm>
          <a:prstGeom prst="rect">
            <a:avLst/>
          </a:prstGeom>
        </p:spPr>
      </p:pic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792163"/>
            <a:ext cx="12888913" cy="471883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400" b="1" i="0" spc="-4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DolorSit</a:t>
            </a:r>
            <a:r>
              <a:rPr lang="en-US" dirty="0" smtClean="0"/>
              <a:t>.</a:t>
            </a: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1" y="5511000"/>
            <a:ext cx="7173626" cy="1905800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400" b="1" i="0" spc="-1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.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8853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" y="-1"/>
            <a:ext cx="1623345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65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6" b="-15616"/>
          <a:stretch/>
        </p:blipFill>
        <p:spPr>
          <a:xfrm>
            <a:off x="0" y="0"/>
            <a:ext cx="16256000" cy="10837333"/>
          </a:xfrm>
          <a:prstGeom prst="rect">
            <a:avLst/>
          </a:prstGeom>
        </p:spPr>
      </p:pic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792163"/>
            <a:ext cx="12888913" cy="471883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400" b="1" i="0" spc="-4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DolorSit</a:t>
            </a:r>
            <a:r>
              <a:rPr lang="en-US" dirty="0" smtClean="0"/>
              <a:t>.</a:t>
            </a: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1" y="5511000"/>
            <a:ext cx="6603999" cy="1905800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400" b="1" i="0" spc="-1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.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7516100" y="6216919"/>
            <a:ext cx="10269600" cy="239842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8239374" y="6506316"/>
            <a:ext cx="7327781" cy="18541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1" spc="-3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If you are going to remember only one thing from this slide, remember this!</a:t>
            </a:r>
          </a:p>
        </p:txBody>
      </p:sp>
    </p:spTree>
    <p:extLst>
      <p:ext uri="{BB962C8B-B14F-4D97-AF65-F5344CB8AC3E}">
        <p14:creationId xmlns:p14="http://schemas.microsoft.com/office/powerpoint/2010/main" val="12106236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poi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6"/>
            <a:ext cx="16233457" cy="9144000"/>
          </a:xfrm>
          <a:prstGeom prst="rect">
            <a:avLst/>
          </a:prstGeom>
        </p:spPr>
      </p:pic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9683645" y="1752438"/>
            <a:ext cx="5726243" cy="2420976"/>
          </a:xfrm>
          <a:prstGeom prst="rect">
            <a:avLst/>
          </a:prstGeom>
        </p:spPr>
        <p:txBody>
          <a:bodyPr lIns="0" tIns="180000" rIns="0" bIns="180000" numCol="1" spcCol="720000" anchor="ctr" anchorCtr="0">
            <a:normAutofit/>
          </a:bodyPr>
          <a:lstStyle>
            <a:lvl1pPr marL="0" indent="0" algn="l">
              <a:buNone/>
              <a:defRPr sz="32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.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-1229193" y="1763713"/>
            <a:ext cx="10478124" cy="239842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711199" y="2018546"/>
            <a:ext cx="7417597" cy="188876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sz="5400" b="1" i="1" spc="-3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Sit!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7120328" y="4593134"/>
            <a:ext cx="10343214" cy="23984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8128000" y="4847967"/>
            <a:ext cx="7281889" cy="188876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5400" b="1" i="1" spc="-3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ultricies</a:t>
            </a:r>
            <a:r>
              <a:rPr lang="en-US" dirty="0" smtClean="0"/>
              <a:t> nisi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.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899" y="4570584"/>
            <a:ext cx="5931733" cy="2420976"/>
          </a:xfrm>
          <a:prstGeom prst="rect">
            <a:avLst/>
          </a:prstGeom>
        </p:spPr>
        <p:txBody>
          <a:bodyPr lIns="0" tIns="180000" rIns="0" bIns="180000" numCol="1" spcCol="720000" anchor="ctr" anchorCtr="0">
            <a:normAutofit/>
          </a:bodyPr>
          <a:lstStyle>
            <a:lvl1pPr marL="0" indent="0" algn="r">
              <a:buNone/>
              <a:defRPr sz="32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7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2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0348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499">
          <p15:clr>
            <a:srgbClr val="FBAE40"/>
          </p15:clr>
        </p15:guide>
        <p15:guide id="4" orient="horz" pos="1111">
          <p15:clr>
            <a:srgbClr val="FBAE40"/>
          </p15:clr>
        </p15:guide>
        <p15:guide id="5" orient="horz" pos="4672">
          <p15:clr>
            <a:srgbClr val="FBAE40"/>
          </p15:clr>
        </p15:guide>
        <p15:guide id="6" pos="888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2"/>
              </a:gs>
              <a:gs pos="100000">
                <a:schemeClr val="accent3"/>
              </a:gs>
            </a:gsLst>
            <a:lin ang="12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38919" y="6237108"/>
            <a:ext cx="2333665" cy="3500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02" y="210266"/>
            <a:ext cx="2127557" cy="1822674"/>
          </a:xfrm>
          <a:prstGeom prst="rect">
            <a:avLst/>
          </a:prstGeom>
          <a:effectLst/>
        </p:spPr>
      </p:pic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444596" y="1587501"/>
            <a:ext cx="13365686" cy="54362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8800" b="1" i="0" spc="-451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,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102725" y="7017692"/>
            <a:ext cx="8279150" cy="939800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4600" b="0" i="0" spc="-300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- Cicero, 45BC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519049" y="6438271"/>
            <a:ext cx="1486104" cy="127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590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5"/>
              </a:gs>
              <a:gs pos="100000">
                <a:schemeClr val="accent3"/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557" y="360168"/>
            <a:ext cx="1012668" cy="867551"/>
          </a:xfrm>
          <a:prstGeom prst="rect">
            <a:avLst/>
          </a:prstGeom>
          <a:noFill/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50653" y="5696990"/>
            <a:ext cx="2007487" cy="1719809"/>
          </a:xfrm>
          <a:prstGeom prst="rect">
            <a:avLst/>
          </a:prstGeom>
          <a:effectLst/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956202"/>
            <a:ext cx="10487597" cy="54362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8000" b="1" i="0" spc="-451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,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11686288" y="4572000"/>
            <a:ext cx="3851149" cy="872281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4800" b="0" i="1" spc="-30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Cicero, 45 BC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4230671" y="-414216"/>
            <a:ext cx="1615589" cy="24233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09739" y="6025863"/>
            <a:ext cx="1615589" cy="2423383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0" y="8197313"/>
            <a:ext cx="1171863" cy="8136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867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5"/>
              </a:gs>
              <a:gs pos="100000">
                <a:schemeClr val="accent3"/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09739" y="6025863"/>
            <a:ext cx="1615589" cy="2423383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4236514" y="-419529"/>
            <a:ext cx="1615589" cy="2423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43" y="839842"/>
            <a:ext cx="1840460" cy="15767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402389" y="5622439"/>
            <a:ext cx="1884726" cy="161464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27944" y="5067711"/>
            <a:ext cx="1061902" cy="90972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297" y="1671810"/>
            <a:ext cx="688857" cy="590142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715400" y="1599957"/>
            <a:ext cx="5554689" cy="3925164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3600" b="1" i="0" spc="-30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,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8940659" y="1599957"/>
            <a:ext cx="5554689" cy="3925164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3600" b="1" i="0" spc="-30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pede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,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dictum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pede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.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9461046" y="5525120"/>
            <a:ext cx="3720780" cy="609601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1" spc="-15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Cicero, 45BC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250819" y="5525120"/>
            <a:ext cx="3690914" cy="609601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1" spc="-15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Cicero, 45BC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4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611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 userDrawn="1"/>
        </p:nvGrpSpPr>
        <p:grpSpPr>
          <a:xfrm>
            <a:off x="4977114" y="3355141"/>
            <a:ext cx="1461541" cy="255212"/>
            <a:chOff x="4977114" y="3355141"/>
            <a:chExt cx="1461541" cy="255212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4977114" y="3355141"/>
              <a:ext cx="1206329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6183443" y="3355141"/>
              <a:ext cx="255212" cy="2552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6" name="Group 35"/>
          <p:cNvGrpSpPr/>
          <p:nvPr userDrawn="1"/>
        </p:nvGrpSpPr>
        <p:grpSpPr>
          <a:xfrm rot="10800000" flipH="1">
            <a:off x="4963180" y="5245881"/>
            <a:ext cx="1866955" cy="657494"/>
            <a:chOff x="5150967" y="3355141"/>
            <a:chExt cx="1488828" cy="157687"/>
          </a:xfrm>
        </p:grpSpPr>
        <p:cxnSp>
          <p:nvCxnSpPr>
            <p:cNvPr id="37" name="Straight Connector 36"/>
            <p:cNvCxnSpPr/>
            <p:nvPr userDrawn="1"/>
          </p:nvCxnSpPr>
          <p:spPr>
            <a:xfrm rot="10800000" flipH="1">
              <a:off x="5150967" y="3355141"/>
              <a:ext cx="103247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8" name="Straight Connector 37"/>
            <p:cNvCxnSpPr/>
            <p:nvPr userDrawn="1"/>
          </p:nvCxnSpPr>
          <p:spPr>
            <a:xfrm rot="10800000" flipH="1" flipV="1">
              <a:off x="6183443" y="3355141"/>
              <a:ext cx="456352" cy="15768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1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0" y="5452946"/>
            <a:ext cx="4010702" cy="1963854"/>
          </a:xfrm>
          <a:prstGeom prst="rect">
            <a:avLst/>
          </a:prstGeom>
        </p:spPr>
        <p:txBody>
          <a:bodyPr lIns="0" tIns="72000" rIns="0" bIns="0" numCol="1" spcCol="720000" anchor="t" anchorCtr="0">
            <a:normAutofit/>
          </a:bodyPr>
          <a:lstStyle>
            <a:lvl1pPr marL="0" indent="0" algn="r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parturient.,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11399735" y="5185718"/>
            <a:ext cx="4010702" cy="2031862"/>
          </a:xfrm>
          <a:prstGeom prst="rect">
            <a:avLst/>
          </a:prstGeom>
        </p:spPr>
        <p:txBody>
          <a:bodyPr lIns="0" tIns="72000" rIns="0" bIns="0" numCol="1" spcCol="720000" anchor="t" anchorCtr="0">
            <a:normAutofit/>
          </a:bodyPr>
          <a:lstStyle>
            <a:lvl1pPr marL="0" indent="0" algn="l">
              <a:buNone/>
              <a:defRPr sz="26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 </a:t>
            </a:r>
          </a:p>
        </p:txBody>
      </p:sp>
      <p:sp>
        <p:nvSpPr>
          <p:cNvPr id="43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11399735" y="2188518"/>
            <a:ext cx="4010702" cy="1892663"/>
          </a:xfrm>
          <a:prstGeom prst="rect">
            <a:avLst/>
          </a:prstGeom>
        </p:spPr>
        <p:txBody>
          <a:bodyPr lIns="0" tIns="72000" rIns="0" bIns="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. </a:t>
            </a:r>
          </a:p>
        </p:txBody>
      </p:sp>
      <p:grpSp>
        <p:nvGrpSpPr>
          <p:cNvPr id="44" name="Group 43"/>
          <p:cNvGrpSpPr/>
          <p:nvPr userDrawn="1"/>
        </p:nvGrpSpPr>
        <p:grpSpPr>
          <a:xfrm flipH="1">
            <a:off x="9317513" y="3011918"/>
            <a:ext cx="1756889" cy="941658"/>
            <a:chOff x="5435972" y="3355141"/>
            <a:chExt cx="1401055" cy="225838"/>
          </a:xfrm>
        </p:grpSpPr>
        <p:cxnSp>
          <p:nvCxnSpPr>
            <p:cNvPr id="45" name="Straight Connector 44"/>
            <p:cNvCxnSpPr/>
            <p:nvPr userDrawn="1"/>
          </p:nvCxnSpPr>
          <p:spPr>
            <a:xfrm>
              <a:off x="5435972" y="3355141"/>
              <a:ext cx="74747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6" name="Straight Connector 45"/>
            <p:cNvCxnSpPr/>
            <p:nvPr userDrawn="1"/>
          </p:nvCxnSpPr>
          <p:spPr>
            <a:xfrm rot="10800000" flipH="1" flipV="1">
              <a:off x="6183443" y="3355141"/>
              <a:ext cx="653584" cy="2258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8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720000" y="1578919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Science. Set Free. </a:t>
            </a:r>
          </a:p>
        </p:txBody>
      </p:sp>
      <p:sp>
        <p:nvSpPr>
          <p:cNvPr id="49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711200" y="2188519"/>
            <a:ext cx="4010702" cy="1892662"/>
          </a:xfrm>
          <a:prstGeom prst="rect">
            <a:avLst/>
          </a:prstGeom>
        </p:spPr>
        <p:txBody>
          <a:bodyPr lIns="0" tIns="72000" rIns="0" bIns="0" numCol="1" spcCol="720000" anchor="t" anchorCtr="0">
            <a:normAutofit/>
          </a:bodyPr>
          <a:lstStyle>
            <a:lvl1pPr marL="0" indent="0" algn="r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. </a:t>
            </a:r>
          </a:p>
        </p:txBody>
      </p:sp>
      <p:sp>
        <p:nvSpPr>
          <p:cNvPr id="50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720000" y="4843346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 b="1" i="0" spc="-151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Science. Set Free. </a:t>
            </a:r>
          </a:p>
        </p:txBody>
      </p:sp>
      <p:sp>
        <p:nvSpPr>
          <p:cNvPr id="51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11399734" y="1578919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800" b="1" i="0" spc="-151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Science. Set Free. </a:t>
            </a:r>
          </a:p>
        </p:txBody>
      </p:sp>
      <p:grpSp>
        <p:nvGrpSpPr>
          <p:cNvPr id="52" name="Group 51"/>
          <p:cNvGrpSpPr/>
          <p:nvPr userDrawn="1"/>
        </p:nvGrpSpPr>
        <p:grpSpPr>
          <a:xfrm flipH="1" flipV="1">
            <a:off x="9814139" y="5741248"/>
            <a:ext cx="1260263" cy="405551"/>
            <a:chOff x="5533392" y="3355141"/>
            <a:chExt cx="905263" cy="255212"/>
          </a:xfrm>
        </p:grpSpPr>
        <p:cxnSp>
          <p:nvCxnSpPr>
            <p:cNvPr id="53" name="Straight Connector 52"/>
            <p:cNvCxnSpPr/>
            <p:nvPr userDrawn="1"/>
          </p:nvCxnSpPr>
          <p:spPr>
            <a:xfrm flipV="1">
              <a:off x="5533392" y="3355141"/>
              <a:ext cx="65005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4" name="Straight Connector 53"/>
            <p:cNvCxnSpPr/>
            <p:nvPr userDrawn="1"/>
          </p:nvCxnSpPr>
          <p:spPr>
            <a:xfrm>
              <a:off x="6183443" y="3355141"/>
              <a:ext cx="255212" cy="2552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7" name="Text Placeholder 15"/>
          <p:cNvSpPr>
            <a:spLocks noGrp="1"/>
          </p:cNvSpPr>
          <p:nvPr>
            <p:ph type="body" sz="quarter" idx="34" hasCustomPrompt="1"/>
          </p:nvPr>
        </p:nvSpPr>
        <p:spPr>
          <a:xfrm>
            <a:off x="11399734" y="4576118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8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Science. Set Free. </a:t>
            </a:r>
          </a:p>
        </p:txBody>
      </p: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872" y="2701698"/>
            <a:ext cx="3258477" cy="371580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6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408676"/>
            <a:ext cx="14699237" cy="1051824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DOLOR SIT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sp>
        <p:nvSpPr>
          <p:cNvPr id="3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5275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ks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583" y="0"/>
            <a:ext cx="4628417" cy="9155111"/>
          </a:xfrm>
          <a:prstGeom prst="rect">
            <a:avLst/>
          </a:prstGeom>
        </p:spPr>
      </p:pic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552085"/>
            <a:ext cx="10210800" cy="908415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DOLOR SIT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1" y="2167249"/>
            <a:ext cx="485140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</a:p>
        </p:txBody>
      </p:sp>
      <p:sp>
        <p:nvSpPr>
          <p:cNvPr id="33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6070600" y="2167249"/>
            <a:ext cx="485140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.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11200" y="2082800"/>
            <a:ext cx="4851401" cy="84449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6070599" y="2082800"/>
            <a:ext cx="4851401" cy="84449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711200" y="4578991"/>
            <a:ext cx="4851401" cy="844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6070599" y="4578991"/>
            <a:ext cx="4851401" cy="84449"/>
          </a:xfrm>
          <a:prstGeom prst="rect">
            <a:avLst/>
          </a:prstGeom>
          <a:solidFill>
            <a:schemeClr val="accent6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711201" y="4661079"/>
            <a:ext cx="485140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 smtClean="0"/>
              <a:t>Ι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6070600" y="4661079"/>
            <a:ext cx="485140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dolor.</a:t>
            </a:r>
            <a:r>
              <a:rPr lang="el-GR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45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029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355600"/>
            <a:ext cx="14826237" cy="1104900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</a:t>
            </a:r>
            <a:r>
              <a:rPr lang="el-GR" dirty="0" smtClean="0"/>
              <a:t>- 3</a:t>
            </a:r>
            <a:r>
              <a:rPr lang="en-US" dirty="0" smtClean="0"/>
              <a:t> Boxes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711200" y="1933732"/>
            <a:ext cx="4532131" cy="180000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5861934" y="1933732"/>
            <a:ext cx="4532131" cy="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11012668" y="1933732"/>
            <a:ext cx="4532131" cy="180000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711200" y="7000354"/>
            <a:ext cx="4532131" cy="84449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5861934" y="6999710"/>
            <a:ext cx="4532131" cy="84449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1012668" y="6999709"/>
            <a:ext cx="4532131" cy="84449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1" y="3229338"/>
            <a:ext cx="4532130" cy="353887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magna.</a:t>
            </a:r>
            <a:r>
              <a:rPr lang="el-GR" dirty="0" smtClean="0"/>
              <a:t> </a:t>
            </a:r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8" hasCustomPrompt="1"/>
          </p:nvPr>
        </p:nvSpPr>
        <p:spPr>
          <a:xfrm>
            <a:off x="711200" y="2430866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1</a:t>
            </a:r>
          </a:p>
        </p:txBody>
      </p:sp>
      <p:sp>
        <p:nvSpPr>
          <p:cNvPr id="50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5861934" y="3229338"/>
            <a:ext cx="4532130" cy="353887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magna.</a:t>
            </a:r>
            <a:r>
              <a:rPr lang="el-GR" dirty="0" smtClean="0"/>
              <a:t> </a:t>
            </a:r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</a:p>
        </p:txBody>
      </p:sp>
      <p:sp>
        <p:nvSpPr>
          <p:cNvPr id="51" name="Text Placeholder 25"/>
          <p:cNvSpPr>
            <a:spLocks noGrp="1"/>
          </p:cNvSpPr>
          <p:nvPr>
            <p:ph type="body" sz="quarter" idx="30" hasCustomPrompt="1"/>
          </p:nvPr>
        </p:nvSpPr>
        <p:spPr>
          <a:xfrm>
            <a:off x="5861933" y="2430866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2</a:t>
            </a:r>
          </a:p>
        </p:txBody>
      </p:sp>
      <p:sp>
        <p:nvSpPr>
          <p:cNvPr id="52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11012669" y="3229338"/>
            <a:ext cx="4532130" cy="353887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magna.</a:t>
            </a:r>
            <a:r>
              <a:rPr lang="el-GR" dirty="0" smtClean="0"/>
              <a:t> </a:t>
            </a:r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</a:p>
        </p:txBody>
      </p:sp>
      <p:sp>
        <p:nvSpPr>
          <p:cNvPr id="53" name="Text Placeholder 25"/>
          <p:cNvSpPr>
            <a:spLocks noGrp="1"/>
          </p:cNvSpPr>
          <p:nvPr>
            <p:ph type="body" sz="quarter" idx="32" hasCustomPrompt="1"/>
          </p:nvPr>
        </p:nvSpPr>
        <p:spPr>
          <a:xfrm>
            <a:off x="11012668" y="2430866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3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sp>
        <p:nvSpPr>
          <p:cNvPr id="2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4367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22774" y="355600"/>
            <a:ext cx="14826237" cy="1104900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</a:t>
            </a:r>
            <a:r>
              <a:rPr lang="el-GR" dirty="0" smtClean="0"/>
              <a:t>- 6</a:t>
            </a:r>
            <a:r>
              <a:rPr lang="en-US" dirty="0" smtClean="0"/>
              <a:t> Boxes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711200" y="1760109"/>
            <a:ext cx="4532131" cy="180000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5861934" y="1760109"/>
            <a:ext cx="4532131" cy="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11012668" y="1760109"/>
            <a:ext cx="4532131" cy="180000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1" y="2591412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8" hasCustomPrompt="1"/>
          </p:nvPr>
        </p:nvSpPr>
        <p:spPr>
          <a:xfrm>
            <a:off x="711200" y="1940109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1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5861935" y="2591412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30" hasCustomPrompt="1"/>
          </p:nvPr>
        </p:nvSpPr>
        <p:spPr>
          <a:xfrm>
            <a:off x="5861934" y="1940109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</a:t>
            </a:r>
            <a:r>
              <a:rPr lang="el-GR" dirty="0" smtClean="0"/>
              <a:t>2</a:t>
            </a:r>
            <a:endParaRPr lang="en-US" dirty="0" smtClean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11005306" y="2591412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32" hasCustomPrompt="1"/>
          </p:nvPr>
        </p:nvSpPr>
        <p:spPr>
          <a:xfrm>
            <a:off x="11005305" y="1940109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</a:t>
            </a:r>
            <a:r>
              <a:rPr lang="el-GR" dirty="0" smtClean="0"/>
              <a:t>3</a:t>
            </a:r>
            <a:endParaRPr lang="en-US" dirty="0" smtClean="0"/>
          </a:p>
        </p:txBody>
      </p:sp>
      <p:sp>
        <p:nvSpPr>
          <p:cNvPr id="45" name="Rectangle 44"/>
          <p:cNvSpPr/>
          <p:nvPr userDrawn="1"/>
        </p:nvSpPr>
        <p:spPr>
          <a:xfrm>
            <a:off x="711200" y="4841820"/>
            <a:ext cx="4532131" cy="180000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5861934" y="4841820"/>
            <a:ext cx="4532131" cy="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11012668" y="4841820"/>
            <a:ext cx="4532131" cy="180000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7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711201" y="5673123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34" hasCustomPrompt="1"/>
          </p:nvPr>
        </p:nvSpPr>
        <p:spPr>
          <a:xfrm>
            <a:off x="711200" y="5021820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</a:t>
            </a:r>
            <a:r>
              <a:rPr lang="el-GR" dirty="0" smtClean="0"/>
              <a:t>4</a:t>
            </a:r>
            <a:endParaRPr lang="en-US" dirty="0" smtClean="0"/>
          </a:p>
        </p:txBody>
      </p:sp>
      <p:sp>
        <p:nvSpPr>
          <p:cNvPr id="59" name="Text Placeholder 15"/>
          <p:cNvSpPr>
            <a:spLocks noGrp="1"/>
          </p:cNvSpPr>
          <p:nvPr>
            <p:ph type="body" sz="quarter" idx="35" hasCustomPrompt="1"/>
          </p:nvPr>
        </p:nvSpPr>
        <p:spPr>
          <a:xfrm>
            <a:off x="5861935" y="5673123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60" name="Text Placeholder 25"/>
          <p:cNvSpPr>
            <a:spLocks noGrp="1"/>
          </p:cNvSpPr>
          <p:nvPr>
            <p:ph type="body" sz="quarter" idx="36" hasCustomPrompt="1"/>
          </p:nvPr>
        </p:nvSpPr>
        <p:spPr>
          <a:xfrm>
            <a:off x="5861934" y="5021820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</a:t>
            </a:r>
            <a:r>
              <a:rPr lang="el-GR" dirty="0" smtClean="0"/>
              <a:t>5</a:t>
            </a:r>
            <a:endParaRPr lang="en-US" dirty="0" smtClean="0"/>
          </a:p>
        </p:txBody>
      </p:sp>
      <p:sp>
        <p:nvSpPr>
          <p:cNvPr id="61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11005306" y="5673123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62" name="Text Placeholder 25"/>
          <p:cNvSpPr>
            <a:spLocks noGrp="1"/>
          </p:cNvSpPr>
          <p:nvPr>
            <p:ph type="body" sz="quarter" idx="38" hasCustomPrompt="1"/>
          </p:nvPr>
        </p:nvSpPr>
        <p:spPr>
          <a:xfrm>
            <a:off x="11005305" y="5021820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</a:t>
            </a:r>
            <a:r>
              <a:rPr lang="el-GR" dirty="0" smtClean="0"/>
              <a:t>6</a:t>
            </a:r>
            <a:endParaRPr lang="en-US" dirty="0" smtClean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3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0162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-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615152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1240407" y="4309135"/>
            <a:ext cx="3119156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1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1224440" y="4818836"/>
            <a:ext cx="315931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6" hasCustomPrompt="1"/>
          </p:nvPr>
        </p:nvSpPr>
        <p:spPr>
          <a:xfrm>
            <a:off x="4759520" y="4309135"/>
            <a:ext cx="316753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2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767740" y="4818836"/>
            <a:ext cx="315931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l-GR" dirty="0" smtClean="0"/>
              <a:t>.</a:t>
            </a:r>
            <a:endParaRPr lang="en-US" dirty="0" smtClean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8331081" y="4309135"/>
            <a:ext cx="316753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3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8339301" y="4818836"/>
            <a:ext cx="315931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l-GR" dirty="0" smtClean="0"/>
              <a:t>.</a:t>
            </a:r>
            <a:endParaRPr lang="en-US" dirty="0" smtClean="0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11842940" y="4309135"/>
            <a:ext cx="316753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4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11851160" y="4818836"/>
            <a:ext cx="315931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 smtClean="0"/>
              <a:t>Ε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.</a:t>
            </a:r>
          </a:p>
        </p:txBody>
      </p:sp>
      <p:sp>
        <p:nvSpPr>
          <p:cNvPr id="24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5158451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25" name="Picture Placeholder 34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730012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26" name="Picture Placeholder 34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12241871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575733"/>
            <a:ext cx="14752577" cy="88476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400" b="1" i="0" spc="-15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DOLOR SIT</a:t>
            </a:r>
            <a:r>
              <a:rPr lang="el-GR" dirty="0" smtClean="0"/>
              <a:t> </a:t>
            </a:r>
            <a:r>
              <a:rPr lang="mr-IN" dirty="0" smtClean="0"/>
              <a:t>–</a:t>
            </a:r>
            <a:r>
              <a:rPr lang="el-GR" dirty="0" smtClean="0"/>
              <a:t> 4 </a:t>
            </a:r>
            <a:r>
              <a:rPr lang="en-US" dirty="0" smtClean="0"/>
              <a:t>Images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3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3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34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" y="0"/>
            <a:ext cx="16234573" cy="9145935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0" y="2590647"/>
            <a:ext cx="11303000" cy="2765234"/>
          </a:xfrm>
          <a:prstGeom prst="rect">
            <a:avLst/>
          </a:prstGeom>
        </p:spPr>
        <p:txBody>
          <a:bodyPr wrap="square" lIns="0" tIns="0" rIns="0" bIns="72000" anchor="b" anchorCtr="1">
            <a:normAutofit/>
          </a:bodyPr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8800" b="1" i="0" spc="-30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0" y="5355881"/>
            <a:ext cx="11303000" cy="1561771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4200" b="0" i="0" spc="-151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4176060" y="1498215"/>
            <a:ext cx="7901640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1">
            <a:normAutofit/>
          </a:bodyPr>
          <a:lstStyle>
            <a:lvl1pPr marL="0" indent="0" algn="r">
              <a:buNone/>
              <a:defRPr sz="3000" b="1" i="0" spc="-151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4176060" y="1880235"/>
            <a:ext cx="7901640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1">
            <a:normAutofit/>
          </a:bodyPr>
          <a:lstStyle>
            <a:lvl1pPr marL="0" indent="0" algn="ctr">
              <a:buNone/>
              <a:defRPr sz="2400" b="0" i="0" spc="-15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160" y="374218"/>
            <a:ext cx="967440" cy="967440"/>
          </a:xfrm>
          <a:prstGeom prst="rect">
            <a:avLst/>
          </a:prstGeom>
        </p:spPr>
      </p:pic>
      <p:sp>
        <p:nvSpPr>
          <p:cNvPr id="5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08879" y="8458973"/>
            <a:ext cx="860081" cy="307930"/>
          </a:xfrm>
          <a:prstGeom prst="rect">
            <a:avLst/>
          </a:prstGeom>
        </p:spPr>
      </p:pic>
      <p:grpSp>
        <p:nvGrpSpPr>
          <p:cNvPr id="54" name="Group 53"/>
          <p:cNvGrpSpPr/>
          <p:nvPr userDrawn="1"/>
        </p:nvGrpSpPr>
        <p:grpSpPr>
          <a:xfrm>
            <a:off x="11933564" y="8344670"/>
            <a:ext cx="2333858" cy="481060"/>
            <a:chOff x="11725043" y="8364911"/>
            <a:chExt cx="2333858" cy="481060"/>
          </a:xfrm>
        </p:grpSpPr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56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 dirty="0" smtClean="0">
                  <a:latin typeface="Calibri" charset="0"/>
                  <a:ea typeface="Calibri" charset="0"/>
                  <a:cs typeface="Calibri" charset="0"/>
                </a:rPr>
                <a:t>@</a:t>
              </a:r>
              <a:r>
                <a:rPr lang="en-US" sz="2200" b="1" i="0" dirty="0" err="1" smtClean="0">
                  <a:latin typeface="Calibri" charset="0"/>
                  <a:ea typeface="Calibri" charset="0"/>
                  <a:cs typeface="Calibri" charset="0"/>
                </a:rPr>
                <a:t>openaire_eu</a:t>
              </a:r>
              <a:endParaRPr lang="en-US" sz="2200" b="1" i="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197315"/>
            <a:ext cx="1036956" cy="7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197315"/>
            <a:ext cx="2076544" cy="7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999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hotos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39881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685080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endParaRPr lang="en-US" dirty="0" smtClean="0"/>
          </a:p>
          <a:p>
            <a:pPr lvl="0"/>
            <a:r>
              <a:rPr lang="en-US" dirty="0" err="1" smtClean="0"/>
              <a:t>Ipsum</a:t>
            </a:r>
            <a:endParaRPr lang="en-US" dirty="0" smtClean="0"/>
          </a:p>
          <a:p>
            <a:pPr lvl="0"/>
            <a:r>
              <a:rPr lang="en-US" dirty="0" smtClean="0"/>
              <a:t>Dolor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453133"/>
            <a:ext cx="14752577" cy="100736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400" b="1" i="0" spc="-15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DOLOR SIT</a:t>
            </a:r>
            <a:r>
              <a:rPr lang="el-GR" dirty="0" smtClean="0"/>
              <a:t> </a:t>
            </a:r>
            <a:r>
              <a:rPr lang="mr-IN" dirty="0" smtClean="0"/>
              <a:t>–</a:t>
            </a:r>
            <a:r>
              <a:rPr lang="el-GR" dirty="0" smtClean="0"/>
              <a:t> 4 </a:t>
            </a:r>
            <a:r>
              <a:rPr lang="en-US" dirty="0" smtClean="0"/>
              <a:t>Images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32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4030321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34" name="Picture Placeholder 34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7120613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35" name="Picture Placeholder 34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10216766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36" name="Picture Placeholder 34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13301345" y="1869051"/>
            <a:ext cx="1919357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6" hasCustomPrompt="1"/>
          </p:nvPr>
        </p:nvSpPr>
        <p:spPr>
          <a:xfrm>
            <a:off x="3775520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endParaRPr lang="en-US" dirty="0" smtClean="0"/>
          </a:p>
          <a:p>
            <a:pPr lvl="0"/>
            <a:r>
              <a:rPr lang="en-US" dirty="0" err="1" smtClean="0"/>
              <a:t>Ipsum</a:t>
            </a:r>
            <a:endParaRPr lang="en-US" dirty="0" smtClean="0"/>
          </a:p>
          <a:p>
            <a:pPr lvl="0"/>
            <a:r>
              <a:rPr lang="en-US" dirty="0" smtClean="0"/>
              <a:t>Dolor</a:t>
            </a:r>
          </a:p>
        </p:txBody>
      </p:sp>
      <p:sp>
        <p:nvSpPr>
          <p:cNvPr id="39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6877536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endParaRPr lang="en-US" dirty="0" smtClean="0"/>
          </a:p>
          <a:p>
            <a:pPr lvl="0"/>
            <a:r>
              <a:rPr lang="en-US" dirty="0" err="1" smtClean="0"/>
              <a:t>Ipsum</a:t>
            </a:r>
            <a:endParaRPr lang="en-US" dirty="0" smtClean="0"/>
          </a:p>
          <a:p>
            <a:pPr lvl="0"/>
            <a:r>
              <a:rPr lang="en-US" dirty="0" smtClean="0"/>
              <a:t>Dolor</a:t>
            </a:r>
          </a:p>
        </p:txBody>
      </p:sp>
      <p:sp>
        <p:nvSpPr>
          <p:cNvPr id="40" name="Text Placeholder 15"/>
          <p:cNvSpPr>
            <a:spLocks noGrp="1"/>
          </p:cNvSpPr>
          <p:nvPr>
            <p:ph type="body" sz="quarter" idx="38" hasCustomPrompt="1"/>
          </p:nvPr>
        </p:nvSpPr>
        <p:spPr>
          <a:xfrm>
            <a:off x="9967976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endParaRPr lang="en-US" dirty="0" smtClean="0"/>
          </a:p>
          <a:p>
            <a:pPr lvl="0"/>
            <a:r>
              <a:rPr lang="en-US" dirty="0" err="1" smtClean="0"/>
              <a:t>Ipsum</a:t>
            </a:r>
            <a:endParaRPr lang="en-US" dirty="0" smtClean="0"/>
          </a:p>
          <a:p>
            <a:pPr lvl="0"/>
            <a:r>
              <a:rPr lang="en-US" dirty="0" smtClean="0"/>
              <a:t>Dolor</a:t>
            </a:r>
          </a:p>
        </p:txBody>
      </p:sp>
      <p:sp>
        <p:nvSpPr>
          <p:cNvPr id="41" name="Text Placeholder 15"/>
          <p:cNvSpPr>
            <a:spLocks noGrp="1"/>
          </p:cNvSpPr>
          <p:nvPr>
            <p:ph type="body" sz="quarter" idx="39" hasCustomPrompt="1"/>
          </p:nvPr>
        </p:nvSpPr>
        <p:spPr>
          <a:xfrm>
            <a:off x="13058416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endParaRPr lang="en-US" dirty="0" smtClean="0"/>
          </a:p>
          <a:p>
            <a:pPr lvl="0"/>
            <a:r>
              <a:rPr lang="en-US" dirty="0" err="1" smtClean="0"/>
              <a:t>Ipsum</a:t>
            </a:r>
            <a:endParaRPr lang="en-US" dirty="0" smtClean="0"/>
          </a:p>
          <a:p>
            <a:pPr lvl="0"/>
            <a:r>
              <a:rPr lang="en-US" dirty="0" smtClean="0"/>
              <a:t>Dolor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483980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/>
          <p:cNvCxnSpPr/>
          <p:nvPr userDrawn="1"/>
        </p:nvCxnSpPr>
        <p:spPr>
          <a:xfrm>
            <a:off x="6574421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/>
          <p:cNvCxnSpPr/>
          <p:nvPr userDrawn="1"/>
        </p:nvCxnSpPr>
        <p:spPr>
          <a:xfrm>
            <a:off x="9664861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/>
          <p:cNvCxnSpPr/>
          <p:nvPr userDrawn="1"/>
        </p:nvCxnSpPr>
        <p:spPr>
          <a:xfrm>
            <a:off x="12778451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49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2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4469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2"/>
              </a:gs>
              <a:gs pos="100000">
                <a:schemeClr val="accent3"/>
              </a:gs>
            </a:gsLst>
            <a:lin ang="12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41412" y="1885741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2314936" y="1912398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1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2314936" y="2327637"/>
            <a:ext cx="5312780" cy="1137274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792164"/>
            <a:ext cx="14303103" cy="668336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400" b="1" i="0" spc="-15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DOLOR SIT</a:t>
            </a:r>
            <a:r>
              <a:rPr lang="el-GR" dirty="0" smtClean="0"/>
              <a:t> </a:t>
            </a:r>
            <a:r>
              <a:rPr lang="mr-IN" dirty="0" smtClean="0"/>
              <a:t>–</a:t>
            </a:r>
            <a:r>
              <a:rPr lang="el-GR" dirty="0" smtClean="0"/>
              <a:t> 6 </a:t>
            </a:r>
            <a:r>
              <a:rPr lang="en-US" dirty="0" smtClean="0"/>
              <a:t>Images,</a:t>
            </a:r>
            <a:r>
              <a:rPr lang="el-GR" dirty="0" smtClean="0"/>
              <a:t> </a:t>
            </a:r>
            <a:r>
              <a:rPr lang="en-US" dirty="0" smtClean="0"/>
              <a:t>2 Columns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Picture Placeholder 3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41412" y="3890152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2314936" y="3916809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2</a:t>
            </a:r>
          </a:p>
        </p:txBody>
      </p:sp>
      <p:sp>
        <p:nvSpPr>
          <p:cNvPr id="43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2314936" y="4332048"/>
            <a:ext cx="5312780" cy="1098508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44" name="Picture Placeholder 3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41412" y="5867906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45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2314936" y="5894563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3</a:t>
            </a:r>
          </a:p>
        </p:txBody>
      </p:sp>
      <p:sp>
        <p:nvSpPr>
          <p:cNvPr id="46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2314936" y="6309802"/>
            <a:ext cx="5312780" cy="1106998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47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8128000" y="1885741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9701524" y="1912398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800" b="1" i="0" spc="-15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4</a:t>
            </a:r>
          </a:p>
        </p:txBody>
      </p:sp>
      <p:sp>
        <p:nvSpPr>
          <p:cNvPr id="49" name="Text Placeholder 15"/>
          <p:cNvSpPr>
            <a:spLocks noGrp="1"/>
          </p:cNvSpPr>
          <p:nvPr>
            <p:ph type="body" sz="quarter" idx="34" hasCustomPrompt="1"/>
          </p:nvPr>
        </p:nvSpPr>
        <p:spPr>
          <a:xfrm>
            <a:off x="9701524" y="2327637"/>
            <a:ext cx="5312780" cy="1137274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50" name="Picture Placeholder 34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8128000" y="3890152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51" name="Text Placeholder 15"/>
          <p:cNvSpPr>
            <a:spLocks noGrp="1"/>
          </p:cNvSpPr>
          <p:nvPr>
            <p:ph type="body" sz="quarter" idx="36" hasCustomPrompt="1"/>
          </p:nvPr>
        </p:nvSpPr>
        <p:spPr>
          <a:xfrm>
            <a:off x="9701524" y="3916809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5</a:t>
            </a:r>
          </a:p>
        </p:txBody>
      </p:sp>
      <p:sp>
        <p:nvSpPr>
          <p:cNvPr id="52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9701524" y="4332048"/>
            <a:ext cx="5312780" cy="1098508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53" name="Picture Placeholder 34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8128000" y="5867906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54" name="Text Placeholder 15"/>
          <p:cNvSpPr>
            <a:spLocks noGrp="1"/>
          </p:cNvSpPr>
          <p:nvPr>
            <p:ph type="body" sz="quarter" idx="39" hasCustomPrompt="1"/>
          </p:nvPr>
        </p:nvSpPr>
        <p:spPr>
          <a:xfrm>
            <a:off x="9701524" y="5894563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6</a:t>
            </a:r>
          </a:p>
        </p:txBody>
      </p:sp>
      <p:sp>
        <p:nvSpPr>
          <p:cNvPr id="55" name="Text Placeholder 15"/>
          <p:cNvSpPr>
            <a:spLocks noGrp="1"/>
          </p:cNvSpPr>
          <p:nvPr>
            <p:ph type="body" sz="quarter" idx="40" hasCustomPrompt="1"/>
          </p:nvPr>
        </p:nvSpPr>
        <p:spPr>
          <a:xfrm>
            <a:off x="9701524" y="6309802"/>
            <a:ext cx="5312780" cy="1094854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050" y="-434050"/>
            <a:ext cx="1736203" cy="2604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42761" y="5824735"/>
            <a:ext cx="1770592" cy="265588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59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492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1" y="792164"/>
            <a:ext cx="6535716" cy="2565634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600" b="1" i="0" spc="-451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DolorSit</a:t>
            </a:r>
            <a:r>
              <a:rPr lang="en-US" dirty="0" smtClean="0"/>
              <a:t> </a:t>
            </a:r>
            <a:r>
              <a:rPr lang="en-US" dirty="0" err="1" smtClean="0"/>
              <a:t>Amet</a:t>
            </a:r>
            <a:r>
              <a:rPr lang="en-US" dirty="0" smtClean="0"/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7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899" y="3357798"/>
            <a:ext cx="6126605" cy="4059002"/>
          </a:xfrm>
          <a:prstGeom prst="rect">
            <a:avLst/>
          </a:prstGeom>
        </p:spPr>
        <p:txBody>
          <a:bodyPr lIns="0" tIns="180000" rIns="0" bIns="180000" numCol="1" spcCol="720000" anchor="t" anchorCtr="0">
            <a:normAutofit/>
          </a:bodyPr>
          <a:lstStyle>
            <a:lvl1pPr marL="0" indent="0" algn="l">
              <a:buNone/>
              <a:defRPr sz="3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8128000" y="792164"/>
            <a:ext cx="8128000" cy="74051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2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2154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8128000" y="792164"/>
            <a:ext cx="8128000" cy="74051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1" y="792164"/>
            <a:ext cx="6535716" cy="2565634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600" b="1" i="0" spc="-451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DolorSit</a:t>
            </a:r>
            <a:r>
              <a:rPr lang="en-US" dirty="0" smtClean="0"/>
              <a:t> </a:t>
            </a:r>
            <a:r>
              <a:rPr lang="en-US" dirty="0" err="1" smtClean="0"/>
              <a:t>Amet</a:t>
            </a:r>
            <a:r>
              <a:rPr lang="en-US" dirty="0" smtClean="0"/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7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899" y="3357798"/>
            <a:ext cx="6126605" cy="4059002"/>
          </a:xfrm>
          <a:prstGeom prst="rect">
            <a:avLst/>
          </a:prstGeom>
        </p:spPr>
        <p:txBody>
          <a:bodyPr lIns="0" tIns="180000" rIns="0" bIns="180000" numCol="1" spcCol="720000" anchor="t" anchorCtr="0">
            <a:normAutofit/>
          </a:bodyPr>
          <a:lstStyle>
            <a:lvl1pPr marL="0" indent="0" algn="l">
              <a:buNone/>
              <a:defRPr sz="3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10" name="Rounded Rectangle 9"/>
          <p:cNvSpPr/>
          <p:nvPr userDrawn="1"/>
        </p:nvSpPr>
        <p:spPr>
          <a:xfrm>
            <a:off x="8921831" y="6031940"/>
            <a:ext cx="8968799" cy="161697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9593704" y="6162363"/>
            <a:ext cx="6355830" cy="1250066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 b="1" i="1" spc="-3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.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sp>
        <p:nvSpPr>
          <p:cNvPr id="2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574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955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327400" y="2766348"/>
            <a:ext cx="9689458" cy="35039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normAutofit/>
          </a:bodyPr>
          <a:lstStyle/>
          <a:p>
            <a:pPr marL="0" marR="0" indent="0" algn="ctr" defTabSz="547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0" b="1" i="0" u="none" strike="noStrike" cap="none" spc="-300" normalizeH="0" baseline="0" dirty="0" smtClean="0">
                <a:ln>
                  <a:noFill/>
                </a:ln>
                <a:solidFill>
                  <a:srgbClr val="5AC3F0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Helvetica Light"/>
              </a:rPr>
              <a:t>Thank </a:t>
            </a:r>
            <a:r>
              <a:rPr kumimoji="0" lang="en-US" sz="13000" b="1" i="0" u="none" strike="noStrike" cap="none" spc="-300" normalizeH="0" baseline="0" smtClean="0">
                <a:ln>
                  <a:noFill/>
                </a:ln>
                <a:solidFill>
                  <a:srgbClr val="5AC3F0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Helvetica Light"/>
              </a:rPr>
              <a:t>you!</a:t>
            </a:r>
            <a:endParaRPr kumimoji="0" lang="en-US" sz="13000" b="1" i="0" u="none" strike="noStrike" cap="none" spc="-300" normalizeH="0" baseline="0" dirty="0">
              <a:ln>
                <a:noFill/>
              </a:ln>
              <a:solidFill>
                <a:srgbClr val="5AC3F0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Helvetica Light"/>
            </a:endParaRPr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4176060" y="6130977"/>
            <a:ext cx="7901640" cy="5213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1">
            <a:noAutofit/>
          </a:bodyPr>
          <a:lstStyle>
            <a:lvl1pPr marL="0" indent="0" algn="r">
              <a:buNone/>
              <a:defRPr sz="4000" b="1" i="0" spc="-151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4176060" y="6652302"/>
            <a:ext cx="7901640" cy="15173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08000" rIns="0" bIns="0" anchor="t" anchorCtr="1">
            <a:normAutofit/>
          </a:bodyPr>
          <a:lstStyle>
            <a:lvl1pPr marL="0" indent="0" algn="ctr">
              <a:buNone/>
              <a:defRPr sz="3200" b="0" i="0" spc="-15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18323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5" y="900120"/>
            <a:ext cx="1584325" cy="123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0606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90" y="2732109"/>
            <a:ext cx="4272997" cy="6409496"/>
          </a:xfrm>
          <a:prstGeom prst="rect">
            <a:avLst/>
          </a:prstGeom>
        </p:spPr>
      </p:pic>
      <p:sp>
        <p:nvSpPr>
          <p:cNvPr id="1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0" y="5165381"/>
            <a:ext cx="11303000" cy="1561771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4200" b="0" i="0" spc="-151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sp>
        <p:nvSpPr>
          <p:cNvPr id="28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3483261" y="804674"/>
            <a:ext cx="4390737" cy="4619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3000" b="1" i="0" spc="-151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1st Name Surname</a:t>
            </a:r>
            <a:endParaRPr lang="en-US" dirty="0"/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3483260" y="1266655"/>
            <a:ext cx="4390737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400" b="0" i="0" spc="-15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sp>
        <p:nvSpPr>
          <p:cNvPr id="31" name="Text Placeholder 39"/>
          <p:cNvSpPr>
            <a:spLocks noGrp="1"/>
          </p:cNvSpPr>
          <p:nvPr>
            <p:ph type="body" sz="quarter" idx="19" hasCustomPrompt="1"/>
          </p:nvPr>
        </p:nvSpPr>
        <p:spPr>
          <a:xfrm>
            <a:off x="8398161" y="804674"/>
            <a:ext cx="4390737" cy="4619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l">
              <a:buNone/>
              <a:defRPr sz="3000" b="1" i="0" spc="-151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2nd Name Surname</a:t>
            </a:r>
            <a:endParaRPr lang="en-US" dirty="0"/>
          </a:p>
        </p:txBody>
      </p:sp>
      <p:sp>
        <p:nvSpPr>
          <p:cNvPr id="32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8398160" y="1266655"/>
            <a:ext cx="4390737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l">
              <a:buNone/>
              <a:defRPr sz="2400" b="0" i="0" spc="-15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140700" y="710160"/>
            <a:ext cx="0" cy="1079500"/>
          </a:xfrm>
          <a:prstGeom prst="line">
            <a:avLst/>
          </a:prstGeom>
          <a:noFill/>
          <a:ln w="127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0" y="2401376"/>
            <a:ext cx="11303000" cy="2765234"/>
          </a:xfrm>
          <a:prstGeom prst="rect">
            <a:avLst/>
          </a:prstGeom>
        </p:spPr>
        <p:txBody>
          <a:bodyPr wrap="square" lIns="0" tIns="0" rIns="0" bIns="72000" anchor="b" anchorCtr="1">
            <a:normAutofit/>
          </a:bodyPr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8800" b="1" i="0" spc="-30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4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508879" y="8458973"/>
            <a:ext cx="860081" cy="307930"/>
          </a:xfrm>
          <a:prstGeom prst="rect">
            <a:avLst/>
          </a:prstGeom>
        </p:spPr>
      </p:pic>
      <p:grpSp>
        <p:nvGrpSpPr>
          <p:cNvPr id="45" name="Group 44"/>
          <p:cNvGrpSpPr/>
          <p:nvPr userDrawn="1"/>
        </p:nvGrpSpPr>
        <p:grpSpPr>
          <a:xfrm>
            <a:off x="11933564" y="8344670"/>
            <a:ext cx="2333858" cy="481060"/>
            <a:chOff x="11725043" y="8364911"/>
            <a:chExt cx="2333858" cy="481060"/>
          </a:xfrm>
        </p:grpSpPr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47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 dirty="0" smtClean="0">
                  <a:latin typeface="Calibri" charset="0"/>
                  <a:ea typeface="Calibri" charset="0"/>
                  <a:cs typeface="Calibri" charset="0"/>
                </a:rPr>
                <a:t>@</a:t>
              </a:r>
              <a:r>
                <a:rPr lang="en-US" sz="2200" b="1" i="0" dirty="0" err="1" smtClean="0">
                  <a:latin typeface="Calibri" charset="0"/>
                  <a:ea typeface="Calibri" charset="0"/>
                  <a:cs typeface="Calibri" charset="0"/>
                </a:rPr>
                <a:t>openaire_eu</a:t>
              </a:r>
              <a:endParaRPr lang="en-US" sz="2200" b="1" i="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044383" y="-14990"/>
            <a:ext cx="4272997" cy="64094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11099"/>
            <a:ext cx="1036956" cy="72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00490"/>
            <a:ext cx="2076544" cy="7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867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92" y="4779"/>
            <a:ext cx="14240879" cy="802162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6580682" y="8416031"/>
            <a:ext cx="7844209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20956" y="8458973"/>
            <a:ext cx="860081" cy="3079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211099"/>
            <a:ext cx="1036956" cy="720000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597334"/>
            <a:ext cx="11708984" cy="2102734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l">
              <a:lnSpc>
                <a:spcPts val="7240"/>
              </a:lnSpc>
              <a:spcBef>
                <a:spcPts val="0"/>
              </a:spcBef>
              <a:buNone/>
              <a:defRPr sz="8800" b="1" i="0" spc="-3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2700069"/>
            <a:ext cx="11019436" cy="1351070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4200" b="0" i="0" spc="-151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3347179" y="972084"/>
            <a:ext cx="2333858" cy="481060"/>
            <a:chOff x="11725043" y="8364911"/>
            <a:chExt cx="2333858" cy="48106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</p:spPr>
        </p:pic>
        <p:sp>
          <p:nvSpPr>
            <p:cNvPr id="15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 dirty="0" smtClean="0">
                  <a:latin typeface="Calibri" charset="0"/>
                  <a:ea typeface="Calibri" charset="0"/>
                  <a:cs typeface="Calibri" charset="0"/>
                </a:rPr>
                <a:t>@</a:t>
              </a:r>
              <a:r>
                <a:rPr lang="en-US" sz="2200" b="1" i="0" dirty="0" err="1" smtClean="0">
                  <a:latin typeface="Calibri" charset="0"/>
                  <a:ea typeface="Calibri" charset="0"/>
                  <a:cs typeface="Calibri" charset="0"/>
                </a:rPr>
                <a:t>openaire_eu</a:t>
              </a:r>
              <a:endParaRPr lang="en-US" sz="2200" b="1" i="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00490"/>
            <a:ext cx="2076544" cy="7412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0" y="4600618"/>
            <a:ext cx="730941" cy="730941"/>
          </a:xfrm>
          <a:prstGeom prst="rect">
            <a:avLst/>
          </a:prstGeom>
        </p:spPr>
      </p:pic>
      <p:sp>
        <p:nvSpPr>
          <p:cNvPr id="29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1691236" y="4592215"/>
            <a:ext cx="6865653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l">
              <a:buNone/>
              <a:defRPr sz="3000" b="1" i="0" spc="-151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1691236" y="4974235"/>
            <a:ext cx="686565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l">
              <a:buNone/>
              <a:defRPr sz="2400" b="0" i="0" spc="-15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268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6" b="-15616"/>
          <a:stretch/>
        </p:blipFill>
        <p:spPr>
          <a:xfrm>
            <a:off x="0" y="0"/>
            <a:ext cx="16256000" cy="1083733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6256000" cy="7561913"/>
          </a:xfrm>
          <a:prstGeom prst="rect">
            <a:avLst/>
          </a:prstGeom>
          <a:gradFill>
            <a:gsLst>
              <a:gs pos="8000">
                <a:srgbClr val="2D3293"/>
              </a:gs>
              <a:gs pos="100000">
                <a:srgbClr val="2D3293">
                  <a:alpha val="0"/>
                </a:srgb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697519" y="2146730"/>
            <a:ext cx="14671442" cy="2425269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l">
              <a:lnSpc>
                <a:spcPts val="9600"/>
              </a:lnSpc>
              <a:spcBef>
                <a:spcPts val="0"/>
              </a:spcBef>
              <a:buNone/>
              <a:defRPr sz="9600" b="1" i="0" spc="-3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670441" y="4572000"/>
            <a:ext cx="14698519" cy="2844800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4200" b="0" i="0" spc="-15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1933564" y="8344670"/>
            <a:ext cx="2333858" cy="481060"/>
            <a:chOff x="11725043" y="8364911"/>
            <a:chExt cx="2333858" cy="48106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15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 dirty="0" smtClean="0">
                  <a:latin typeface="Open Sans" charset="0"/>
                  <a:ea typeface="Open Sans" charset="0"/>
                  <a:cs typeface="Open Sans" charset="0"/>
                </a:rPr>
                <a:t>@</a:t>
              </a:r>
              <a:r>
                <a:rPr lang="en-US" sz="2200" b="1" i="0" dirty="0" err="1" smtClean="0">
                  <a:latin typeface="Open Sans Semibold" charset="0"/>
                  <a:ea typeface="Open Sans Semibold" charset="0"/>
                  <a:cs typeface="Open Sans Semibold" charset="0"/>
                </a:rPr>
                <a:t>openaire_eu</a:t>
              </a:r>
              <a:endParaRPr lang="en-US" sz="2200" b="1" i="0" dirty="0"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0" y="660384"/>
            <a:ext cx="986503" cy="983226"/>
          </a:xfrm>
          <a:prstGeom prst="rect">
            <a:avLst/>
          </a:prstGeom>
        </p:spPr>
      </p:pic>
      <p:sp>
        <p:nvSpPr>
          <p:cNvPr id="25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9127458" y="856565"/>
            <a:ext cx="6241503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3000" b="1" i="0" spc="-15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26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9127458" y="1237927"/>
            <a:ext cx="624150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400" b="0" i="0" spc="-1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00297" y="5636944"/>
            <a:ext cx="1933731" cy="293432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602405" y="8458973"/>
            <a:ext cx="860081" cy="3079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197315"/>
            <a:ext cx="1171863" cy="8136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03664"/>
            <a:ext cx="2076544" cy="7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34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bg>
      <p:bgPr>
        <a:gradFill>
          <a:gsLst>
            <a:gs pos="0">
              <a:schemeClr val="accent2"/>
            </a:gs>
            <a:gs pos="100000">
              <a:schemeClr val="bg1">
                <a:alpha val="0"/>
                <a:lumMod val="0"/>
                <a:lumOff val="1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0"/>
            <a:ext cx="16256000" cy="7561913"/>
          </a:xfrm>
          <a:prstGeom prst="rect">
            <a:avLst/>
          </a:prstGeom>
          <a:gradFill>
            <a:gsLst>
              <a:gs pos="0">
                <a:schemeClr val="accent2">
                  <a:lumMod val="100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2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no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-1"/>
            <a:ext cx="14249366" cy="8026401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502599" y="434716"/>
            <a:ext cx="13959887" cy="3576102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r">
              <a:lnSpc>
                <a:spcPts val="9600"/>
              </a:lnSpc>
              <a:spcBef>
                <a:spcPts val="0"/>
              </a:spcBef>
              <a:buNone/>
              <a:defRPr sz="8800" b="1" i="0" spc="-30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012266" y="4010818"/>
            <a:ext cx="13450220" cy="1345739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4200" b="0" i="0" spc="-151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sp>
        <p:nvSpPr>
          <p:cNvPr id="25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9220983" y="5919029"/>
            <a:ext cx="6241503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3000" b="1" i="0" spc="-151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26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9220983" y="6300391"/>
            <a:ext cx="624150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400" b="0" i="0" spc="-150">
                <a:solidFill>
                  <a:srgbClr val="4687E6"/>
                </a:solidFill>
                <a:latin typeface="Arial" charset="0"/>
                <a:ea typeface="Arial" charset="0"/>
                <a:cs typeface="Arial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sp>
        <p:nvSpPr>
          <p:cNvPr id="3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11933564" y="8344670"/>
            <a:ext cx="2333858" cy="481060"/>
            <a:chOff x="11725043" y="8364911"/>
            <a:chExt cx="2333858" cy="481060"/>
          </a:xfrm>
        </p:grpSpPr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36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 dirty="0" smtClean="0">
                  <a:latin typeface="Open Sans" charset="0"/>
                  <a:ea typeface="Open Sans" charset="0"/>
                  <a:cs typeface="Open Sans" charset="0"/>
                </a:rPr>
                <a:t>@</a:t>
              </a:r>
              <a:r>
                <a:rPr lang="en-US" sz="2200" b="1" i="0" dirty="0" err="1" smtClean="0">
                  <a:latin typeface="Open Sans Semibold" charset="0"/>
                  <a:ea typeface="Open Sans Semibold" charset="0"/>
                  <a:cs typeface="Open Sans Semibold" charset="0"/>
                </a:rPr>
                <a:t>openaire_eu</a:t>
              </a:r>
              <a:endParaRPr lang="en-US" sz="2200" b="1" i="0" dirty="0"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602405" y="8458973"/>
            <a:ext cx="860081" cy="3079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11099"/>
            <a:ext cx="1036956" cy="7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00490"/>
            <a:ext cx="2076544" cy="7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4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4" y="0"/>
            <a:ext cx="14210569" cy="800454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1" y="792163"/>
            <a:ext cx="12795486" cy="850641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ts val="6640"/>
              </a:lnSpc>
              <a:spcBef>
                <a:spcPts val="0"/>
              </a:spcBef>
              <a:buNone/>
              <a:defRPr sz="6000" b="1" i="0" spc="-3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2667001" y="2032435"/>
            <a:ext cx="12795486" cy="53843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4000" b="0" i="0" spc="-151" baseline="0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r">
              <a:spcBef>
                <a:spcPts val="300"/>
              </a:spcBef>
              <a:buNone/>
              <a:defRPr sz="4800" b="1" spc="-151">
                <a:latin typeface="Open Sans" charset="0"/>
                <a:ea typeface="Open Sans" charset="0"/>
                <a:cs typeface="Open Sans" charset="0"/>
              </a:defRPr>
            </a:lvl2pPr>
            <a:lvl3pPr marL="888978" indent="0" algn="r">
              <a:spcBef>
                <a:spcPts val="300"/>
              </a:spcBef>
              <a:buNone/>
              <a:defRPr sz="4800" b="1" spc="-151">
                <a:latin typeface="Open Sans" charset="0"/>
                <a:ea typeface="Open Sans" charset="0"/>
                <a:cs typeface="Open Sans" charset="0"/>
              </a:defRPr>
            </a:lvl3pPr>
            <a:lvl4pPr marL="1333467" indent="0" algn="r">
              <a:spcBef>
                <a:spcPts val="300"/>
              </a:spcBef>
              <a:buNone/>
              <a:defRPr sz="4800" b="1" spc="-151">
                <a:latin typeface="Open Sans" charset="0"/>
                <a:ea typeface="Open Sans" charset="0"/>
                <a:cs typeface="Open Sans" charset="0"/>
              </a:defRPr>
            </a:lvl4pPr>
            <a:lvl5pPr marL="1777956" indent="0" algn="r">
              <a:spcBef>
                <a:spcPts val="300"/>
              </a:spcBef>
              <a:buNone/>
              <a:defRPr sz="4800" b="1" spc="-15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-</a:t>
            </a:r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-</a:t>
            </a:r>
          </a:p>
          <a:p>
            <a:pPr lvl="0"/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- </a:t>
            </a:r>
          </a:p>
          <a:p>
            <a:pPr lvl="0"/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-</a:t>
            </a:r>
          </a:p>
          <a:p>
            <a:pPr lvl="0"/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-</a:t>
            </a:r>
          </a:p>
          <a:p>
            <a:pPr marL="0" marR="0" lvl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-</a:t>
            </a:r>
            <a:endParaRPr lang="el-GR" dirty="0" smtClean="0"/>
          </a:p>
          <a:p>
            <a:pPr marL="0" marR="0" lvl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-</a:t>
            </a:r>
          </a:p>
          <a:p>
            <a:pPr marL="0" marR="0" lvl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sit -</a:t>
            </a:r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25" y="8211099"/>
            <a:ext cx="1036956" cy="72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00490"/>
            <a:ext cx="2076544" cy="741219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306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123" y="0"/>
            <a:ext cx="16256000" cy="9144000"/>
          </a:xfrm>
          <a:prstGeom prst="rect">
            <a:avLst/>
          </a:prstGeom>
          <a:gradFill flip="none" rotWithShape="1">
            <a:gsLst>
              <a:gs pos="1000">
                <a:schemeClr val="accent1"/>
              </a:gs>
              <a:gs pos="100000">
                <a:schemeClr val="accent3"/>
              </a:gs>
            </a:gsLst>
            <a:lin ang="3600000" scaled="0"/>
            <a:tileRect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norm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354655" y="1783830"/>
            <a:ext cx="13545568" cy="5576340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11500" b="1" i="0" spc="-3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CHAPTER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044484" y="4825316"/>
            <a:ext cx="2568314" cy="3852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2079" y="-642079"/>
            <a:ext cx="2568314" cy="3852472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13185"/>
            <a:ext cx="2076544" cy="7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181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5029200" y="8386764"/>
            <a:ext cx="6197600" cy="3762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600" b="0" i="0" spc="-80" baseline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4630400" y="838676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0800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17600" y="2433638"/>
            <a:ext cx="14020800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0" r:id="rId2"/>
    <p:sldLayoutId id="2147483659" r:id="rId3"/>
    <p:sldLayoutId id="2147483693" r:id="rId4"/>
    <p:sldLayoutId id="2147483670" r:id="rId5"/>
    <p:sldLayoutId id="2147483694" r:id="rId6"/>
    <p:sldLayoutId id="2147483695" r:id="rId7"/>
    <p:sldLayoutId id="2147483669" r:id="rId8"/>
    <p:sldLayoutId id="2147483696" r:id="rId9"/>
    <p:sldLayoutId id="2147483671" r:id="rId10"/>
    <p:sldLayoutId id="2147483711" r:id="rId11"/>
    <p:sldLayoutId id="2147483699" r:id="rId12"/>
    <p:sldLayoutId id="2147483697" r:id="rId13"/>
    <p:sldLayoutId id="2147483700" r:id="rId14"/>
    <p:sldLayoutId id="2147483663" r:id="rId15"/>
    <p:sldLayoutId id="2147483710" r:id="rId16"/>
    <p:sldLayoutId id="2147483712" r:id="rId17"/>
    <p:sldLayoutId id="2147483713" r:id="rId18"/>
    <p:sldLayoutId id="2147483673" r:id="rId19"/>
    <p:sldLayoutId id="2147483708" r:id="rId20"/>
    <p:sldLayoutId id="2147483698" r:id="rId21"/>
    <p:sldLayoutId id="2147483666" r:id="rId22"/>
    <p:sldLayoutId id="2147483677" r:id="rId23"/>
    <p:sldLayoutId id="2147483702" r:id="rId24"/>
    <p:sldLayoutId id="2147483703" r:id="rId25"/>
    <p:sldLayoutId id="2147483701" r:id="rId26"/>
    <p:sldLayoutId id="2147483704" r:id="rId27"/>
    <p:sldLayoutId id="2147483705" r:id="rId28"/>
    <p:sldLayoutId id="2147483679" r:id="rId29"/>
    <p:sldLayoutId id="2147483706" r:id="rId30"/>
    <p:sldLayoutId id="2147483707" r:id="rId31"/>
    <p:sldLayoutId id="2147483664" r:id="rId32"/>
    <p:sldLayoutId id="2147483709" r:id="rId33"/>
    <p:sldLayoutId id="2147483667" r:id="rId34"/>
    <p:sldLayoutId id="2147483714" r:id="rId3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marL="0" marR="0" indent="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9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89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83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77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71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66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6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5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95101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39590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284079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28567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173056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17545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062034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06523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3951012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9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89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83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77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71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66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6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5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5120" userDrawn="1">
          <p15:clr>
            <a:srgbClr val="F26B43"/>
          </p15:clr>
        </p15:guide>
        <p15:guide id="3" pos="448" userDrawn="1">
          <p15:clr>
            <a:srgbClr val="F26B43"/>
          </p15:clr>
        </p15:guide>
        <p15:guide id="4" pos="8567" userDrawn="1">
          <p15:clr>
            <a:srgbClr val="F26B43"/>
          </p15:clr>
        </p15:guide>
        <p15:guide id="5" orient="horz" pos="499" userDrawn="1">
          <p15:clr>
            <a:srgbClr val="F26B43"/>
          </p15:clr>
        </p15:guide>
        <p15:guide id="6" orient="horz" pos="46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data/ref/h2020/grants_manual/hi/oa_pilot/h2020-hi-oa-pilot-guide_en.pdf" TargetMode="External"/><Relationship Id="rId2" Type="http://schemas.openxmlformats.org/officeDocument/2006/relationships/hyperlink" Target="https://ec.europa.eu/programmes/horizon2020/sites/horizon2020/files/FactSheet_Open_Access.pdf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mizs.gov.si/si/delovna_podrocja/direktorat_za_znanost/sektor_za_znanost/strategije_s_podrocja_znanosti/nacionalna_strategija_odprtega_dostopa_do_znanstvenih_objav_in_raziskovalnih_podatkov_v_sloveniji_2015_2020/" TargetMode="External"/><Relationship Id="rId5" Type="http://schemas.openxmlformats.org/officeDocument/2006/relationships/hyperlink" Target="http://ec.europa.eu/newsroom/dae/document.cfm?doc_id=51636" TargetMode="External"/><Relationship Id="rId4" Type="http://schemas.openxmlformats.org/officeDocument/2006/relationships/hyperlink" Target="http://ec.europa.eu/research/participants/data/ref/h2020/grants_manual/hi/oa_pilot/h2020-hi-oa-data-mgt_en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>
          <a:xfrm>
            <a:off x="4740149" y="8416031"/>
            <a:ext cx="6593411" cy="376237"/>
          </a:xfrm>
        </p:spPr>
        <p:txBody>
          <a:bodyPr>
            <a:normAutofit/>
          </a:bodyPr>
          <a:lstStyle/>
          <a:p>
            <a:r>
              <a:rPr lang="sl-SI" dirty="0" smtClean="0"/>
              <a:t>Rektorska konferenca Republike Slovenije, 26. 4. 2019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sl-SI" dirty="0" smtClean="0"/>
              <a:t>Načrt S, OA2020, ESAC, DORA</a:t>
            </a:r>
            <a:endParaRPr lang="sl-S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Mojca Kotar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l-SI" dirty="0" smtClean="0"/>
              <a:t>Univerza v Ljubljani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9258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ka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05" y="106878"/>
            <a:ext cx="15901060" cy="88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99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sl-SI" sz="11200" dirty="0">
                <a:solidFill>
                  <a:srgbClr val="FF0000"/>
                </a:solidFill>
              </a:rPr>
              <a:t>Obzorje</a:t>
            </a:r>
            <a:r>
              <a:rPr lang="en-GB" sz="11200" dirty="0">
                <a:solidFill>
                  <a:srgbClr val="FF0000"/>
                </a:solidFill>
              </a:rPr>
              <a:t> 2020, </a:t>
            </a:r>
            <a:r>
              <a:rPr lang="sl-SI" sz="11200" dirty="0">
                <a:solidFill>
                  <a:srgbClr val="00B050"/>
                </a:solidFill>
              </a:rPr>
              <a:t>nacionalna strategija odprtega </a:t>
            </a:r>
            <a:r>
              <a:rPr lang="sl-SI" sz="11200" dirty="0" smtClean="0">
                <a:solidFill>
                  <a:srgbClr val="00B050"/>
                </a:solidFill>
              </a:rPr>
              <a:t>dostopa</a:t>
            </a:r>
            <a:endParaRPr lang="sl-SI" sz="11200" b="0" dirty="0" smtClean="0"/>
          </a:p>
          <a:p>
            <a:r>
              <a:rPr lang="sl-SI" sz="11200" b="0" dirty="0" smtClean="0"/>
              <a:t>obvezna odprta dostopnost </a:t>
            </a:r>
            <a:r>
              <a:rPr lang="sl-SI" sz="11200" u="sng" dirty="0" smtClean="0"/>
              <a:t>recenziranih člankov</a:t>
            </a:r>
            <a:r>
              <a:rPr lang="sl-SI" sz="11200" b="0" dirty="0" smtClean="0"/>
              <a:t>, </a:t>
            </a:r>
            <a:r>
              <a:rPr lang="sl-SI" sz="9000" b="0" dirty="0" smtClean="0"/>
              <a:t>„močno spodbujata“ odprtost monografij, zbornikov …</a:t>
            </a:r>
          </a:p>
          <a:p>
            <a:r>
              <a:rPr lang="sl-SI" sz="11200" b="0" dirty="0" smtClean="0"/>
              <a:t>pilot za FAIR in odprto dostopne </a:t>
            </a:r>
            <a:r>
              <a:rPr lang="sl-SI" sz="11200" u="sng" dirty="0" smtClean="0"/>
              <a:t>raziskovalne podatke</a:t>
            </a:r>
            <a:r>
              <a:rPr lang="sl-SI" sz="11200" b="0" dirty="0"/>
              <a:t> </a:t>
            </a:r>
            <a:r>
              <a:rPr lang="en-GB" sz="9000" b="0" dirty="0" smtClean="0"/>
              <a:t>(„As open as possible, as closed as necessary“)</a:t>
            </a:r>
          </a:p>
          <a:p>
            <a:pPr marL="435456" lvl="1" indent="0" algn="r">
              <a:lnSpc>
                <a:spcPct val="120000"/>
              </a:lnSpc>
              <a:buNone/>
            </a:pPr>
            <a:endParaRPr lang="sl-SI" sz="5500" dirty="0" smtClean="0">
              <a:hlinkClick r:id="rId2"/>
            </a:endParaRPr>
          </a:p>
          <a:p>
            <a:pPr marL="435456" lvl="1" indent="0" algn="r">
              <a:lnSpc>
                <a:spcPct val="120000"/>
              </a:lnSpc>
              <a:buNone/>
            </a:pPr>
            <a:endParaRPr lang="sl-SI" sz="5500" dirty="0">
              <a:hlinkClick r:id="rId2"/>
            </a:endParaRPr>
          </a:p>
          <a:p>
            <a:pPr marL="435456" lvl="1" indent="0" algn="r">
              <a:lnSpc>
                <a:spcPct val="120000"/>
              </a:lnSpc>
              <a:buNone/>
            </a:pPr>
            <a:r>
              <a:rPr lang="en-GB" sz="5500" dirty="0">
                <a:solidFill>
                  <a:schemeClr val="bg1">
                    <a:lumMod val="85000"/>
                  </a:schemeClr>
                </a:solidFill>
                <a:hlinkClick r:id="rId3"/>
              </a:rPr>
              <a:t>Guidelines on Open Access to Scientific Publications and Research Data in Horizon 2020</a:t>
            </a:r>
            <a:endParaRPr lang="en-GB" sz="5500" dirty="0">
              <a:solidFill>
                <a:schemeClr val="bg1">
                  <a:lumMod val="85000"/>
                </a:schemeClr>
              </a:solidFill>
            </a:endParaRPr>
          </a:p>
          <a:p>
            <a:pPr marL="435456" lvl="1" indent="0" algn="r">
              <a:lnSpc>
                <a:spcPct val="120000"/>
              </a:lnSpc>
              <a:buNone/>
            </a:pPr>
            <a:r>
              <a:rPr lang="en-GB" sz="5500" dirty="0">
                <a:solidFill>
                  <a:schemeClr val="bg1">
                    <a:lumMod val="85000"/>
                  </a:schemeClr>
                </a:solidFill>
                <a:hlinkClick r:id="rId4"/>
              </a:rPr>
              <a:t>Guidelines on FAIR Data Management in Horizon 2020</a:t>
            </a:r>
            <a:endParaRPr lang="en-GB" sz="5500" dirty="0">
              <a:solidFill>
                <a:schemeClr val="bg1">
                  <a:lumMod val="85000"/>
                </a:schemeClr>
              </a:solidFill>
            </a:endParaRPr>
          </a:p>
          <a:p>
            <a:pPr marL="635039" lvl="2" indent="0" algn="r">
              <a:buNone/>
            </a:pPr>
            <a:r>
              <a:rPr lang="en-GB" sz="5500" dirty="0">
                <a:solidFill>
                  <a:schemeClr val="bg1">
                    <a:lumMod val="85000"/>
                  </a:schemeClr>
                </a:solidFill>
                <a:hlinkClick r:id="rId5"/>
              </a:rPr>
              <a:t>Commission Recommendation of 25.4.2018 on access to and preservation of scientific information</a:t>
            </a:r>
            <a:endParaRPr lang="en-GB" sz="5500" dirty="0">
              <a:solidFill>
                <a:schemeClr val="bg1">
                  <a:lumMod val="85000"/>
                </a:schemeClr>
              </a:solidFill>
            </a:endParaRPr>
          </a:p>
          <a:p>
            <a:pPr marL="635039" lvl="2" indent="0" algn="r">
              <a:buNone/>
            </a:pPr>
            <a:r>
              <a:rPr lang="sl-SI" sz="5500" dirty="0">
                <a:hlinkClick r:id="rId6"/>
              </a:rPr>
              <a:t>Nacionalna strategija odprtega dostopa do znanstvenih objav in raziskovalnih podatkov v Sloveniji 2015</a:t>
            </a:r>
            <a:r>
              <a:rPr lang="sl-SI" sz="5500" dirty="0">
                <a:sym typeface="Symbol" panose="05050102010706020507" pitchFamily="18" charset="2"/>
                <a:hlinkClick r:id="rId6"/>
              </a:rPr>
              <a:t></a:t>
            </a:r>
            <a:r>
              <a:rPr lang="sl-SI" sz="5500" dirty="0">
                <a:hlinkClick r:id="rId6"/>
              </a:rPr>
              <a:t>2020</a:t>
            </a:r>
            <a:r>
              <a:rPr lang="sl-SI" sz="5500" dirty="0"/>
              <a:t> </a:t>
            </a:r>
          </a:p>
          <a:p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Trenutna</a:t>
            </a:r>
            <a:r>
              <a:rPr lang="en-GB" dirty="0"/>
              <a:t> </a:t>
            </a:r>
            <a:r>
              <a:rPr lang="en-GB" dirty="0" err="1"/>
              <a:t>določila</a:t>
            </a:r>
            <a:r>
              <a:rPr lang="en-GB" dirty="0"/>
              <a:t> </a:t>
            </a:r>
            <a:r>
              <a:rPr lang="en-GB" dirty="0" err="1"/>
              <a:t>glede</a:t>
            </a:r>
            <a:r>
              <a:rPr lang="en-GB" dirty="0"/>
              <a:t> </a:t>
            </a:r>
            <a:r>
              <a:rPr lang="en-GB" dirty="0" err="1"/>
              <a:t>odprtega</a:t>
            </a:r>
            <a:r>
              <a:rPr lang="en-GB" dirty="0"/>
              <a:t> </a:t>
            </a:r>
            <a:r>
              <a:rPr lang="en-GB" dirty="0" err="1"/>
              <a:t>dostopa</a:t>
            </a:r>
            <a:r>
              <a:rPr lang="en-GB" dirty="0"/>
              <a:t> v ERA</a:t>
            </a: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sl-SI" dirty="0"/>
              <a:t>Rektorska konferenca Republike Slovenije, 26. 4.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758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1"/>
          </p:nvPr>
        </p:nvSpPr>
        <p:spPr>
          <a:xfrm>
            <a:off x="723899" y="1484025"/>
            <a:ext cx="13517717" cy="669927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sl-SI" sz="9600" dirty="0">
                <a:solidFill>
                  <a:srgbClr val="00B050"/>
                </a:solidFill>
              </a:rPr>
              <a:t>Zeleni OD </a:t>
            </a:r>
            <a:r>
              <a:rPr lang="sl-SI" sz="6600" b="0" dirty="0"/>
              <a:t>= članki objavljeni v naročniških revijah + recenzirani rokopisi shranjeni v repozitorije (</a:t>
            </a:r>
            <a:r>
              <a:rPr lang="sl-SI" sz="6600" dirty="0"/>
              <a:t>ni stroška za avtorja</a:t>
            </a:r>
            <a:r>
              <a:rPr lang="sl-SI" sz="6600" b="0" dirty="0"/>
              <a:t>):</a:t>
            </a:r>
          </a:p>
          <a:p>
            <a:r>
              <a:rPr lang="sl-SI" sz="6600" b="0" dirty="0"/>
              <a:t>© 2018 Založnik</a:t>
            </a:r>
          </a:p>
          <a:p>
            <a:r>
              <a:rPr lang="sl-SI" sz="6600" b="0" dirty="0"/>
              <a:t>založnik dovoli shranitev recenziranega rokopisa v </a:t>
            </a:r>
            <a:r>
              <a:rPr lang="sl-SI" sz="6600" u="sng" dirty="0">
                <a:solidFill>
                  <a:srgbClr val="00B050"/>
                </a:solidFill>
              </a:rPr>
              <a:t>repozitorij</a:t>
            </a:r>
            <a:r>
              <a:rPr lang="sl-SI" sz="6600" b="0" dirty="0"/>
              <a:t>, </a:t>
            </a:r>
            <a:r>
              <a:rPr lang="sl-SI" sz="6600" b="0" dirty="0" smtClean="0"/>
              <a:t>začasna nedostopnost vsebine </a:t>
            </a:r>
            <a:r>
              <a:rPr lang="sl-SI" sz="6600" b="0" dirty="0"/>
              <a:t>(t.i. </a:t>
            </a:r>
            <a:r>
              <a:rPr lang="sl-SI" sz="6600" dirty="0">
                <a:solidFill>
                  <a:srgbClr val="00B050"/>
                </a:solidFill>
              </a:rPr>
              <a:t>embargo</a:t>
            </a:r>
            <a:r>
              <a:rPr lang="sl-SI" sz="6600" b="0" dirty="0"/>
              <a:t>)</a:t>
            </a:r>
          </a:p>
          <a:p>
            <a:pPr marL="0" indent="0">
              <a:buNone/>
            </a:pPr>
            <a:r>
              <a:rPr lang="sl-SI" sz="9600" dirty="0">
                <a:solidFill>
                  <a:srgbClr val="FFC000"/>
                </a:solidFill>
              </a:rPr>
              <a:t>Zlati OD </a:t>
            </a:r>
            <a:r>
              <a:rPr lang="sl-SI" sz="6600" b="0" dirty="0"/>
              <a:t>= odprte revije (</a:t>
            </a:r>
            <a:r>
              <a:rPr lang="sl-SI" sz="6600" dirty="0"/>
              <a:t>nekatere zahtevajo plačilo objave, = upravičeni stroški </a:t>
            </a:r>
            <a:r>
              <a:rPr lang="sl-SI" sz="6600" dirty="0" smtClean="0"/>
              <a:t>evropskih </a:t>
            </a:r>
            <a:r>
              <a:rPr lang="sl-SI" sz="6600" dirty="0"/>
              <a:t>in </a:t>
            </a:r>
            <a:r>
              <a:rPr lang="sl-SI" sz="6600" dirty="0" smtClean="0"/>
              <a:t>nacionalnih projektov</a:t>
            </a:r>
            <a:r>
              <a:rPr lang="sl-SI" sz="6600" b="0" dirty="0" smtClean="0"/>
              <a:t>)</a:t>
            </a:r>
            <a:endParaRPr lang="sl-SI" sz="6600" b="0" dirty="0"/>
          </a:p>
          <a:p>
            <a:r>
              <a:rPr lang="sl-SI" sz="6600" b="0" dirty="0" smtClean="0"/>
              <a:t>© </a:t>
            </a:r>
            <a:r>
              <a:rPr lang="sl-SI" sz="6600" b="0" dirty="0"/>
              <a:t>2018 Avtor1 et al</a:t>
            </a:r>
            <a:r>
              <a:rPr lang="sl-SI" sz="6600" b="0" dirty="0"/>
              <a:t>., </a:t>
            </a:r>
            <a:r>
              <a:rPr lang="sl-SI" sz="6600" b="0" dirty="0" smtClean="0"/>
              <a:t>CC BY</a:t>
            </a:r>
            <a:endParaRPr lang="sl-SI" sz="6600" b="0" dirty="0"/>
          </a:p>
          <a:p>
            <a:r>
              <a:rPr lang="sl-SI" sz="6600" b="0" dirty="0"/>
              <a:t>licenca </a:t>
            </a:r>
            <a:r>
              <a:rPr lang="sl-SI" sz="6600" b="0" dirty="0" smtClean="0"/>
              <a:t>CC BY </a:t>
            </a:r>
            <a:r>
              <a:rPr lang="sl-SI" sz="6600" b="0" dirty="0"/>
              <a:t>dovoljuje shranitev objavljenega članka v </a:t>
            </a:r>
            <a:r>
              <a:rPr lang="sl-SI" sz="6600" u="sng" dirty="0">
                <a:solidFill>
                  <a:srgbClr val="FFC000"/>
                </a:solidFill>
              </a:rPr>
              <a:t>repozitori</a:t>
            </a:r>
            <a:r>
              <a:rPr lang="sl-SI" sz="6600" dirty="0">
                <a:solidFill>
                  <a:srgbClr val="FFC000"/>
                </a:solidFill>
              </a:rPr>
              <a:t>j</a:t>
            </a:r>
            <a:r>
              <a:rPr lang="sl-SI" sz="6600" b="0" dirty="0"/>
              <a:t>, vsebina dostopna takoj, raznolika nadaljnja uporaba v obsegu </a:t>
            </a:r>
            <a:r>
              <a:rPr lang="sl-SI" sz="6600" b="0" dirty="0" smtClean="0"/>
              <a:t>prostih </a:t>
            </a:r>
            <a:r>
              <a:rPr lang="sl-SI" sz="6600" b="0" dirty="0"/>
              <a:t>licenc CC</a:t>
            </a:r>
          </a:p>
          <a:p>
            <a:pPr marL="0" indent="0">
              <a:buNone/>
            </a:pPr>
            <a:r>
              <a:rPr lang="sl-SI" sz="9600" dirty="0">
                <a:solidFill>
                  <a:srgbClr val="0070C0"/>
                </a:solidFill>
              </a:rPr>
              <a:t>Hibridne revije </a:t>
            </a:r>
            <a:r>
              <a:rPr lang="sl-SI" sz="6600" b="0" dirty="0"/>
              <a:t>= posamezen članek v naročniški reviji je odprto dostopen (</a:t>
            </a:r>
            <a:r>
              <a:rPr lang="sl-SI" sz="6600" dirty="0"/>
              <a:t>plačilo objave, = upravičeni stroški </a:t>
            </a:r>
            <a:r>
              <a:rPr lang="sl-SI" sz="6600" dirty="0" smtClean="0"/>
              <a:t>evropskih </a:t>
            </a:r>
            <a:r>
              <a:rPr lang="sl-SI" sz="6600" dirty="0"/>
              <a:t>in </a:t>
            </a:r>
            <a:r>
              <a:rPr lang="sl-SI" sz="6600" dirty="0" smtClean="0"/>
              <a:t>nacionalnih projektov</a:t>
            </a:r>
            <a:r>
              <a:rPr lang="sl-SI" sz="6600" b="0" dirty="0" smtClean="0"/>
              <a:t>):</a:t>
            </a:r>
            <a:endParaRPr lang="sl-SI" sz="6600" b="0" dirty="0"/>
          </a:p>
          <a:p>
            <a:r>
              <a:rPr lang="sl-SI" sz="6600" b="0" dirty="0" smtClean="0"/>
              <a:t>© </a:t>
            </a:r>
            <a:r>
              <a:rPr lang="sl-SI" sz="6600" b="0" dirty="0"/>
              <a:t>2018 Avtor1 et al</a:t>
            </a:r>
            <a:r>
              <a:rPr lang="sl-SI" sz="6600" b="0" dirty="0"/>
              <a:t>., </a:t>
            </a:r>
            <a:r>
              <a:rPr lang="sl-SI" sz="6600" b="0" dirty="0" smtClean="0"/>
              <a:t>CC BY </a:t>
            </a:r>
            <a:endParaRPr lang="sl-SI" sz="6600" b="0" dirty="0"/>
          </a:p>
          <a:p>
            <a:r>
              <a:rPr lang="sl-SI" sz="6600" b="0" dirty="0"/>
              <a:t>licenca </a:t>
            </a:r>
            <a:r>
              <a:rPr lang="sl-SI" sz="6600" b="0" dirty="0" smtClean="0"/>
              <a:t>CC BY </a:t>
            </a:r>
            <a:r>
              <a:rPr lang="sl-SI" sz="6600" b="0" dirty="0"/>
              <a:t>dovoljuje shranitev objavljenega članka v </a:t>
            </a:r>
            <a:r>
              <a:rPr lang="sl-SI" sz="6600" u="sng" dirty="0">
                <a:solidFill>
                  <a:srgbClr val="0070C0"/>
                </a:solidFill>
              </a:rPr>
              <a:t>repozitorij</a:t>
            </a:r>
            <a:r>
              <a:rPr lang="sl-SI" sz="6600" b="0" dirty="0"/>
              <a:t>, vsebina dostopna takoj, raznolika nadaljnja uporaba v obsegu </a:t>
            </a:r>
            <a:r>
              <a:rPr lang="sl-SI" sz="6600" b="0" dirty="0" smtClean="0"/>
              <a:t>prostih </a:t>
            </a:r>
            <a:r>
              <a:rPr lang="sl-SI" sz="6600" b="0" dirty="0"/>
              <a:t>licenc CC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21"/>
          </p:nvPr>
        </p:nvSpPr>
        <p:spPr>
          <a:xfrm>
            <a:off x="711199" y="338668"/>
            <a:ext cx="13978577" cy="1145358"/>
          </a:xfrm>
        </p:spPr>
        <p:txBody>
          <a:bodyPr>
            <a:normAutofit/>
          </a:bodyPr>
          <a:lstStyle/>
          <a:p>
            <a:r>
              <a:rPr lang="sl-SI" dirty="0" smtClean="0"/>
              <a:t>Izpolnitev trenutnih določil glede odprtosti člankov</a:t>
            </a:r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sl-SI" dirty="0"/>
              <a:t>Rektorska konferenca Republike Slovenije, 26. 4.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4146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1"/>
          </p:nvPr>
        </p:nvSpPr>
        <p:spPr>
          <a:xfrm>
            <a:off x="723899" y="1484025"/>
            <a:ext cx="13517717" cy="6815023"/>
          </a:xfrm>
        </p:spPr>
        <p:txBody>
          <a:bodyPr>
            <a:normAutofit fontScale="77500" lnSpcReduction="20000"/>
          </a:bodyPr>
          <a:lstStyle/>
          <a:p>
            <a:endParaRPr lang="sl-SI" b="0" dirty="0"/>
          </a:p>
          <a:p>
            <a:endParaRPr lang="sl-SI" i="1" dirty="0" smtClean="0"/>
          </a:p>
          <a:p>
            <a:endParaRPr lang="sl-SI" i="1" dirty="0"/>
          </a:p>
          <a:p>
            <a:endParaRPr lang="sl-SI" i="1" dirty="0" smtClean="0"/>
          </a:p>
          <a:p>
            <a:endParaRPr lang="sl-SI" i="1" dirty="0" smtClean="0"/>
          </a:p>
          <a:p>
            <a:endParaRPr lang="sl-SI" b="0" dirty="0" smtClean="0"/>
          </a:p>
          <a:p>
            <a:pPr>
              <a:buFont typeface="Arial" panose="020B0604020202020204" pitchFamily="34" charset="0"/>
              <a:buChar char="•"/>
            </a:pPr>
            <a:endParaRPr lang="sl-SI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„The funders will ask </a:t>
            </a:r>
            <a:r>
              <a:rPr lang="en-GB" i="1" u="sng" dirty="0" smtClean="0"/>
              <a:t>universities</a:t>
            </a:r>
            <a:r>
              <a:rPr lang="en-GB" b="0" dirty="0" smtClean="0"/>
              <a:t>, research organisations, and libraries </a:t>
            </a:r>
            <a:r>
              <a:rPr lang="en-GB" i="1" u="sng" dirty="0" smtClean="0"/>
              <a:t>to align their policies and strategies</a:t>
            </a:r>
            <a:r>
              <a:rPr lang="en-GB" b="0" dirty="0" smtClean="0"/>
              <a:t>, notably to ensure transparency.“</a:t>
            </a:r>
          </a:p>
          <a:p>
            <a:r>
              <a:rPr lang="en-GB" b="0" dirty="0" smtClean="0"/>
              <a:t>„The </a:t>
            </a:r>
            <a:r>
              <a:rPr lang="en-GB" i="1" u="sng" dirty="0" smtClean="0"/>
              <a:t>hybrid model of publishing is not compliant </a:t>
            </a:r>
            <a:r>
              <a:rPr lang="en-GB" b="0" dirty="0" smtClean="0"/>
              <a:t>with the above principles.“</a:t>
            </a:r>
            <a:endParaRPr lang="sl-SI" b="0" dirty="0" smtClean="0"/>
          </a:p>
          <a:p>
            <a:r>
              <a:rPr lang="en-GB" b="0" dirty="0" smtClean="0"/>
              <a:t>„The Funders will </a:t>
            </a:r>
            <a:r>
              <a:rPr lang="en-GB" i="1" u="sng" dirty="0" smtClean="0"/>
              <a:t>monitor compliance </a:t>
            </a:r>
            <a:r>
              <a:rPr lang="en-GB" b="0" dirty="0" smtClean="0"/>
              <a:t>and </a:t>
            </a:r>
            <a:r>
              <a:rPr lang="en-GB" i="1" u="sng" dirty="0" smtClean="0"/>
              <a:t>sanction non-compliance</a:t>
            </a:r>
            <a:r>
              <a:rPr lang="en-GB" b="0" dirty="0" smtClean="0"/>
              <a:t>.“</a:t>
            </a:r>
          </a:p>
          <a:p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21"/>
          </p:nvPr>
        </p:nvSpPr>
        <p:spPr>
          <a:xfrm>
            <a:off x="711200" y="338668"/>
            <a:ext cx="14227958" cy="1145358"/>
          </a:xfrm>
        </p:spPr>
        <p:txBody>
          <a:bodyPr>
            <a:normAutofit fontScale="85000" lnSpcReduction="10000"/>
          </a:bodyPr>
          <a:lstStyle/>
          <a:p>
            <a:r>
              <a:rPr lang="sl-SI" dirty="0" smtClean="0"/>
              <a:t>Načrt S: popolna in takojšnja odprtost člankov (od 1. 1. 2020)</a:t>
            </a:r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sl-SI" dirty="0"/>
              <a:t>Rektorska konferenca Republike Slovenije, 26. 4. 2019</a:t>
            </a:r>
            <a:endParaRPr lang="en-US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47035"/>
              </p:ext>
            </p:extLst>
          </p:nvPr>
        </p:nvGraphicFramePr>
        <p:xfrm>
          <a:off x="2044096" y="1282534"/>
          <a:ext cx="10405640" cy="39790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3479">
                  <a:extLst>
                    <a:ext uri="{9D8B030D-6E8A-4147-A177-3AD203B41FA5}">
                      <a16:colId xmlns:a16="http://schemas.microsoft.com/office/drawing/2014/main" val="813088579"/>
                    </a:ext>
                  </a:extLst>
                </a:gridCol>
                <a:gridCol w="4336425">
                  <a:extLst>
                    <a:ext uri="{9D8B030D-6E8A-4147-A177-3AD203B41FA5}">
                      <a16:colId xmlns:a16="http://schemas.microsoft.com/office/drawing/2014/main" val="3276751395"/>
                    </a:ext>
                  </a:extLst>
                </a:gridCol>
                <a:gridCol w="3625736">
                  <a:extLst>
                    <a:ext uri="{9D8B030D-6E8A-4147-A177-3AD203B41FA5}">
                      <a16:colId xmlns:a16="http://schemas.microsoft.com/office/drawing/2014/main" val="3047708456"/>
                    </a:ext>
                  </a:extLst>
                </a:gridCol>
              </a:tblGrid>
              <a:tr h="112631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Avtorji ali univerza ostanejo imetniki </a:t>
                      </a:r>
                      <a:r>
                        <a:rPr lang="sl-SI" sz="2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materialnih avtorskih </a:t>
                      </a:r>
                      <a:r>
                        <a:rPr lang="sl-SI" sz="2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pravic</a:t>
                      </a:r>
                      <a:r>
                        <a:rPr lang="sl-SI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sl-SI" sz="20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Zahtevana </a:t>
                      </a:r>
                      <a:r>
                        <a:rPr lang="sl-SI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licenca </a:t>
                      </a:r>
                      <a:r>
                        <a:rPr lang="sl-SI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CC-BY </a:t>
                      </a:r>
                      <a:r>
                        <a:rPr lang="sl-SI" sz="2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4.0 </a:t>
                      </a:r>
                      <a:r>
                        <a:rPr lang="sl-SI" sz="2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Light"/>
                        </a:rPr>
                        <a:t>(tudi CC BY-SA 4.0 in CC0)</a:t>
                      </a:r>
                      <a:endParaRPr lang="sl-SI" sz="2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Helvetica Ligh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Recenzija v skladu s standardi discipline in </a:t>
                      </a:r>
                      <a:r>
                        <a:rPr lang="sl-SI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COPE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395389"/>
                  </a:ext>
                </a:extLst>
              </a:tr>
              <a:tr h="1762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Članki </a:t>
                      </a:r>
                      <a:r>
                        <a:rPr lang="sl-SI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 odprto dostopnih revijah ali na odprto dostopnih platformah</a:t>
                      </a:r>
                      <a:endParaRPr lang="sl-SI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Članki </a:t>
                      </a:r>
                      <a:r>
                        <a:rPr lang="sl-SI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 recenzirani rokopisi takoj po objavi v reviji </a:t>
                      </a:r>
                      <a:r>
                        <a:rPr lang="sl-SI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 repozitoriju brez začasne nedostopnosti vsebine</a:t>
                      </a:r>
                      <a:endParaRPr lang="sl-SI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Odprti </a:t>
                      </a:r>
                      <a:r>
                        <a:rPr lang="sl-SI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članki v </a:t>
                      </a:r>
                      <a:r>
                        <a:rPr lang="sl-SI" sz="2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naročniški/hibridni </a:t>
                      </a:r>
                      <a:r>
                        <a:rPr lang="sl-SI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reviji</a:t>
                      </a:r>
                      <a:r>
                        <a:rPr lang="sl-SI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če je z založnikom sklenjena </a:t>
                      </a:r>
                      <a:r>
                        <a:rPr lang="sl-SI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preoblikovalna pogodba </a:t>
                      </a:r>
                      <a:r>
                        <a:rPr lang="sl-SI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sl-SI" sz="20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 - </a:t>
                      </a:r>
                      <a:r>
                        <a:rPr lang="sl-SI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plačilo </a:t>
                      </a:r>
                      <a:r>
                        <a:rPr lang="sl-SI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odprtosti člankov</a:t>
                      </a:r>
                      <a:r>
                        <a:rPr lang="sl-SI" sz="20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pravica </a:t>
                      </a:r>
                      <a:r>
                        <a:rPr lang="sl-SI" sz="20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branja)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162049"/>
                  </a:ext>
                </a:extLst>
              </a:tr>
              <a:tr h="1023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Registracija revije/platforme v DOAJ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Registracija repozitorija v </a:t>
                      </a:r>
                      <a:r>
                        <a:rPr lang="sl-SI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OpenDOAR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Registracija pogodbe v ESAC in javna dostopnost vsebine pogodbe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74841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9756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l-SI" b="0" dirty="0" smtClean="0"/>
              <a:t>Preoblikovanje naročniške znanstvene komunikacije v odprto dostopno = preoblikovalne pogodbe </a:t>
            </a:r>
            <a:r>
              <a:rPr lang="sl-SI" dirty="0" err="1" smtClean="0"/>
              <a:t>P</a:t>
            </a:r>
            <a:r>
              <a:rPr lang="sl-SI" b="0" dirty="0" err="1" smtClean="0"/>
              <a:t>ublish</a:t>
            </a:r>
            <a:r>
              <a:rPr lang="sl-SI" b="0" dirty="0" smtClean="0"/>
              <a:t> </a:t>
            </a:r>
            <a:r>
              <a:rPr lang="sl-SI" dirty="0" smtClean="0"/>
              <a:t>A</a:t>
            </a:r>
            <a:r>
              <a:rPr lang="sl-SI" b="0" dirty="0" smtClean="0"/>
              <a:t>nd </a:t>
            </a:r>
            <a:r>
              <a:rPr lang="sl-SI" dirty="0" smtClean="0"/>
              <a:t>R</a:t>
            </a:r>
            <a:r>
              <a:rPr lang="sl-SI" b="0" dirty="0" smtClean="0"/>
              <a:t>ead (</a:t>
            </a:r>
            <a:r>
              <a:rPr lang="sl-SI" dirty="0" smtClean="0"/>
              <a:t>PAR</a:t>
            </a:r>
            <a:r>
              <a:rPr lang="sl-SI" b="0" dirty="0" smtClean="0"/>
              <a:t>) z </a:t>
            </a:r>
            <a:r>
              <a:rPr lang="sl-SI" b="0" dirty="0" smtClean="0"/>
              <a:t>založniki, brez dodatnih stroškov</a:t>
            </a:r>
          </a:p>
          <a:p>
            <a:r>
              <a:rPr lang="sl-SI" dirty="0" smtClean="0"/>
              <a:t>RAP</a:t>
            </a:r>
            <a:r>
              <a:rPr lang="sl-SI" b="0" dirty="0" smtClean="0"/>
              <a:t> </a:t>
            </a:r>
            <a:r>
              <a:rPr lang="sl-SI" b="0" dirty="0" smtClean="0"/>
              <a:t>= izhodišča RKRS iz 2017</a:t>
            </a:r>
          </a:p>
          <a:p>
            <a:r>
              <a:rPr lang="sl-SI" dirty="0"/>
              <a:t>RAP</a:t>
            </a:r>
            <a:r>
              <a:rPr lang="sl-SI" b="0" dirty="0" smtClean="0"/>
              <a:t> = predmet študije EUA, RKRS sodeluje</a:t>
            </a:r>
          </a:p>
          <a:p>
            <a:r>
              <a:rPr lang="sl-SI" dirty="0" smtClean="0"/>
              <a:t>PAR</a:t>
            </a:r>
            <a:r>
              <a:rPr lang="sl-SI" b="0" dirty="0" smtClean="0"/>
              <a:t>/</a:t>
            </a:r>
            <a:r>
              <a:rPr lang="sl-SI" dirty="0" smtClean="0"/>
              <a:t>RAP</a:t>
            </a:r>
            <a:r>
              <a:rPr lang="sl-SI" b="0" dirty="0" smtClean="0"/>
              <a:t> </a:t>
            </a:r>
            <a:r>
              <a:rPr lang="sl-SI" b="0" dirty="0" smtClean="0"/>
              <a:t>omogočita </a:t>
            </a:r>
            <a:r>
              <a:rPr lang="sl-SI" b="0" dirty="0" smtClean="0"/>
              <a:t>izpolnitev določil Načrta S z objavo v hibridni reviji</a:t>
            </a:r>
          </a:p>
          <a:p>
            <a:endParaRPr lang="sl-SI" b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sl-SI" dirty="0" smtClean="0">
                <a:sym typeface="Wingdings" panose="05000000000000000000" pitchFamily="2" charset="2"/>
              </a:rPr>
              <a:t> </a:t>
            </a:r>
            <a:r>
              <a:rPr lang="sl-SI" dirty="0" smtClean="0">
                <a:sym typeface="Wingdings" panose="05000000000000000000" pitchFamily="2" charset="2"/>
              </a:rPr>
              <a:t>Pobuda </a:t>
            </a:r>
            <a:r>
              <a:rPr lang="sl-SI" dirty="0" smtClean="0"/>
              <a:t>OA2020 </a:t>
            </a:r>
            <a:r>
              <a:rPr lang="sl-SI" sz="3600" dirty="0" smtClean="0"/>
              <a:t>(= p</a:t>
            </a:r>
            <a:r>
              <a:rPr lang="sl-SI" sz="3600" dirty="0" smtClean="0">
                <a:sym typeface="Wingdings" panose="05000000000000000000" pitchFamily="2" charset="2"/>
              </a:rPr>
              <a:t>odpora </a:t>
            </a:r>
            <a:r>
              <a:rPr lang="sl-SI" sz="3600" dirty="0">
                <a:sym typeface="Wingdings" panose="05000000000000000000" pitchFamily="2" charset="2"/>
              </a:rPr>
              <a:t>izvedbi </a:t>
            </a:r>
            <a:r>
              <a:rPr lang="sl-SI" sz="3600" dirty="0" smtClean="0">
                <a:sym typeface="Wingdings" panose="05000000000000000000" pitchFamily="2" charset="2"/>
              </a:rPr>
              <a:t>Načrta S</a:t>
            </a:r>
            <a:r>
              <a:rPr lang="sl-SI" sz="3600" dirty="0">
                <a:sym typeface="Wingdings" panose="05000000000000000000" pitchFamily="2" charset="2"/>
              </a:rPr>
              <a:t>)</a:t>
            </a:r>
            <a:endParaRPr lang="sl-SI" sz="3600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8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Rektorska </a:t>
            </a:r>
            <a:r>
              <a:rPr lang="sl-SI" dirty="0"/>
              <a:t>konferenca Republike Slovenije, 26. 4. </a:t>
            </a:r>
            <a:r>
              <a:rPr lang="sl-SI" dirty="0" smtClean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193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0" i="1" dirty="0" smtClean="0"/>
              <a:t>Guidelines for Transformative Agreements</a:t>
            </a:r>
          </a:p>
          <a:p>
            <a:r>
              <a:rPr lang="sl-SI" b="0" dirty="0" smtClean="0"/>
              <a:t>Vodi evidenco javno dostopnih preoblikovalnih pogodb </a:t>
            </a:r>
            <a:r>
              <a:rPr lang="sl-SI" b="0" dirty="0" smtClean="0"/>
              <a:t>PAR   </a:t>
            </a:r>
            <a:r>
              <a:rPr lang="sl-SI" sz="3600" b="0" dirty="0" smtClean="0"/>
              <a:t>(= zahteva </a:t>
            </a:r>
            <a:r>
              <a:rPr lang="sl-SI" sz="3600" b="0" dirty="0" smtClean="0"/>
              <a:t>Načrta S)</a:t>
            </a:r>
          </a:p>
          <a:p>
            <a:r>
              <a:rPr lang="sl-SI" b="0" dirty="0" smtClean="0"/>
              <a:t>Predlog procesov za izvajanje preoblikovalnih pogodb PAR </a:t>
            </a:r>
            <a:r>
              <a:rPr lang="sl-SI" sz="3600" b="0" dirty="0" smtClean="0"/>
              <a:t>(evidentiranje </a:t>
            </a:r>
            <a:r>
              <a:rPr lang="sl-SI" sz="3600" b="0" dirty="0" smtClean="0"/>
              <a:t>objav, APC-jev </a:t>
            </a:r>
            <a:r>
              <a:rPr lang="sl-SI" sz="3600" b="0" dirty="0" smtClean="0"/>
              <a:t>…)</a:t>
            </a:r>
          </a:p>
          <a:p>
            <a:r>
              <a:rPr lang="sl-SI" b="0" dirty="0" smtClean="0"/>
              <a:t>Mednarodno zbiranje in javna dostopnost APC-jev</a:t>
            </a:r>
            <a:endParaRPr lang="sl-SI" b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sl-SI" dirty="0" smtClean="0">
                <a:sym typeface="Wingdings" panose="05000000000000000000" pitchFamily="2" charset="2"/>
              </a:rPr>
              <a:t> Pobuda </a:t>
            </a:r>
            <a:r>
              <a:rPr lang="sl-SI" dirty="0" smtClean="0"/>
              <a:t>ESAC </a:t>
            </a:r>
            <a:r>
              <a:rPr lang="sl-SI" sz="3600" dirty="0"/>
              <a:t>(= p</a:t>
            </a:r>
            <a:r>
              <a:rPr lang="sl-SI" sz="3600" dirty="0">
                <a:sym typeface="Wingdings" panose="05000000000000000000" pitchFamily="2" charset="2"/>
              </a:rPr>
              <a:t>odpora izvedbi Načrta S</a:t>
            </a:r>
            <a:r>
              <a:rPr lang="sl-SI" sz="3600" dirty="0" smtClean="0">
                <a:sym typeface="Wingdings" panose="05000000000000000000" pitchFamily="2" charset="2"/>
              </a:rPr>
              <a:t>)</a:t>
            </a:r>
            <a:endParaRPr lang="sl-SI" sz="3600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sl-SI" dirty="0"/>
              <a:t>Rektorska konferenca Republike Slovenije, 26. 4. </a:t>
            </a:r>
            <a:r>
              <a:rPr lang="sl-SI" dirty="0" smtClean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0943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b="0" dirty="0" smtClean="0"/>
              <a:t>Koalicija</a:t>
            </a:r>
            <a:r>
              <a:rPr lang="en-GB" b="0" dirty="0" smtClean="0"/>
              <a:t> S, 4. 9. 2018: „We therefore commit to </a:t>
            </a:r>
            <a:r>
              <a:rPr lang="en-GB" u="sng" dirty="0" smtClean="0"/>
              <a:t>fundamentally revise the incentive and reward system of science</a:t>
            </a:r>
            <a:r>
              <a:rPr lang="en-GB" b="0" dirty="0" smtClean="0"/>
              <a:t>, using the San Francisco Declaration </a:t>
            </a:r>
            <a:r>
              <a:rPr lang="sl-SI" b="0" dirty="0" smtClean="0"/>
              <a:t>o</a:t>
            </a:r>
            <a:r>
              <a:rPr lang="en-GB" b="0" dirty="0" smtClean="0"/>
              <a:t>n Research Assessment (DORA) as a starting point.“</a:t>
            </a:r>
          </a:p>
          <a:p>
            <a:r>
              <a:rPr lang="sl-SI" u="sng" dirty="0" smtClean="0"/>
              <a:t>DORA</a:t>
            </a:r>
            <a:r>
              <a:rPr lang="sl-SI" b="0" dirty="0" smtClean="0"/>
              <a:t> (2012): preiti iz vrednotenja na ravni revij na vrednotenje na ravni člankov</a:t>
            </a:r>
          </a:p>
          <a:p>
            <a:r>
              <a:rPr lang="sl-SI" b="0" dirty="0" smtClean="0"/>
              <a:t>Izpolnjevanje določil Načrta S lahko spremeni značaj člankov (več objav v odprto dostopnih revijah iz DOAJ in manj v hibridnih revijah)</a:t>
            </a:r>
          </a:p>
          <a:p>
            <a:endParaRPr lang="sl-SI" b="0" dirty="0" smtClean="0"/>
          </a:p>
          <a:p>
            <a:pPr marL="0" indent="0">
              <a:buNone/>
            </a:pPr>
            <a:r>
              <a:rPr lang="sl-SI" b="0" dirty="0" smtClean="0">
                <a:sym typeface="Wingdings" panose="05000000000000000000" pitchFamily="2" charset="2"/>
              </a:rPr>
              <a:t> </a:t>
            </a:r>
            <a:r>
              <a:rPr lang="sl-SI" dirty="0" smtClean="0">
                <a:sym typeface="Wingdings" panose="05000000000000000000" pitchFamily="2" charset="2"/>
              </a:rPr>
              <a:t>Usklajenost vrednotenja na univerzah in financerjev</a:t>
            </a:r>
            <a:endParaRPr lang="sl-SI" dirty="0" smtClean="0"/>
          </a:p>
          <a:p>
            <a:endParaRPr lang="sl-SI" b="0" dirty="0" smtClean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sym typeface="Wingdings" panose="05000000000000000000" pitchFamily="2" charset="2"/>
              </a:rPr>
              <a:t> Vrednotenje </a:t>
            </a:r>
            <a:r>
              <a:rPr lang="sl-SI" smtClean="0">
                <a:sym typeface="Wingdings" panose="05000000000000000000" pitchFamily="2" charset="2"/>
              </a:rPr>
              <a:t>raziskovalne </a:t>
            </a:r>
            <a:r>
              <a:rPr lang="sl-SI" smtClean="0">
                <a:sym typeface="Wingdings" panose="05000000000000000000" pitchFamily="2" charset="2"/>
              </a:rPr>
              <a:t>dejavnosti</a:t>
            </a:r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sl-SI" dirty="0"/>
              <a:t>Rektorska konferenca Republike Slovenije, 26. 4.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5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Mojca Kotar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mojca.kotar@uni-lj.si</a:t>
            </a:r>
            <a:endParaRPr lang="en-US" dirty="0" smtClean="0"/>
          </a:p>
        </p:txBody>
      </p:sp>
      <p:sp>
        <p:nvSpPr>
          <p:cNvPr id="4" name="PoljeZBesedilom 3"/>
          <p:cNvSpPr txBox="1"/>
          <p:nvPr/>
        </p:nvSpPr>
        <p:spPr>
          <a:xfrm>
            <a:off x="4402183" y="3435509"/>
            <a:ext cx="7675517" cy="2312171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7200" b="1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Hvala</a:t>
            </a:r>
            <a:r>
              <a:rPr kumimoji="0" lang="sl-SI" sz="7200" b="1" i="0" u="none" strike="noStrike" cap="none" spc="0" normalizeH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za pozornost!</a:t>
            </a:r>
            <a:endParaRPr kumimoji="0" lang="sl-SI" sz="7200" b="1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797324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tekst 15"/>
          <p:cNvSpPr>
            <a:spLocks noGrp="1"/>
          </p:cNvSpPr>
          <p:nvPr>
            <p:ph type="body" sz="quarter" idx="10"/>
          </p:nvPr>
        </p:nvSpPr>
        <p:spPr>
          <a:xfrm>
            <a:off x="711200" y="1296365"/>
            <a:ext cx="13706928" cy="872132"/>
          </a:xfrm>
        </p:spPr>
        <p:txBody>
          <a:bodyPr>
            <a:normAutofit fontScale="85000" lnSpcReduction="10000"/>
          </a:bodyPr>
          <a:lstStyle/>
          <a:p>
            <a:r>
              <a:rPr lang="sl-SI" dirty="0" smtClean="0">
                <a:solidFill>
                  <a:srgbClr val="4687E6"/>
                </a:solidFill>
              </a:rPr>
              <a:t>Omrežje nacionalnih točk za podporo odprti znanosti</a:t>
            </a:r>
            <a:endParaRPr lang="sl-SI" dirty="0">
              <a:solidFill>
                <a:srgbClr val="4687E6"/>
              </a:solidFill>
            </a:endParaRPr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NPR meeting Brussel, Dec. 5th, 2017</a:t>
            </a:r>
            <a:endParaRPr lang="en-US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25"/>
          </p:nvPr>
        </p:nvSpPr>
        <p:spPr>
          <a:xfrm>
            <a:off x="723900" y="2627453"/>
            <a:ext cx="4942114" cy="5651133"/>
          </a:xfrm>
        </p:spPr>
        <p:txBody>
          <a:bodyPr>
            <a:noAutofit/>
          </a:bodyPr>
          <a:lstStyle/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sl-SI" b="1" dirty="0" smtClean="0"/>
              <a:t>Raznolikost držav zahteva lokalno podporo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GB" b="1" dirty="0" smtClean="0"/>
              <a:t>3</a:t>
            </a:r>
            <a:r>
              <a:rPr lang="sl-SI" b="1" dirty="0" smtClean="0"/>
              <a:t>4</a:t>
            </a:r>
            <a:r>
              <a:rPr lang="en-GB" b="1" dirty="0" smtClean="0"/>
              <a:t> National Open Access Desks (NOADs)</a:t>
            </a:r>
          </a:p>
          <a:p>
            <a:pPr marL="901689" lvl="1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sl-SI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Usklajenost politik odprtega dostopa</a:t>
            </a:r>
          </a:p>
          <a:p>
            <a:pPr marL="901689" lvl="1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sl-SI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Tehnična podpora</a:t>
            </a:r>
          </a:p>
          <a:p>
            <a:pPr marL="901689" lvl="1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sl-SI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Usposabljanje in podpora za odprto znanost</a:t>
            </a:r>
            <a:endParaRPr lang="sl-SI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4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7" y="2286001"/>
            <a:ext cx="10508343" cy="6858000"/>
          </a:xfrm>
          <a:prstGeom prst="rect">
            <a:avLst/>
          </a:prstGeom>
        </p:spPr>
      </p:pic>
      <p:sp>
        <p:nvSpPr>
          <p:cNvPr id="6" name="Tijdelijke aanduiding voor tekst 15"/>
          <p:cNvSpPr txBox="1">
            <a:spLocks/>
          </p:cNvSpPr>
          <p:nvPr/>
        </p:nvSpPr>
        <p:spPr>
          <a:xfrm>
            <a:off x="711200" y="219919"/>
            <a:ext cx="15342885" cy="81022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85000" lnSpcReduction="10000"/>
          </a:bodyPr>
          <a:lstStyle>
            <a:lvl1pPr marL="0" marR="0" indent="0" algn="l" defTabSz="547673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6600" b="1" i="0" u="none" strike="noStrike" cap="none" spc="-451" baseline="0">
                <a:ln>
                  <a:noFill/>
                </a:ln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  <a:sym typeface="Helvetica Light"/>
              </a:defRPr>
            </a:lvl1pPr>
            <a:lvl2pPr marL="444489" marR="0" indent="0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284079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28567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777956" marR="0" indent="0" algn="ctr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200" b="1" i="0" u="none" strike="noStrike" cap="none" spc="-51" baseline="0">
                <a:ln>
                  <a:noFill/>
                </a:ln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  <a:sym typeface="Helvetica Light"/>
              </a:defRPr>
            </a:lvl5pPr>
            <a:lvl6pPr marL="2617545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062034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06523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3951012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GB" dirty="0" err="1" smtClean="0"/>
              <a:t>OpenAIRE</a:t>
            </a:r>
            <a:r>
              <a:rPr lang="en-GB" dirty="0" smtClean="0"/>
              <a:t> – Open Access Infrastructure for Research in Europe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8995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aster">
  <a:themeElements>
    <a:clrScheme name="OpenAIRE">
      <a:dk1>
        <a:srgbClr val="000000"/>
      </a:dk1>
      <a:lt1>
        <a:srgbClr val="FEFFFF"/>
      </a:lt1>
      <a:dk2>
        <a:srgbClr val="424242"/>
      </a:dk2>
      <a:lt2>
        <a:srgbClr val="D5D5D5"/>
      </a:lt2>
      <a:accent1>
        <a:srgbClr val="2D3292"/>
      </a:accent1>
      <a:accent2>
        <a:srgbClr val="3889DE"/>
      </a:accent2>
      <a:accent3>
        <a:srgbClr val="69CDF3"/>
      </a:accent3>
      <a:accent4>
        <a:srgbClr val="797DD5"/>
      </a:accent4>
      <a:accent5>
        <a:srgbClr val="4248A9"/>
      </a:accent5>
      <a:accent6>
        <a:srgbClr val="D71E00"/>
      </a:accent6>
      <a:hlink>
        <a:srgbClr val="FF7C00"/>
      </a:hlink>
      <a:folHlink>
        <a:srgbClr val="000000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1" id="{A72E6D78-4451-2C43-A51A-3ED5D09EAE39}" vid="{7BDFCED3-FA51-D14D-87FC-E923B98DE062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OpenAIRE_Calibri_2017_v1</Template>
  <TotalTime>839</TotalTime>
  <Words>736</Words>
  <Application>Microsoft Office PowerPoint</Application>
  <PresentationFormat>Po meri</PresentationFormat>
  <Paragraphs>78</Paragraphs>
  <Slides>10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11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Helvetica Light</vt:lpstr>
      <vt:lpstr>Helvetica Neue</vt:lpstr>
      <vt:lpstr>Open Sans</vt:lpstr>
      <vt:lpstr>Open Sans Semibold</vt:lpstr>
      <vt:lpstr>Symbol</vt:lpstr>
      <vt:lpstr>Times New Roman</vt:lpstr>
      <vt:lpstr>Wingdings</vt:lpstr>
      <vt:lpstr>Master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Manola</dc:creator>
  <cp:lastModifiedBy>Kotar, Mojca</cp:lastModifiedBy>
  <cp:revision>253</cp:revision>
  <cp:lastPrinted>2019-04-24T14:41:21Z</cp:lastPrinted>
  <dcterms:created xsi:type="dcterms:W3CDTF">2017-08-30T16:00:21Z</dcterms:created>
  <dcterms:modified xsi:type="dcterms:W3CDTF">2019-04-24T14:48:40Z</dcterms:modified>
</cp:coreProperties>
</file>