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handoutMasterIdLst>
    <p:handoutMasterId r:id="rId32"/>
  </p:handoutMasterIdLst>
  <p:sldIdLst>
    <p:sldId id="304" r:id="rId2"/>
    <p:sldId id="305" r:id="rId3"/>
    <p:sldId id="317" r:id="rId4"/>
    <p:sldId id="319" r:id="rId5"/>
    <p:sldId id="284" r:id="rId6"/>
    <p:sldId id="306" r:id="rId7"/>
    <p:sldId id="308" r:id="rId8"/>
    <p:sldId id="329" r:id="rId9"/>
    <p:sldId id="310" r:id="rId10"/>
    <p:sldId id="328" r:id="rId11"/>
    <p:sldId id="311" r:id="rId12"/>
    <p:sldId id="312" r:id="rId13"/>
    <p:sldId id="313" r:id="rId14"/>
    <p:sldId id="327" r:id="rId15"/>
    <p:sldId id="314" r:id="rId16"/>
    <p:sldId id="300" r:id="rId17"/>
    <p:sldId id="280" r:id="rId18"/>
    <p:sldId id="331" r:id="rId19"/>
    <p:sldId id="278" r:id="rId20"/>
    <p:sldId id="264" r:id="rId21"/>
    <p:sldId id="263" r:id="rId22"/>
    <p:sldId id="324" r:id="rId23"/>
    <p:sldId id="277" r:id="rId24"/>
    <p:sldId id="301" r:id="rId25"/>
    <p:sldId id="302" r:id="rId26"/>
    <p:sldId id="303" r:id="rId27"/>
    <p:sldId id="332" r:id="rId28"/>
    <p:sldId id="333" r:id="rId29"/>
    <p:sldId id="334" r:id="rId30"/>
    <p:sldId id="325" r:id="rId31"/>
  </p:sldIdLst>
  <p:sldSz cx="12192000" cy="6858000"/>
  <p:notesSz cx="6669088" cy="9928225"/>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bnik, Meta" initials="B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27" autoAdjust="0"/>
    <p:restoredTop sz="94660" autoAdjust="0"/>
  </p:normalViewPr>
  <p:slideViewPr>
    <p:cSldViewPr snapToGrid="0">
      <p:cViewPr varScale="1">
        <p:scale>
          <a:sx n="77" d="100"/>
          <a:sy n="77" d="100"/>
        </p:scale>
        <p:origin x="360" y="96"/>
      </p:cViewPr>
      <p:guideLst>
        <p:guide orient="horz" pos="2160"/>
        <p:guide pos="3840"/>
      </p:guideLst>
    </p:cSldViewPr>
  </p:slideViewPr>
  <p:outlineViewPr>
    <p:cViewPr>
      <p:scale>
        <a:sx n="33" d="100"/>
        <a:sy n="33" d="100"/>
      </p:scale>
      <p:origin x="0" y="5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3"/>
            <a:ext cx="2889938" cy="496411"/>
          </a:xfrm>
          <a:prstGeom prst="rect">
            <a:avLst/>
          </a:prstGeom>
        </p:spPr>
        <p:txBody>
          <a:bodyPr vert="horz" lIns="90718" tIns="45359" rIns="90718" bIns="45359" rtlCol="0"/>
          <a:lstStyle>
            <a:lvl1pPr algn="l">
              <a:defRPr sz="1200"/>
            </a:lvl1pPr>
          </a:lstStyle>
          <a:p>
            <a:endParaRPr lang="sl-SI"/>
          </a:p>
        </p:txBody>
      </p:sp>
      <p:sp>
        <p:nvSpPr>
          <p:cNvPr id="3" name="Ograda datuma 2"/>
          <p:cNvSpPr>
            <a:spLocks noGrp="1"/>
          </p:cNvSpPr>
          <p:nvPr>
            <p:ph type="dt" sz="quarter" idx="1"/>
          </p:nvPr>
        </p:nvSpPr>
        <p:spPr>
          <a:xfrm>
            <a:off x="3777607" y="3"/>
            <a:ext cx="2889938" cy="496411"/>
          </a:xfrm>
          <a:prstGeom prst="rect">
            <a:avLst/>
          </a:prstGeom>
        </p:spPr>
        <p:txBody>
          <a:bodyPr vert="horz" lIns="90718" tIns="45359" rIns="90718" bIns="45359" rtlCol="0"/>
          <a:lstStyle>
            <a:lvl1pPr algn="r">
              <a:defRPr sz="1200"/>
            </a:lvl1pPr>
          </a:lstStyle>
          <a:p>
            <a:fld id="{2CC41FE7-70C7-4BB0-94E7-111711D2F5DB}" type="datetimeFigureOut">
              <a:rPr lang="sl-SI" smtClean="0"/>
              <a:t>2. 10. 2019</a:t>
            </a:fld>
            <a:endParaRPr lang="sl-SI"/>
          </a:p>
        </p:txBody>
      </p:sp>
      <p:sp>
        <p:nvSpPr>
          <p:cNvPr id="4" name="Ograda noge 3"/>
          <p:cNvSpPr>
            <a:spLocks noGrp="1"/>
          </p:cNvSpPr>
          <p:nvPr>
            <p:ph type="ftr" sz="quarter" idx="2"/>
          </p:nvPr>
        </p:nvSpPr>
        <p:spPr>
          <a:xfrm>
            <a:off x="0" y="9430093"/>
            <a:ext cx="2889938" cy="496411"/>
          </a:xfrm>
          <a:prstGeom prst="rect">
            <a:avLst/>
          </a:prstGeom>
        </p:spPr>
        <p:txBody>
          <a:bodyPr vert="horz" lIns="90718" tIns="45359" rIns="90718" bIns="45359" rtlCol="0" anchor="b"/>
          <a:lstStyle>
            <a:lvl1pPr algn="l">
              <a:defRPr sz="1200"/>
            </a:lvl1pPr>
          </a:lstStyle>
          <a:p>
            <a:endParaRPr lang="sl-SI"/>
          </a:p>
        </p:txBody>
      </p:sp>
      <p:sp>
        <p:nvSpPr>
          <p:cNvPr id="5" name="Ograda številke diapozitiva 4"/>
          <p:cNvSpPr>
            <a:spLocks noGrp="1"/>
          </p:cNvSpPr>
          <p:nvPr>
            <p:ph type="sldNum" sz="quarter" idx="3"/>
          </p:nvPr>
        </p:nvSpPr>
        <p:spPr>
          <a:xfrm>
            <a:off x="3777607" y="9430093"/>
            <a:ext cx="2889938" cy="496411"/>
          </a:xfrm>
          <a:prstGeom prst="rect">
            <a:avLst/>
          </a:prstGeom>
        </p:spPr>
        <p:txBody>
          <a:bodyPr vert="horz" lIns="90718" tIns="45359" rIns="90718" bIns="45359" rtlCol="0" anchor="b"/>
          <a:lstStyle>
            <a:lvl1pPr algn="r">
              <a:defRPr sz="1200"/>
            </a:lvl1pPr>
          </a:lstStyle>
          <a:p>
            <a:fld id="{FC89E4D4-ECD2-4A0C-81B9-B986EE27E409}" type="slidenum">
              <a:rPr lang="sl-SI" smtClean="0"/>
              <a:t>‹#›</a:t>
            </a:fld>
            <a:endParaRPr lang="sl-SI"/>
          </a:p>
        </p:txBody>
      </p:sp>
    </p:spTree>
    <p:extLst>
      <p:ext uri="{BB962C8B-B14F-4D97-AF65-F5344CB8AC3E}">
        <p14:creationId xmlns:p14="http://schemas.microsoft.com/office/powerpoint/2010/main" val="5050213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016000" y="3200400"/>
            <a:ext cx="10058400" cy="1524000"/>
          </a:xfrm>
        </p:spPr>
        <p:txBody>
          <a:bodyPr>
            <a:noAutofit/>
          </a:bodyPr>
          <a:lstStyle>
            <a:lvl1pPr>
              <a:defRPr sz="4000"/>
            </a:lvl1pPr>
          </a:lstStyle>
          <a:p>
            <a:r>
              <a:rPr lang="sl-SI" smtClean="0"/>
              <a:t>Uredite slog naslova matrice</a:t>
            </a:r>
            <a:endParaRPr lang="en-US" dirty="0"/>
          </a:p>
        </p:txBody>
      </p:sp>
      <p:sp>
        <p:nvSpPr>
          <p:cNvPr id="3" name="Subtitle 2"/>
          <p:cNvSpPr>
            <a:spLocks noGrp="1"/>
          </p:cNvSpPr>
          <p:nvPr>
            <p:ph type="subTitle" idx="1"/>
          </p:nvPr>
        </p:nvSpPr>
        <p:spPr>
          <a:xfrm>
            <a:off x="1015999" y="4724400"/>
            <a:ext cx="10058399" cy="990600"/>
          </a:xfrm>
        </p:spPr>
        <p:txBody>
          <a:bodyPr anchor="t" anchorCtr="0">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12" name="Straight Connector 11"/>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3" name="Picture 12" descr="Screen Shot 2016-02-22 at 20.21.53.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262634" y="466435"/>
            <a:ext cx="1923172" cy="1349219"/>
          </a:xfrm>
          <a:prstGeom prst="rect">
            <a:avLst/>
          </a:prstGeom>
        </p:spPr>
      </p:pic>
    </p:spTree>
    <p:extLst>
      <p:ext uri="{BB962C8B-B14F-4D97-AF65-F5344CB8AC3E}">
        <p14:creationId xmlns:p14="http://schemas.microsoft.com/office/powerpoint/2010/main" val="46298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a:xfrm>
            <a:off x="1015998" y="4795223"/>
            <a:ext cx="10058401" cy="1316653"/>
          </a:xfrm>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a:xfrm>
            <a:off x="1219200" y="1103387"/>
            <a:ext cx="9652000" cy="3691835"/>
          </a:xfrm>
        </p:spPr>
        <p:txBody>
          <a:bodyPr vert="eaVert" anchor="t" anchorCtr="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7" name="Straight Connector 6"/>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559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6000" y="1013174"/>
            <a:ext cx="2438400" cy="5082827"/>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3454400" y="1013173"/>
            <a:ext cx="7620000" cy="4549428"/>
          </a:xfrm>
        </p:spPr>
        <p:txBody>
          <a:bodyPr vert="eaVert" anchor="t" anchorCtr="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7" name="Straight Connector 6"/>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98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Footer Placeholder 4"/>
          <p:cNvSpPr>
            <a:spLocks noGrp="1"/>
          </p:cNvSpPr>
          <p:nvPr>
            <p:ph type="ftr" sz="quarter" idx="11"/>
          </p:nvPr>
        </p:nvSpPr>
        <p:spPr>
          <a:xfrm>
            <a:off x="1015997" y="6218302"/>
            <a:ext cx="6498495" cy="365125"/>
          </a:xfrm>
        </p:spPr>
        <p:txBody>
          <a:bodyPr/>
          <a:lstStyle/>
          <a:p>
            <a:endParaRPr lang="sl-SI"/>
          </a:p>
        </p:txBody>
      </p:sp>
      <p:sp>
        <p:nvSpPr>
          <p:cNvPr id="6" name="Slide Number Placeholder 5"/>
          <p:cNvSpPr>
            <a:spLocks noGrp="1"/>
          </p:cNvSpPr>
          <p:nvPr>
            <p:ph type="sldNum" sz="quarter" idx="12"/>
          </p:nvPr>
        </p:nvSpPr>
        <p:spPr/>
        <p:txBody>
          <a:bodyPr/>
          <a:lstStyle/>
          <a:p>
            <a:fld id="{7E43213C-A57C-44A1-803C-C34297A71A6F}" type="slidenum">
              <a:rPr lang="sl-SI" smtClean="0"/>
              <a:t>‹#›</a:t>
            </a:fld>
            <a:endParaRPr lang="sl-SI"/>
          </a:p>
        </p:txBody>
      </p:sp>
      <p:cxnSp>
        <p:nvCxnSpPr>
          <p:cNvPr id="7" name="Straight Connector 6"/>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54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016000" y="3276600"/>
            <a:ext cx="10058400" cy="1676400"/>
          </a:xfrm>
        </p:spPr>
        <p:txBody>
          <a:bodyPr anchor="b" anchorCtr="0"/>
          <a:lstStyle>
            <a:lvl1pPr algn="l">
              <a:defRPr sz="5400" b="0" cap="all"/>
            </a:lvl1pPr>
          </a:lstStyle>
          <a:p>
            <a:r>
              <a:rPr lang="sl-SI" smtClean="0"/>
              <a:t>Uredite slog naslova matrice</a:t>
            </a:r>
            <a:endParaRPr lang="en-US" dirty="0"/>
          </a:p>
        </p:txBody>
      </p:sp>
      <p:sp>
        <p:nvSpPr>
          <p:cNvPr id="3" name="Text Placeholder 2"/>
          <p:cNvSpPr>
            <a:spLocks noGrp="1"/>
          </p:cNvSpPr>
          <p:nvPr>
            <p:ph type="body" idx="1"/>
          </p:nvPr>
        </p:nvSpPr>
        <p:spPr>
          <a:xfrm>
            <a:off x="1016000" y="4953000"/>
            <a:ext cx="100584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a:xfrm>
            <a:off x="9956800" y="6269649"/>
            <a:ext cx="1117601" cy="365125"/>
          </a:xfrm>
          <a:prstGeom prst="rect">
            <a:avLst/>
          </a:prstGeom>
        </p:spPr>
        <p:txBody>
          <a:bodyPr/>
          <a:lstStyle>
            <a:lvl1pPr>
              <a:defRPr sz="1100" b="0"/>
            </a:lvl1pPr>
          </a:lstStyle>
          <a:p>
            <a:fld id="{EC0C03CE-B184-46B9-9325-7C45D3480C7C}" type="datetimeFigureOut">
              <a:rPr lang="sl-SI" smtClean="0"/>
              <a:t>2. 10. 2019</a:t>
            </a:fld>
            <a:endParaRPr lang="sl-SI"/>
          </a:p>
        </p:txBody>
      </p:sp>
      <p:sp>
        <p:nvSpPr>
          <p:cNvPr id="5" name="Footer Placeholder 4"/>
          <p:cNvSpPr>
            <a:spLocks noGrp="1"/>
          </p:cNvSpPr>
          <p:nvPr>
            <p:ph type="ftr" sz="quarter" idx="11"/>
          </p:nvPr>
        </p:nvSpPr>
        <p:spPr>
          <a:xfrm>
            <a:off x="1015999" y="6208777"/>
            <a:ext cx="6498492" cy="365125"/>
          </a:xfrm>
        </p:spPr>
        <p:txBody>
          <a:bodyPr/>
          <a:lstStyle>
            <a:lvl1pPr>
              <a:defRPr b="0"/>
            </a:lvl1pPr>
          </a:lstStyle>
          <a:p>
            <a:endParaRPr lang="sl-SI"/>
          </a:p>
        </p:txBody>
      </p:sp>
      <p:cxnSp>
        <p:nvCxnSpPr>
          <p:cNvPr id="9" name="Straight Connector 8"/>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 name="Picture 9" descr="Screen Shot 2016-02-22 at 20.21.53.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262634" y="466435"/>
            <a:ext cx="1923172" cy="1349219"/>
          </a:xfrm>
          <a:prstGeom prst="rect">
            <a:avLst/>
          </a:prstGeom>
        </p:spPr>
      </p:pic>
    </p:spTree>
    <p:extLst>
      <p:ext uri="{BB962C8B-B14F-4D97-AF65-F5344CB8AC3E}">
        <p14:creationId xmlns:p14="http://schemas.microsoft.com/office/powerpoint/2010/main" val="428261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1015997" y="4947893"/>
            <a:ext cx="10058403" cy="1163983"/>
          </a:xfrm>
        </p:spPr>
        <p:txBody>
          <a:bodyPr/>
          <a:lstStyle/>
          <a:p>
            <a:r>
              <a:rPr lang="sl-SI" smtClean="0"/>
              <a:t>Uredite slog naslova matrice</a:t>
            </a:r>
            <a:endParaRPr lang="en-US" dirty="0"/>
          </a:p>
        </p:txBody>
      </p:sp>
      <p:sp>
        <p:nvSpPr>
          <p:cNvPr id="3" name="Content Placeholder 2"/>
          <p:cNvSpPr>
            <a:spLocks noGrp="1"/>
          </p:cNvSpPr>
          <p:nvPr>
            <p:ph sz="half" idx="1"/>
          </p:nvPr>
        </p:nvSpPr>
        <p:spPr>
          <a:xfrm>
            <a:off x="1016000" y="902139"/>
            <a:ext cx="4876800" cy="404575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6197600" y="902139"/>
            <a:ext cx="4876800" cy="404575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E43213C-A57C-44A1-803C-C34297A71A6F}" type="slidenum">
              <a:rPr lang="sl-SI" smtClean="0"/>
              <a:t>‹#›</a:t>
            </a:fld>
            <a:endParaRPr lang="sl-SI"/>
          </a:p>
        </p:txBody>
      </p:sp>
      <p:cxnSp>
        <p:nvCxnSpPr>
          <p:cNvPr id="8" name="Straight Connector 7"/>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593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1016000" y="5183836"/>
            <a:ext cx="10054336" cy="988364"/>
          </a:xfrm>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hasCustomPrompt="1"/>
          </p:nvPr>
        </p:nvSpPr>
        <p:spPr>
          <a:xfrm>
            <a:off x="889000" y="984341"/>
            <a:ext cx="4999736" cy="514600"/>
          </a:xfrm>
        </p:spPr>
        <p:txBody>
          <a:bodyPr anchor="b">
            <a:noAutofit/>
          </a:bodyPr>
          <a:lstStyle>
            <a:lvl1pPr marL="0" indent="0">
              <a:buNone/>
              <a:defRPr sz="16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CLICK TO EDIT MASTER TEXT STYLES</a:t>
            </a:r>
          </a:p>
        </p:txBody>
      </p:sp>
      <p:sp>
        <p:nvSpPr>
          <p:cNvPr id="4" name="Content Placeholder 3"/>
          <p:cNvSpPr>
            <a:spLocks noGrp="1"/>
          </p:cNvSpPr>
          <p:nvPr>
            <p:ph sz="half" idx="2"/>
          </p:nvPr>
        </p:nvSpPr>
        <p:spPr>
          <a:xfrm>
            <a:off x="1011936" y="1704004"/>
            <a:ext cx="4876800" cy="3479831"/>
          </a:xfrm>
        </p:spPr>
        <p:txBody>
          <a:bodyPr anchor="t" anchorCtr="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hasCustomPrompt="1"/>
          </p:nvPr>
        </p:nvSpPr>
        <p:spPr>
          <a:xfrm>
            <a:off x="6046611" y="984341"/>
            <a:ext cx="5023725" cy="514600"/>
          </a:xfrm>
        </p:spPr>
        <p:txBody>
          <a:bodyPr anchor="b">
            <a:noAutofit/>
          </a:bodyPr>
          <a:lstStyle>
            <a:lvl1pPr marL="0" indent="0">
              <a:buNone/>
              <a:defRPr sz="16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smtClean="0"/>
              <a:t>CLICK TO EDIT MASTER TEXT STYLES</a:t>
            </a:r>
          </a:p>
        </p:txBody>
      </p:sp>
      <p:sp>
        <p:nvSpPr>
          <p:cNvPr id="6" name="Content Placeholder 5"/>
          <p:cNvSpPr>
            <a:spLocks noGrp="1"/>
          </p:cNvSpPr>
          <p:nvPr>
            <p:ph sz="quarter" idx="4"/>
          </p:nvPr>
        </p:nvSpPr>
        <p:spPr>
          <a:xfrm>
            <a:off x="6193536" y="1704005"/>
            <a:ext cx="4876800" cy="3479830"/>
          </a:xfrm>
        </p:spPr>
        <p:txBody>
          <a:bodyPr anchor="t" anchorCtr="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7E43213C-A57C-44A1-803C-C34297A71A6F}" type="slidenum">
              <a:rPr lang="sl-SI" smtClean="0"/>
              <a:t>‹#›</a:t>
            </a:fld>
            <a:endParaRPr lang="sl-SI"/>
          </a:p>
        </p:txBody>
      </p:sp>
      <p:cxnSp>
        <p:nvCxnSpPr>
          <p:cNvPr id="11" name="Straight Connector 10"/>
          <p:cNvCxnSpPr/>
          <p:nvPr/>
        </p:nvCxnSpPr>
        <p:spPr>
          <a:xfrm>
            <a:off x="1011936" y="1624103"/>
            <a:ext cx="4876800" cy="1588"/>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93536" y="1624103"/>
            <a:ext cx="4876800" cy="1588"/>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473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4" name="Footer Placeholder 3"/>
          <p:cNvSpPr>
            <a:spLocks noGrp="1"/>
          </p:cNvSpPr>
          <p:nvPr>
            <p:ph type="ftr" sz="quarter" idx="11"/>
          </p:nvPr>
        </p:nvSpPr>
        <p:spPr/>
        <p:txBody>
          <a:bodyPr/>
          <a:lstStyle>
            <a:lvl1pPr>
              <a:defRPr b="0"/>
            </a:lvl1pPr>
          </a:lstStyle>
          <a:p>
            <a:endParaRPr lang="sl-SI"/>
          </a:p>
        </p:txBody>
      </p:sp>
      <p:sp>
        <p:nvSpPr>
          <p:cNvPr id="5" name="Slide Number Placeholder 4"/>
          <p:cNvSpPr>
            <a:spLocks noGrp="1"/>
          </p:cNvSpPr>
          <p:nvPr>
            <p:ph type="sldNum" sz="quarter" idx="12"/>
          </p:nvPr>
        </p:nvSpPr>
        <p:spPr/>
        <p:txBody>
          <a:bodyPr/>
          <a:lstStyle>
            <a:lvl1pPr>
              <a:defRPr b="1"/>
            </a:lvl1pPr>
          </a:lstStyle>
          <a:p>
            <a:fld id="{7E43213C-A57C-44A1-803C-C34297A71A6F}" type="slidenum">
              <a:rPr lang="sl-SI" smtClean="0"/>
              <a:t>‹#›</a:t>
            </a:fld>
            <a:endParaRPr lang="sl-SI"/>
          </a:p>
        </p:txBody>
      </p:sp>
      <p:cxnSp>
        <p:nvCxnSpPr>
          <p:cNvPr id="6" name="Straight Connector 5"/>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129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7E43213C-A57C-44A1-803C-C34297A71A6F}" type="slidenum">
              <a:rPr lang="sl-SI" smtClean="0"/>
              <a:t>‹#›</a:t>
            </a:fld>
            <a:endParaRPr lang="sl-SI"/>
          </a:p>
        </p:txBody>
      </p:sp>
      <p:cxnSp>
        <p:nvCxnSpPr>
          <p:cNvPr id="5" name="Straight Connector 4"/>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20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1015999" y="4892375"/>
            <a:ext cx="10058399" cy="1279825"/>
          </a:xfrm>
        </p:spPr>
        <p:txBody>
          <a:bodyPr anchor="b">
            <a:normAutofit/>
          </a:bodyPr>
          <a:lstStyle>
            <a:lvl1pPr algn="l">
              <a:defRPr sz="4000" b="0"/>
            </a:lvl1pPr>
          </a:lstStyle>
          <a:p>
            <a:r>
              <a:rPr lang="sl-SI" smtClean="0"/>
              <a:t>Uredite slog naslova matrice</a:t>
            </a:r>
            <a:endParaRPr lang="en-US" dirty="0"/>
          </a:p>
        </p:txBody>
      </p:sp>
      <p:sp>
        <p:nvSpPr>
          <p:cNvPr id="3" name="Content Placeholder 2"/>
          <p:cNvSpPr>
            <a:spLocks noGrp="1"/>
          </p:cNvSpPr>
          <p:nvPr>
            <p:ph idx="1"/>
          </p:nvPr>
        </p:nvSpPr>
        <p:spPr>
          <a:xfrm>
            <a:off x="4947821" y="909080"/>
            <a:ext cx="6126579" cy="3983294"/>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1016002" y="909080"/>
            <a:ext cx="3564876" cy="3983294"/>
          </a:xfrm>
        </p:spPr>
        <p:txBody>
          <a:bodyPr>
            <a:normAutofit/>
          </a:bodyPr>
          <a:lstStyle>
            <a:lvl1pPr marL="0" indent="0">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E43213C-A57C-44A1-803C-C34297A71A6F}" type="slidenum">
              <a:rPr lang="sl-SI" smtClean="0"/>
              <a:t>‹#›</a:t>
            </a:fld>
            <a:endParaRPr lang="sl-SI"/>
          </a:p>
        </p:txBody>
      </p:sp>
      <p:cxnSp>
        <p:nvCxnSpPr>
          <p:cNvPr id="10" name="Straight Connector 9"/>
          <p:cNvCxnSpPr/>
          <p:nvPr/>
        </p:nvCxnSpPr>
        <p:spPr>
          <a:xfrm>
            <a:off x="4775200" y="909080"/>
            <a:ext cx="0" cy="3983294"/>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328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011936" y="4572000"/>
            <a:ext cx="9977120" cy="1600200"/>
          </a:xfrm>
        </p:spPr>
        <p:txBody>
          <a:bodyPr anchor="b">
            <a:normAutofit/>
          </a:bodyPr>
          <a:lstStyle>
            <a:lvl1pPr algn="l">
              <a:defRPr sz="5400" b="0"/>
            </a:lvl1pPr>
          </a:lstStyle>
          <a:p>
            <a:r>
              <a:rPr lang="sl-SI" smtClean="0"/>
              <a:t>Uredite slog naslova matrice</a:t>
            </a:r>
            <a:endParaRPr lang="en-US" dirty="0"/>
          </a:p>
        </p:txBody>
      </p:sp>
      <p:sp>
        <p:nvSpPr>
          <p:cNvPr id="3" name="Picture Placeholder 2"/>
          <p:cNvSpPr>
            <a:spLocks noGrp="1"/>
          </p:cNvSpPr>
          <p:nvPr>
            <p:ph type="pic" idx="1"/>
          </p:nvPr>
        </p:nvSpPr>
        <p:spPr>
          <a:xfrm>
            <a:off x="1150731" y="881322"/>
            <a:ext cx="9838325" cy="3282402"/>
          </a:xfrm>
          <a:ln w="6350">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a:p>
        </p:txBody>
      </p:sp>
      <p:sp>
        <p:nvSpPr>
          <p:cNvPr id="4" name="Text Placeholder 3"/>
          <p:cNvSpPr>
            <a:spLocks noGrp="1"/>
          </p:cNvSpPr>
          <p:nvPr>
            <p:ph type="body" sz="half" idx="2"/>
          </p:nvPr>
        </p:nvSpPr>
        <p:spPr>
          <a:xfrm>
            <a:off x="1133856" y="4163724"/>
            <a:ext cx="9855200" cy="408276"/>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E43213C-A57C-44A1-803C-C34297A71A6F}" type="slidenum">
              <a:rPr lang="sl-SI" smtClean="0"/>
              <a:t>‹#›</a:t>
            </a:fld>
            <a:endParaRPr lang="sl-SI"/>
          </a:p>
        </p:txBody>
      </p:sp>
      <p:cxnSp>
        <p:nvCxnSpPr>
          <p:cNvPr id="8" name="Straight Connector 7"/>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490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mt="0"/>
          </a:blip>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5998" y="4572001"/>
            <a:ext cx="10058401" cy="1539875"/>
          </a:xfrm>
          <a:prstGeom prst="rect">
            <a:avLst/>
          </a:prstGeom>
        </p:spPr>
        <p:txBody>
          <a:bodyPr vert="horz" lIns="91440" tIns="45720" rIns="91440" bIns="45720" rtlCol="0" anchor="b" anchorCtr="0">
            <a:normAutofit/>
          </a:bodyPr>
          <a:lstStyle/>
          <a:p>
            <a:r>
              <a:rPr lang="sl-SI" smtClean="0"/>
              <a:t>Uredite slog naslova matrice</a:t>
            </a:r>
            <a:endParaRPr lang="en-US" dirty="0"/>
          </a:p>
        </p:txBody>
      </p:sp>
      <p:sp>
        <p:nvSpPr>
          <p:cNvPr id="3" name="Text Placeholder 2"/>
          <p:cNvSpPr>
            <a:spLocks noGrp="1"/>
          </p:cNvSpPr>
          <p:nvPr>
            <p:ph type="body" idx="1"/>
          </p:nvPr>
        </p:nvSpPr>
        <p:spPr>
          <a:xfrm>
            <a:off x="1015995" y="902140"/>
            <a:ext cx="10058404" cy="3669860"/>
          </a:xfrm>
          <a:prstGeom prst="rect">
            <a:avLst/>
          </a:prstGeom>
        </p:spPr>
        <p:txBody>
          <a:bodyPr vert="horz" lIns="91440" tIns="45720" rIns="91440" bIns="45720" rtlCol="0" anchor="ctr" anchorCtr="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Footer Placeholder 4"/>
          <p:cNvSpPr>
            <a:spLocks noGrp="1"/>
          </p:cNvSpPr>
          <p:nvPr>
            <p:ph type="ftr" sz="quarter" idx="3"/>
          </p:nvPr>
        </p:nvSpPr>
        <p:spPr>
          <a:xfrm>
            <a:off x="1015997" y="6208777"/>
            <a:ext cx="7506028" cy="365125"/>
          </a:xfrm>
          <a:prstGeom prst="rect">
            <a:avLst/>
          </a:prstGeom>
        </p:spPr>
        <p:txBody>
          <a:bodyPr vert="horz" lIns="91440" tIns="45720" rIns="91440" bIns="45720" rtlCol="0" anchor="ctr"/>
          <a:lstStyle>
            <a:lvl1pPr algn="l">
              <a:defRPr sz="1000" b="0">
                <a:solidFill>
                  <a:schemeClr val="tx2">
                    <a:lumMod val="90000"/>
                    <a:lumOff val="10000"/>
                  </a:schemeClr>
                </a:solidFill>
              </a:defRPr>
            </a:lvl1pPr>
          </a:lstStyle>
          <a:p>
            <a:endParaRPr lang="sl-SI"/>
          </a:p>
        </p:txBody>
      </p:sp>
      <p:sp>
        <p:nvSpPr>
          <p:cNvPr id="6" name="Slide Number Placeholder 5"/>
          <p:cNvSpPr>
            <a:spLocks noGrp="1"/>
          </p:cNvSpPr>
          <p:nvPr>
            <p:ph type="sldNum" sz="quarter" idx="4"/>
          </p:nvPr>
        </p:nvSpPr>
        <p:spPr>
          <a:xfrm>
            <a:off x="10370796" y="6214129"/>
            <a:ext cx="703603" cy="365125"/>
          </a:xfrm>
          <a:prstGeom prst="rect">
            <a:avLst/>
          </a:prstGeom>
        </p:spPr>
        <p:txBody>
          <a:bodyPr vert="horz" lIns="91440" tIns="45720" rIns="91440" bIns="45720" rtlCol="0" anchor="ctr"/>
          <a:lstStyle>
            <a:lvl1pPr algn="r">
              <a:defRPr sz="1100">
                <a:solidFill>
                  <a:schemeClr val="tx1">
                    <a:lumMod val="85000"/>
                    <a:lumOff val="15000"/>
                  </a:schemeClr>
                </a:solidFill>
                <a:latin typeface="+mj-lt"/>
              </a:defRPr>
            </a:lvl1pPr>
          </a:lstStyle>
          <a:p>
            <a:fld id="{7E43213C-A57C-44A1-803C-C34297A71A6F}" type="slidenum">
              <a:rPr lang="sl-SI" smtClean="0"/>
              <a:t>‹#›</a:t>
            </a:fld>
            <a:endParaRPr lang="sl-SI"/>
          </a:p>
        </p:txBody>
      </p:sp>
      <p:cxnSp>
        <p:nvCxnSpPr>
          <p:cNvPr id="10" name="Straight Connector 9"/>
          <p:cNvCxnSpPr/>
          <p:nvPr/>
        </p:nvCxnSpPr>
        <p:spPr>
          <a:xfrm>
            <a:off x="1150731" y="6207188"/>
            <a:ext cx="9923669"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1" name="Picture 10" descr="Screen Shot 2016-02-22 at 20.21.53.pn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10113734" y="235931"/>
            <a:ext cx="1053143" cy="738843"/>
          </a:xfrm>
          <a:prstGeom prst="rect">
            <a:avLst/>
          </a:prstGeom>
        </p:spPr>
      </p:pic>
    </p:spTree>
    <p:extLst>
      <p:ext uri="{BB962C8B-B14F-4D97-AF65-F5344CB8AC3E}">
        <p14:creationId xmlns:p14="http://schemas.microsoft.com/office/powerpoint/2010/main" val="104332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100000"/>
        </a:lnSpc>
        <a:spcBef>
          <a:spcPct val="0"/>
        </a:spcBef>
        <a:buNone/>
        <a:defRPr sz="33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2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mailto:sipk@uni-lj.si"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34041" y="1316052"/>
            <a:ext cx="9505870" cy="4216539"/>
          </a:xfrm>
          <a:prstGeom prst="rect">
            <a:avLst/>
          </a:prstGeom>
        </p:spPr>
        <p:txBody>
          <a:bodyPr wrap="square">
            <a:spAutoFit/>
          </a:bodyPr>
          <a:lstStyle/>
          <a:p>
            <a:pPr algn="ctr"/>
            <a:r>
              <a:rPr lang="sl-SI" sz="4400" b="1" dirty="0" smtClean="0">
                <a:solidFill>
                  <a:srgbClr val="FF0000"/>
                </a:solidFill>
              </a:rPr>
              <a:t>Predstavitev javnega razpisa ŠIPK</a:t>
            </a:r>
          </a:p>
          <a:p>
            <a:pPr algn="ctr"/>
            <a:endParaRPr lang="sl-SI" b="1" dirty="0" smtClean="0">
              <a:solidFill>
                <a:srgbClr val="FF0000"/>
              </a:solidFill>
            </a:endParaRPr>
          </a:p>
          <a:p>
            <a:pPr algn="ctr"/>
            <a:endParaRPr lang="sl-SI" b="1" dirty="0" smtClean="0">
              <a:solidFill>
                <a:srgbClr val="FF0000"/>
              </a:solidFill>
            </a:endParaRPr>
          </a:p>
          <a:p>
            <a:pPr algn="ctr"/>
            <a:r>
              <a:rPr lang="sl-SI" b="1" dirty="0" smtClean="0">
                <a:solidFill>
                  <a:srgbClr val="FF0000"/>
                </a:solidFill>
              </a:rPr>
              <a:t>Študentski inovativni </a:t>
            </a:r>
            <a:r>
              <a:rPr lang="sl-SI" b="1" dirty="0">
                <a:solidFill>
                  <a:srgbClr val="FF0000"/>
                </a:solidFill>
              </a:rPr>
              <a:t>projekti za družbeno korist </a:t>
            </a:r>
            <a:r>
              <a:rPr lang="sl-SI" b="1" dirty="0" smtClean="0">
                <a:solidFill>
                  <a:srgbClr val="FF0000"/>
                </a:solidFill>
              </a:rPr>
              <a:t>2016 – 2020 za študijski leti 2018/2019 in </a:t>
            </a:r>
            <a:r>
              <a:rPr lang="sl-SI" b="1" dirty="0">
                <a:solidFill>
                  <a:srgbClr val="FF0000"/>
                </a:solidFill>
              </a:rPr>
              <a:t>2019/2020« </a:t>
            </a:r>
            <a:r>
              <a:rPr lang="sl-SI" b="1" dirty="0" smtClean="0">
                <a:solidFill>
                  <a:srgbClr val="FF0000"/>
                </a:solidFill>
              </a:rPr>
              <a:t>- 2. </a:t>
            </a:r>
            <a:r>
              <a:rPr lang="sl-SI" b="1" dirty="0">
                <a:solidFill>
                  <a:srgbClr val="FF0000"/>
                </a:solidFill>
              </a:rPr>
              <a:t>odpiranje</a:t>
            </a:r>
          </a:p>
          <a:p>
            <a:pPr algn="ctr"/>
            <a:endParaRPr lang="sl-SI" sz="3600" dirty="0">
              <a:solidFill>
                <a:srgbClr val="FF0000"/>
              </a:solidFill>
            </a:endParaRPr>
          </a:p>
          <a:p>
            <a:pPr algn="ctr"/>
            <a:r>
              <a:rPr lang="sl-SI" b="1" dirty="0" smtClean="0">
                <a:solidFill>
                  <a:srgbClr val="FF0000"/>
                </a:solidFill>
              </a:rPr>
              <a:t>Oktober 2019</a:t>
            </a:r>
          </a:p>
          <a:p>
            <a:pPr algn="ctr"/>
            <a:endParaRPr lang="sl-SI" b="1" dirty="0">
              <a:solidFill>
                <a:srgbClr val="FF0000"/>
              </a:solidFill>
            </a:endParaRPr>
          </a:p>
          <a:p>
            <a:pPr algn="ctr"/>
            <a:r>
              <a:rPr lang="sl-SI" smtClean="0">
                <a:solidFill>
                  <a:srgbClr val="FF0000"/>
                </a:solidFill>
              </a:rPr>
              <a:t>sipk@uni-lj.si</a:t>
            </a:r>
            <a:endParaRPr lang="sl-SI" sz="4000" b="1" dirty="0">
              <a:ln w="0"/>
              <a:solidFill>
                <a:schemeClr val="accent1"/>
              </a:solidFill>
              <a:effectLst>
                <a:outerShdw blurRad="38100" dist="25400" dir="5400000" algn="ctr" rotWithShape="0">
                  <a:srgbClr val="6E747A">
                    <a:alpha val="43000"/>
                  </a:srgbClr>
                </a:outerShdw>
              </a:effectLst>
            </a:endParaRPr>
          </a:p>
          <a:p>
            <a:pPr algn="ctr"/>
            <a:endParaRPr lang="sl-SI" b="1" dirty="0">
              <a:solidFill>
                <a:srgbClr val="FF0000"/>
              </a:solidFill>
            </a:endParaRPr>
          </a:p>
        </p:txBody>
      </p:sp>
      <p:pic>
        <p:nvPicPr>
          <p:cNvPr id="3" name="Slika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041" y="394879"/>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2960" y="34352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2640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p:cNvSpPr/>
          <p:nvPr/>
        </p:nvSpPr>
        <p:spPr>
          <a:xfrm>
            <a:off x="1068224" y="974220"/>
            <a:ext cx="9451649" cy="4770537"/>
          </a:xfrm>
          <a:prstGeom prst="rect">
            <a:avLst/>
          </a:prstGeom>
        </p:spPr>
        <p:txBody>
          <a:bodyPr wrap="square">
            <a:spAutoFit/>
          </a:bodyPr>
          <a:lstStyle/>
          <a:p>
            <a:r>
              <a:rPr lang="sl-SI" sz="1600" b="1" dirty="0" smtClean="0"/>
              <a:t>Dodatni </a:t>
            </a:r>
            <a:r>
              <a:rPr lang="sl-SI" sz="1600" b="1" dirty="0"/>
              <a:t>pogoji in zahteve za vključitev Partnerja 2:</a:t>
            </a:r>
            <a:endParaRPr lang="sl-SI" sz="1600" dirty="0"/>
          </a:p>
          <a:p>
            <a:r>
              <a:rPr lang="sl-SI" sz="1600" dirty="0"/>
              <a:t> </a:t>
            </a:r>
          </a:p>
          <a:p>
            <a:pPr marL="285750" lvl="0" indent="-285750">
              <a:buFont typeface="Arial" panose="020B0604020202020204" pitchFamily="34" charset="0"/>
              <a:buChar char="•"/>
            </a:pPr>
            <a:r>
              <a:rPr lang="sl-SI" sz="1600" b="1" dirty="0"/>
              <a:t>Partner 2 lahko sodeluje v največ enem projektu </a:t>
            </a:r>
            <a:r>
              <a:rPr lang="sl-SI" sz="1600" dirty="0"/>
              <a:t>v okviru posameznega odpiranja </a:t>
            </a:r>
            <a:r>
              <a:rPr lang="sl-SI" sz="1600" dirty="0">
                <a:sym typeface="Wingdings" panose="05000000000000000000" pitchFamily="2" charset="2"/>
              </a:rPr>
              <a:t></a:t>
            </a:r>
            <a:r>
              <a:rPr lang="sl-SI" sz="1600" dirty="0"/>
              <a:t> pri dogovarjanju za sodelovanje v projektu ŠIPK je potrebno preveriti, da se ne dogovarjajo za sodelovanje tudi z drugimi visokošolskimi zavodi oz. </a:t>
            </a:r>
            <a:r>
              <a:rPr lang="sl-SI" sz="1600" dirty="0" smtClean="0"/>
              <a:t>univerzami</a:t>
            </a:r>
          </a:p>
          <a:p>
            <a:pPr marL="285750" lvl="0" indent="-285750">
              <a:buFont typeface="Arial" panose="020B0604020202020204" pitchFamily="34" charset="0"/>
              <a:buChar char="•"/>
            </a:pPr>
            <a:endParaRPr lang="sl-SI" sz="1600" dirty="0"/>
          </a:p>
          <a:p>
            <a:pPr marL="285750" lvl="0" indent="-285750">
              <a:buFont typeface="Arial" panose="020B0604020202020204" pitchFamily="34" charset="0"/>
              <a:buChar char="•"/>
            </a:pPr>
            <a:r>
              <a:rPr lang="sl-SI" sz="1600" b="1" dirty="0"/>
              <a:t>delovno področje </a:t>
            </a:r>
            <a:r>
              <a:rPr lang="sl-SI" sz="1600" dirty="0"/>
              <a:t>Partnerja 2 </a:t>
            </a:r>
            <a:r>
              <a:rPr lang="sl-SI" sz="1600" b="1" dirty="0"/>
              <a:t>se mora navezovati na vsebinsko zasnovo projekta</a:t>
            </a:r>
            <a:r>
              <a:rPr lang="sl-SI" sz="1600" dirty="0"/>
              <a:t>, iz katere je tudi razviden njegov </a:t>
            </a:r>
            <a:r>
              <a:rPr lang="sl-SI" sz="1600" dirty="0" smtClean="0"/>
              <a:t>doprinos</a:t>
            </a:r>
          </a:p>
          <a:p>
            <a:pPr marL="285750" lvl="0" indent="-285750">
              <a:buFont typeface="Arial" panose="020B0604020202020204" pitchFamily="34" charset="0"/>
              <a:buChar char="•"/>
            </a:pPr>
            <a:endParaRPr lang="sl-SI" sz="1600" dirty="0" smtClean="0"/>
          </a:p>
          <a:p>
            <a:pPr marL="285750" indent="-285750">
              <a:buFont typeface="Arial" panose="020B0604020202020204" pitchFamily="34" charset="0"/>
              <a:buChar char="•"/>
            </a:pPr>
            <a:r>
              <a:rPr lang="sl-SI" sz="1600" dirty="0"/>
              <a:t>š</a:t>
            </a:r>
            <a:r>
              <a:rPr lang="sl-SI" sz="1600" dirty="0" smtClean="0"/>
              <a:t>ifra SKIS </a:t>
            </a:r>
            <a:r>
              <a:rPr lang="sl-SI" sz="1600" dirty="0"/>
              <a:t>se preveri v </a:t>
            </a:r>
            <a:r>
              <a:rPr lang="sl-SI" sz="1600" dirty="0" smtClean="0"/>
              <a:t>AJPES</a:t>
            </a:r>
            <a:r>
              <a:rPr lang="sl-SI" sz="1600" dirty="0" smtClean="0">
                <a:sym typeface="Wingdings" panose="05000000000000000000" pitchFamily="2" charset="2"/>
              </a:rPr>
              <a:t> </a:t>
            </a:r>
            <a:r>
              <a:rPr lang="sl-SI" sz="1600" dirty="0" smtClean="0"/>
              <a:t>v </a:t>
            </a:r>
            <a:r>
              <a:rPr lang="sl-SI" sz="1600" dirty="0"/>
              <a:t>zavihku „Iščem“ se odpre Poslovni register Slovenije, vnese se organizacija in pod „Drugi podatki“ se preveri </a:t>
            </a:r>
            <a:r>
              <a:rPr lang="sl-SI" sz="1600" dirty="0" smtClean="0"/>
              <a:t>SKIS (če se ne </a:t>
            </a:r>
            <a:r>
              <a:rPr lang="sl-SI" sz="1600" dirty="0"/>
              <a:t>pokaže „Drugi </a:t>
            </a:r>
            <a:r>
              <a:rPr lang="sl-SI" sz="1600" dirty="0" smtClean="0"/>
              <a:t>podatki“, </a:t>
            </a:r>
            <a:r>
              <a:rPr lang="sl-SI" sz="1600" dirty="0"/>
              <a:t>kliknite na „Vpogled v PRS“)</a:t>
            </a:r>
          </a:p>
          <a:p>
            <a:pPr marL="285750" lvl="0" indent="-285750">
              <a:buFont typeface="Arial" panose="020B0604020202020204" pitchFamily="34" charset="0"/>
              <a:buChar char="•"/>
            </a:pPr>
            <a:endParaRPr lang="sl-SI" sz="1600" dirty="0"/>
          </a:p>
          <a:p>
            <a:pPr eaLnBrk="0" hangingPunct="0"/>
            <a:r>
              <a:rPr lang="sl-SI" sz="1600" b="1" dirty="0"/>
              <a:t> </a:t>
            </a:r>
          </a:p>
          <a:p>
            <a:pPr eaLnBrk="0" hangingPunct="0"/>
            <a:endParaRPr lang="sl-SI" sz="1600" b="1" dirty="0" smtClean="0"/>
          </a:p>
          <a:p>
            <a:pPr eaLnBrk="0" hangingPunct="0"/>
            <a:endParaRPr lang="sl-SI" sz="1600" b="1" dirty="0"/>
          </a:p>
          <a:p>
            <a:pPr eaLnBrk="0" hangingPunct="0"/>
            <a:r>
              <a:rPr lang="sl-SI" sz="1600" dirty="0" smtClean="0">
                <a:solidFill>
                  <a:srgbClr val="FF0000"/>
                </a:solidFill>
              </a:rPr>
              <a:t>OBVEZNA  </a:t>
            </a:r>
            <a:r>
              <a:rPr lang="sl-SI" sz="1600" dirty="0">
                <a:solidFill>
                  <a:srgbClr val="FF0000"/>
                </a:solidFill>
              </a:rPr>
              <a:t>DOKAZILA</a:t>
            </a:r>
          </a:p>
          <a:p>
            <a:r>
              <a:rPr lang="pl-PL" sz="1600" dirty="0">
                <a:solidFill>
                  <a:srgbClr val="FF0000"/>
                </a:solidFill>
              </a:rPr>
              <a:t>Obrazec št. 2: </a:t>
            </a:r>
            <a:r>
              <a:rPr lang="sl-SI" sz="1600" dirty="0">
                <a:solidFill>
                  <a:srgbClr val="FF0000"/>
                </a:solidFill>
              </a:rPr>
              <a:t>Izjava organizacije z negospodarskega ali neprofitnega področja oz. organizacije z gospodarskega ali družbenega področja o izpolnjevanju in sprejemanju razpisnih </a:t>
            </a:r>
            <a:r>
              <a:rPr lang="sl-SI" sz="1600" dirty="0" smtClean="0">
                <a:solidFill>
                  <a:srgbClr val="FF0000"/>
                </a:solidFill>
              </a:rPr>
              <a:t>pogojev</a:t>
            </a:r>
            <a:endParaRPr lang="sl-SI" sz="1600" dirty="0">
              <a:solidFill>
                <a:srgbClr val="FF0000"/>
              </a:solidFill>
              <a:effectLst/>
            </a:endParaRPr>
          </a:p>
        </p:txBody>
      </p:sp>
    </p:spTree>
    <p:extLst>
      <p:ext uri="{BB962C8B-B14F-4D97-AF65-F5344CB8AC3E}">
        <p14:creationId xmlns:p14="http://schemas.microsoft.com/office/powerpoint/2010/main" val="359047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725171" y="257620"/>
            <a:ext cx="9422902" cy="6324808"/>
          </a:xfrm>
          <a:prstGeom prst="rect">
            <a:avLst/>
          </a:prstGeom>
        </p:spPr>
        <p:txBody>
          <a:bodyPr wrap="square">
            <a:spAutoFit/>
          </a:bodyPr>
          <a:lstStyle/>
          <a:p>
            <a:pPr algn="ctr">
              <a:lnSpc>
                <a:spcPct val="150000"/>
              </a:lnSpc>
              <a:spcBef>
                <a:spcPts val="600"/>
              </a:spcBef>
              <a:defRPr/>
            </a:pPr>
            <a:r>
              <a:rPr lang="sl-SI" b="1" dirty="0" smtClean="0">
                <a:solidFill>
                  <a:srgbClr val="FF0000"/>
                </a:solidFill>
              </a:rPr>
              <a:t>POGOJI - STROKOVNI SODELAVEC PRI P</a:t>
            </a:r>
            <a:r>
              <a:rPr lang="sl-SI" altLang="sl-SI" b="1" dirty="0" smtClean="0">
                <a:solidFill>
                  <a:srgbClr val="FF0000"/>
                </a:solidFill>
              </a:rPr>
              <a:t>ARTNERJU 1 ALI 2 (ISTI POGOJI)</a:t>
            </a:r>
          </a:p>
          <a:p>
            <a:pPr algn="ctr">
              <a:lnSpc>
                <a:spcPct val="150000"/>
              </a:lnSpc>
              <a:spcBef>
                <a:spcPts val="600"/>
              </a:spcBef>
            </a:pPr>
            <a:endParaRPr lang="sl-SI" sz="1400" b="1" dirty="0">
              <a:ln w="0"/>
              <a:effectLst>
                <a:outerShdw blurRad="38100" dist="25400" dir="5400000" algn="ctr" rotWithShape="0">
                  <a:srgbClr val="6E747A">
                    <a:alpha val="43000"/>
                  </a:srgbClr>
                </a:outerShdw>
              </a:effectLst>
            </a:endParaRPr>
          </a:p>
          <a:p>
            <a:pPr marL="285750" lvl="0" indent="-285750">
              <a:buFont typeface="Arial" panose="020B0604020202020204" pitchFamily="34" charset="0"/>
              <a:buChar char="•"/>
            </a:pPr>
            <a:r>
              <a:rPr lang="sl-SI" sz="1600" dirty="0"/>
              <a:t>na dan </a:t>
            </a:r>
            <a:r>
              <a:rPr lang="sl-SI" sz="1600" dirty="0" smtClean="0"/>
              <a:t>6. </a:t>
            </a:r>
            <a:r>
              <a:rPr lang="sl-SI" sz="1600" dirty="0"/>
              <a:t>12. </a:t>
            </a:r>
            <a:r>
              <a:rPr lang="sl-SI" sz="1600" dirty="0" smtClean="0"/>
              <a:t>2019 </a:t>
            </a:r>
            <a:r>
              <a:rPr lang="sl-SI" sz="1600" dirty="0"/>
              <a:t>in ves čas trajanja projekta mora biti </a:t>
            </a:r>
            <a:r>
              <a:rPr lang="sl-SI" sz="1600" b="1" dirty="0"/>
              <a:t>redno zaposlen pri Partnerju 1 ali 2 </a:t>
            </a:r>
            <a:r>
              <a:rPr lang="sl-SI" sz="1600" dirty="0"/>
              <a:t>oziroma:</a:t>
            </a:r>
          </a:p>
          <a:p>
            <a:r>
              <a:rPr lang="sl-SI" sz="1600" dirty="0"/>
              <a:t> </a:t>
            </a:r>
          </a:p>
          <a:p>
            <a:pPr marL="742950" lvl="1" indent="-285750">
              <a:buFont typeface="Arial" panose="020B0604020202020204" pitchFamily="34" charset="0"/>
              <a:buChar char="•"/>
            </a:pPr>
            <a:r>
              <a:rPr lang="sl-SI" sz="1600" b="1" dirty="0"/>
              <a:t>sodeluje s partnerjem vsaj eno leto </a:t>
            </a:r>
            <a:r>
              <a:rPr lang="sl-SI" sz="1600" dirty="0"/>
              <a:t>(kakršnakoli oblika sodelovanja, ki se po vsebini dela nanaša na dejavnost partnerja </a:t>
            </a:r>
            <a:r>
              <a:rPr lang="sl-SI" sz="1600" dirty="0" smtClean="0"/>
              <a:t>od </a:t>
            </a:r>
            <a:r>
              <a:rPr lang="sl-SI" sz="1600" dirty="0"/>
              <a:t>1. 1. 2016 naprej) </a:t>
            </a:r>
          </a:p>
          <a:p>
            <a:pPr marL="742950" lvl="1" indent="-285750">
              <a:buFont typeface="Arial" panose="020B0604020202020204" pitchFamily="34" charset="0"/>
              <a:buChar char="•"/>
            </a:pPr>
            <a:r>
              <a:rPr lang="sl-SI" sz="1600" dirty="0"/>
              <a:t>oziroma se kot strokovni sodelavec vključi </a:t>
            </a:r>
            <a:r>
              <a:rPr lang="sl-SI" sz="1600" b="1" dirty="0"/>
              <a:t>posameznik, ki je vpisan v katerega od razvidov ali drugih oblik evidenc </a:t>
            </a:r>
            <a:r>
              <a:rPr lang="sl-SI" sz="1600" dirty="0"/>
              <a:t>v RS (npr. razvid samozaposlenih v kulturi, razvid zasebnih športnih delavcev, razvid poklicnih športnikov, razvid samostojnih novinarjev,…), in dokazuje ustrezno sodelovanje s partnerjem vsaj eno leto </a:t>
            </a:r>
            <a:r>
              <a:rPr lang="sl-SI" sz="1600" dirty="0" smtClean="0"/>
              <a:t>od </a:t>
            </a:r>
            <a:r>
              <a:rPr lang="sl-SI" sz="1600" dirty="0"/>
              <a:t>1. 1. 2016 naprej</a:t>
            </a:r>
          </a:p>
          <a:p>
            <a:r>
              <a:rPr lang="sl-SI" sz="1600" dirty="0"/>
              <a:t> </a:t>
            </a:r>
          </a:p>
          <a:p>
            <a:pPr marL="285750" lvl="0" indent="-285750">
              <a:buFont typeface="Arial" panose="020B0604020202020204" pitchFamily="34" charset="0"/>
              <a:buChar char="•"/>
            </a:pPr>
            <a:r>
              <a:rPr lang="sl-SI" sz="1600" dirty="0"/>
              <a:t>da strokovni sodelavec s pedagoškim mentorjem ni v zakonski zvezi, zunajzakonski skupnosti, registrirani istospolni partnerski skupnosti, skupnem gospodinjstvu, krvnem sorodstvu v ravni vrsti, krvnem sorodstvu v stranski vrsti do vštetega tretjega kolena, sorodstvu po svaštvu do vštetega drugega kolena, posvojitelj, posvojenec, rejnik, rejenec (velja samo za prvega partnerja) </a:t>
            </a:r>
          </a:p>
          <a:p>
            <a:endParaRPr lang="sl-SI" sz="1600" dirty="0"/>
          </a:p>
          <a:p>
            <a:r>
              <a:rPr lang="sl-SI" sz="1600" dirty="0">
                <a:solidFill>
                  <a:srgbClr val="FF0000"/>
                </a:solidFill>
              </a:rPr>
              <a:t>OBVEZNA  DOKAZILA: </a:t>
            </a:r>
          </a:p>
          <a:p>
            <a:r>
              <a:rPr lang="pl-PL" sz="1600" dirty="0">
                <a:solidFill>
                  <a:srgbClr val="FF0000"/>
                </a:solidFill>
              </a:rPr>
              <a:t>fotokopija dokumenta o sodelovanju ali izpolnjen Obrazec št.3 (npr. pogodbe o poslovodenju, pogodba o sodelovanju, sklep, imenovanje...)</a:t>
            </a:r>
            <a:endParaRPr lang="sl-SI" sz="1600" dirty="0">
              <a:solidFill>
                <a:srgbClr val="FF0000"/>
              </a:solidFill>
            </a:endParaRPr>
          </a:p>
          <a:p>
            <a:r>
              <a:rPr lang="sl-SI" sz="1600" dirty="0">
                <a:solidFill>
                  <a:srgbClr val="FF0000"/>
                </a:solidFill>
              </a:rPr>
              <a:t>Obrazec št. 4: Izjava pedagoškega mentorja /strokovnega sodelavca ((so)lastništvo in družinska razmerja)</a:t>
            </a:r>
          </a:p>
          <a:p>
            <a:pPr lvl="1"/>
            <a:r>
              <a:rPr lang="sl-SI" altLang="sl-SI" sz="1600" dirty="0">
                <a:ln w="0"/>
                <a:solidFill>
                  <a:srgbClr val="FF0000"/>
                </a:solidFill>
                <a:effectLst>
                  <a:outerShdw blurRad="38100" dist="25400" dir="5400000" algn="ctr" rotWithShape="0">
                    <a:srgbClr val="6E747A">
                      <a:alpha val="43000"/>
                    </a:srgbClr>
                  </a:outerShdw>
                </a:effectLst>
              </a:rPr>
              <a:t/>
            </a:r>
            <a:br>
              <a:rPr lang="sl-SI" altLang="sl-SI" sz="1600" dirty="0">
                <a:ln w="0"/>
                <a:solidFill>
                  <a:srgbClr val="FF0000"/>
                </a:solidFill>
                <a:effectLst>
                  <a:outerShdw blurRad="38100" dist="25400" dir="5400000" algn="ctr" rotWithShape="0">
                    <a:srgbClr val="6E747A">
                      <a:alpha val="43000"/>
                    </a:srgbClr>
                  </a:outerShdw>
                </a:effectLst>
              </a:rPr>
            </a:br>
            <a:endParaRPr lang="sl-SI" sz="1600" dirty="0">
              <a:solidFill>
                <a:srgbClr val="FF0000"/>
              </a:solidFill>
            </a:endParaRPr>
          </a:p>
        </p:txBody>
      </p:sp>
    </p:spTree>
    <p:extLst>
      <p:ext uri="{BB962C8B-B14F-4D97-AF65-F5344CB8AC3E}">
        <p14:creationId xmlns:p14="http://schemas.microsoft.com/office/powerpoint/2010/main" val="1077302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641754" y="317717"/>
            <a:ext cx="9451650" cy="7417415"/>
          </a:xfrm>
          <a:prstGeom prst="rect">
            <a:avLst/>
          </a:prstGeom>
        </p:spPr>
        <p:txBody>
          <a:bodyPr wrap="square">
            <a:spAutoFit/>
          </a:bodyPr>
          <a:lstStyle/>
          <a:p>
            <a:pPr algn="ctr">
              <a:lnSpc>
                <a:spcPct val="150000"/>
              </a:lnSpc>
              <a:spcBef>
                <a:spcPts val="600"/>
              </a:spcBef>
              <a:defRPr/>
            </a:pPr>
            <a:r>
              <a:rPr lang="sl-SI" altLang="sl-SI" sz="2400" b="1" dirty="0" smtClean="0">
                <a:solidFill>
                  <a:srgbClr val="FF0000"/>
                </a:solidFill>
              </a:rPr>
              <a:t>POGOJI - PEDAGOŠKI MENTOR</a:t>
            </a:r>
          </a:p>
          <a:p>
            <a:pPr algn="ctr">
              <a:lnSpc>
                <a:spcPct val="150000"/>
              </a:lnSpc>
              <a:spcBef>
                <a:spcPts val="600"/>
              </a:spcBef>
              <a:defRPr/>
            </a:pPr>
            <a:endParaRPr lang="sl-SI" b="1" dirty="0" smtClean="0">
              <a:solidFill>
                <a:srgbClr val="FF0000"/>
              </a:solidFill>
            </a:endParaRPr>
          </a:p>
          <a:p>
            <a:pPr marL="285750" lvl="0" indent="-285750" eaLnBrk="0" hangingPunct="0">
              <a:buFont typeface="Arial" panose="020B0604020202020204" pitchFamily="34" charset="0"/>
              <a:buChar char="•"/>
            </a:pPr>
            <a:r>
              <a:rPr lang="sl-SI" sz="1400" dirty="0" smtClean="0"/>
              <a:t>sodelovanje </a:t>
            </a:r>
            <a:r>
              <a:rPr lang="sl-SI" sz="1400" b="1" dirty="0"/>
              <a:t>vsaj enega pedagoškega mentorja </a:t>
            </a:r>
            <a:r>
              <a:rPr lang="sl-SI" sz="1400" dirty="0"/>
              <a:t>(visokošolski učitelj ali asistent z doktoratom</a:t>
            </a:r>
            <a:r>
              <a:rPr lang="sl-SI" sz="1400" dirty="0" smtClean="0"/>
              <a:t>)</a:t>
            </a:r>
          </a:p>
          <a:p>
            <a:pPr lvl="0" eaLnBrk="0" hangingPunct="0"/>
            <a:endParaRPr lang="sl-SI" sz="1400" dirty="0"/>
          </a:p>
          <a:p>
            <a:pPr marL="285750" lvl="0" indent="-285750" eaLnBrk="0" hangingPunct="0">
              <a:buFont typeface="Arial" panose="020B0604020202020204" pitchFamily="34" charset="0"/>
              <a:buChar char="•"/>
            </a:pPr>
            <a:r>
              <a:rPr lang="sl-SI" sz="1400" dirty="0"/>
              <a:t>na dan </a:t>
            </a:r>
            <a:r>
              <a:rPr lang="sl-SI" sz="1400" dirty="0" smtClean="0"/>
              <a:t>6. </a:t>
            </a:r>
            <a:r>
              <a:rPr lang="sl-SI" sz="1400" dirty="0"/>
              <a:t>12. </a:t>
            </a:r>
            <a:r>
              <a:rPr lang="sl-SI" sz="1400" dirty="0" smtClean="0"/>
              <a:t>2019 </a:t>
            </a:r>
            <a:r>
              <a:rPr lang="sl-SI" sz="1400" dirty="0"/>
              <a:t>in ves čas trajanja projekta mora imeti </a:t>
            </a:r>
            <a:r>
              <a:rPr lang="sl-SI" sz="1400" b="1" dirty="0"/>
              <a:t>veljavno izvolitev v naziv visokošolskega učitelja</a:t>
            </a:r>
            <a:r>
              <a:rPr lang="sl-SI" sz="1400" dirty="0"/>
              <a:t> oz. da deluje kot asistent z </a:t>
            </a:r>
            <a:r>
              <a:rPr lang="sl-SI" sz="1400" dirty="0" smtClean="0"/>
              <a:t>doktoratom</a:t>
            </a:r>
          </a:p>
          <a:p>
            <a:pPr marL="285750" lvl="0" indent="-285750" eaLnBrk="0" hangingPunct="0">
              <a:buFont typeface="Arial" panose="020B0604020202020204" pitchFamily="34" charset="0"/>
              <a:buChar char="•"/>
            </a:pPr>
            <a:endParaRPr lang="sl-SI" sz="1400" dirty="0"/>
          </a:p>
          <a:p>
            <a:pPr marL="285750" lvl="0" indent="-285750" eaLnBrk="0" hangingPunct="0">
              <a:buFont typeface="Arial" panose="020B0604020202020204" pitchFamily="34" charset="0"/>
              <a:buChar char="•"/>
            </a:pPr>
            <a:r>
              <a:rPr lang="sl-SI" sz="1400" dirty="0"/>
              <a:t>na dan </a:t>
            </a:r>
            <a:r>
              <a:rPr lang="sl-SI" sz="1400" dirty="0" smtClean="0"/>
              <a:t>6. </a:t>
            </a:r>
            <a:r>
              <a:rPr lang="sl-SI" sz="1400" dirty="0"/>
              <a:t>12. </a:t>
            </a:r>
            <a:r>
              <a:rPr lang="sl-SI" sz="1400" dirty="0" smtClean="0"/>
              <a:t>2019 </a:t>
            </a:r>
            <a:r>
              <a:rPr lang="sl-SI" sz="1400" dirty="0"/>
              <a:t>in ves čas trajanja projekta mora biti </a:t>
            </a:r>
            <a:r>
              <a:rPr lang="sl-SI" sz="1400" b="1" dirty="0"/>
              <a:t>redno zaposlen na UL </a:t>
            </a:r>
            <a:r>
              <a:rPr lang="sl-SI" sz="1400" dirty="0"/>
              <a:t>(vsaj 1 PM mora imeti redno ali dopolnilno zaposlitev po Zakonu o delovnih razmerjih</a:t>
            </a:r>
            <a:r>
              <a:rPr lang="sl-SI" sz="1400" dirty="0" smtClean="0"/>
              <a:t>)</a:t>
            </a:r>
          </a:p>
          <a:p>
            <a:pPr marL="285750" lvl="0" indent="-285750" eaLnBrk="0" hangingPunct="0">
              <a:buFont typeface="Arial" panose="020B0604020202020204" pitchFamily="34" charset="0"/>
              <a:buChar char="•"/>
            </a:pPr>
            <a:endParaRPr lang="sl-SI" sz="1400" dirty="0"/>
          </a:p>
          <a:p>
            <a:pPr marL="285750" lvl="0" indent="-285750" eaLnBrk="0" hangingPunct="0">
              <a:buFont typeface="Arial" panose="020B0604020202020204" pitchFamily="34" charset="0"/>
              <a:buChar char="•"/>
            </a:pPr>
            <a:r>
              <a:rPr lang="sl-SI" sz="1400" dirty="0"/>
              <a:t>če sodeluje </a:t>
            </a:r>
            <a:r>
              <a:rPr lang="sl-SI" sz="1400" b="1" dirty="0"/>
              <a:t>več kot en pedagoški mentor</a:t>
            </a:r>
            <a:r>
              <a:rPr lang="sl-SI" sz="1400" dirty="0"/>
              <a:t>, mora </a:t>
            </a:r>
            <a:r>
              <a:rPr lang="sl-SI" sz="1400" b="1" dirty="0"/>
              <a:t>vsak prihajati iz drugega (različnega) študijskega področja </a:t>
            </a:r>
            <a:r>
              <a:rPr lang="sl-SI" sz="1400" dirty="0"/>
              <a:t>(razlikovati na tretji klasifikacijski ravni oz. 4-mestni kodi</a:t>
            </a:r>
            <a:r>
              <a:rPr lang="sl-SI" sz="1400" dirty="0" smtClean="0"/>
              <a:t>)</a:t>
            </a:r>
          </a:p>
          <a:p>
            <a:pPr marL="285750" lvl="0" indent="-285750" eaLnBrk="0" hangingPunct="0">
              <a:buFont typeface="Arial" panose="020B0604020202020204" pitchFamily="34" charset="0"/>
              <a:buChar char="•"/>
            </a:pPr>
            <a:endParaRPr lang="sl-SI" sz="1400" dirty="0"/>
          </a:p>
          <a:p>
            <a:pPr marL="285750" lvl="0" indent="-285750" eaLnBrk="0" hangingPunct="0">
              <a:buFont typeface="Arial" panose="020B0604020202020204" pitchFamily="34" charset="0"/>
              <a:buChar char="•"/>
            </a:pPr>
            <a:r>
              <a:rPr lang="sl-SI" sz="1400" dirty="0" smtClean="0"/>
              <a:t>da pedagoški </a:t>
            </a:r>
            <a:r>
              <a:rPr lang="sl-SI" sz="1400" dirty="0"/>
              <a:t>mentor </a:t>
            </a:r>
            <a:r>
              <a:rPr lang="sl-SI" sz="1400" b="1" dirty="0" smtClean="0"/>
              <a:t>ni (so)lastniško </a:t>
            </a:r>
            <a:r>
              <a:rPr lang="sl-SI" sz="1400" b="1" dirty="0"/>
              <a:t>povezan s subjekti, ki so vključeni v projekt,</a:t>
            </a:r>
            <a:r>
              <a:rPr lang="sl-SI" sz="1400" dirty="0"/>
              <a:t> oz. ni soustanovitelj oz. član organov Partnerja 1 in Partnerja 2 ter da ni odgovorna oseba Partnerja 1 in Partnerja 2 </a:t>
            </a:r>
            <a:endParaRPr lang="sl-SI" sz="1400" dirty="0" smtClean="0"/>
          </a:p>
          <a:p>
            <a:pPr marL="285750" lvl="0" indent="-285750" eaLnBrk="0" hangingPunct="0">
              <a:buFont typeface="Arial" panose="020B0604020202020204" pitchFamily="34" charset="0"/>
              <a:buChar char="•"/>
            </a:pPr>
            <a:endParaRPr lang="sl-SI" sz="1400" dirty="0"/>
          </a:p>
          <a:p>
            <a:pPr marL="285750" lvl="0" indent="-285750" eaLnBrk="0" hangingPunct="0">
              <a:buFont typeface="Arial" panose="020B0604020202020204" pitchFamily="34" charset="0"/>
              <a:buChar char="•"/>
            </a:pPr>
            <a:r>
              <a:rPr lang="sl-SI" sz="1400" dirty="0"/>
              <a:t>da ni s strokovnim sodelavcem v zakonski zvezi, zunajzakonski skupnosti, registrirani istospolni partnerski skupnosti, skupnem gospodinjstvu, krvnem sorodstvu v ravni vrsti, krvnem sorodstvu v stranski vrsti do vštetega tretjega kolena, sorodstvu po svaštvu do vštetega drugega kolena, posvojitelj, posvojenec, rejnik, rejenec </a:t>
            </a:r>
          </a:p>
          <a:p>
            <a:pPr eaLnBrk="0" hangingPunct="0"/>
            <a:endParaRPr lang="sl-SI" sz="1400" dirty="0" smtClean="0"/>
          </a:p>
          <a:p>
            <a:pPr eaLnBrk="0" hangingPunct="0"/>
            <a:r>
              <a:rPr lang="sl-SI" sz="1400" dirty="0" smtClean="0">
                <a:solidFill>
                  <a:srgbClr val="FF0000"/>
                </a:solidFill>
              </a:rPr>
              <a:t>OBVEZNA  </a:t>
            </a:r>
            <a:r>
              <a:rPr lang="sl-SI" sz="1400" dirty="0">
                <a:solidFill>
                  <a:srgbClr val="FF0000"/>
                </a:solidFill>
              </a:rPr>
              <a:t>DOKAZILA</a:t>
            </a:r>
          </a:p>
          <a:p>
            <a:pPr eaLnBrk="0" hangingPunct="0"/>
            <a:r>
              <a:rPr lang="sl-SI" sz="1400" dirty="0">
                <a:solidFill>
                  <a:srgbClr val="FF0000"/>
                </a:solidFill>
              </a:rPr>
              <a:t>fotokopija dokazila o izvolitvi v naziv</a:t>
            </a:r>
          </a:p>
          <a:p>
            <a:pPr eaLnBrk="0" hangingPunct="0"/>
            <a:r>
              <a:rPr lang="sl-SI" sz="1400" dirty="0">
                <a:solidFill>
                  <a:srgbClr val="FF0000"/>
                </a:solidFill>
              </a:rPr>
              <a:t>fotokopija dokazilo o pridobljenem znanstvenem naslovu doktor znanosti </a:t>
            </a:r>
            <a:r>
              <a:rPr lang="sl-SI" sz="1400" dirty="0" smtClean="0">
                <a:solidFill>
                  <a:srgbClr val="FF0000"/>
                </a:solidFill>
              </a:rPr>
              <a:t>(če to </a:t>
            </a:r>
            <a:r>
              <a:rPr lang="sl-SI" sz="1400" dirty="0">
                <a:solidFill>
                  <a:srgbClr val="FF0000"/>
                </a:solidFill>
              </a:rPr>
              <a:t>ni že razvidno iz dokazila o izvolitvi)</a:t>
            </a:r>
          </a:p>
          <a:p>
            <a:pPr eaLnBrk="0" hangingPunct="0"/>
            <a:r>
              <a:rPr lang="sl-SI" sz="1400" dirty="0">
                <a:solidFill>
                  <a:srgbClr val="FF0000"/>
                </a:solidFill>
              </a:rPr>
              <a:t>Obrazec št. 4: Izjava pedagoškega mentorja /strokovnega sodelavca ((so)lastništvo in družinska razmerja)</a:t>
            </a:r>
          </a:p>
          <a:p>
            <a:pPr marL="800100" lvl="1" indent="-342900">
              <a:buFont typeface="Arial" panose="020B0604020202020204" pitchFamily="34" charset="0"/>
              <a:buChar char="•"/>
            </a:pPr>
            <a:endParaRPr lang="sl-SI" sz="1400" dirty="0">
              <a:ln w="0"/>
              <a:effectLst>
                <a:outerShdw blurRad="38100" dist="25400" dir="5400000" algn="ctr" rotWithShape="0">
                  <a:srgbClr val="6E747A">
                    <a:alpha val="43000"/>
                  </a:srgbClr>
                </a:outerShdw>
              </a:effectLst>
            </a:endParaRPr>
          </a:p>
          <a:p>
            <a:r>
              <a:rPr lang="sl-SI" sz="1400" dirty="0"/>
              <a:t>	</a:t>
            </a:r>
          </a:p>
          <a:p>
            <a:pPr marL="800100" lvl="1" indent="-342900">
              <a:buFont typeface="Arial" panose="020B0604020202020204" pitchFamily="34" charset="0"/>
              <a:buChar char="•"/>
            </a:pPr>
            <a:endParaRPr lang="sl-SI" sz="1400" b="1" dirty="0" smtClean="0">
              <a:ln w="0"/>
              <a:effectLst>
                <a:outerShdw blurRad="38100" dist="25400" dir="5400000" algn="ctr" rotWithShape="0">
                  <a:srgbClr val="6E747A">
                    <a:alpha val="43000"/>
                  </a:srgbClr>
                </a:outerShdw>
              </a:effectLst>
            </a:endParaRPr>
          </a:p>
          <a:p>
            <a:pPr marL="800100" lvl="1" indent="-342900">
              <a:buFont typeface="Arial" panose="020B0604020202020204" pitchFamily="34" charset="0"/>
              <a:buChar char="•"/>
            </a:pPr>
            <a:endParaRPr lang="sl-SI" sz="2000" dirty="0">
              <a:ln w="0"/>
              <a:effectLst>
                <a:outerShdw blurRad="38100" dist="25400" dir="5400000" algn="ctr" rotWithShape="0">
                  <a:srgbClr val="6E747A">
                    <a:alpha val="43000"/>
                  </a:srgbClr>
                </a:outerShdw>
              </a:effectLst>
            </a:endParaRPr>
          </a:p>
          <a:p>
            <a:r>
              <a:rPr lang="sl-SI" dirty="0"/>
              <a:t>	</a:t>
            </a:r>
          </a:p>
          <a:p>
            <a:pPr marL="800100" lvl="1" indent="-342900">
              <a:buFont typeface="Georgia" panose="02040502050405020303" pitchFamily="18" charset="0"/>
              <a:buChar char="●"/>
            </a:pPr>
            <a:endParaRPr lang="sl-SI" sz="2000" b="1" dirty="0">
              <a:ln w="0"/>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164116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08404" y="991311"/>
            <a:ext cx="9494378" cy="4154984"/>
          </a:xfrm>
          <a:prstGeom prst="rect">
            <a:avLst/>
          </a:prstGeom>
        </p:spPr>
        <p:txBody>
          <a:bodyPr wrap="square">
            <a:spAutoFit/>
          </a:bodyPr>
          <a:lstStyle/>
          <a:p>
            <a:pPr algn="ctr">
              <a:lnSpc>
                <a:spcPct val="150000"/>
              </a:lnSpc>
              <a:spcBef>
                <a:spcPts val="600"/>
              </a:spcBef>
              <a:buClr>
                <a:srgbClr val="C00000"/>
              </a:buClr>
              <a:defRPr/>
            </a:pPr>
            <a:r>
              <a:rPr lang="sl-SI" sz="3200" b="1" dirty="0" smtClean="0">
                <a:solidFill>
                  <a:srgbClr val="FF0000"/>
                </a:solidFill>
              </a:rPr>
              <a:t>POGOJI – ŠTUDENT</a:t>
            </a:r>
          </a:p>
          <a:p>
            <a:pPr algn="ctr">
              <a:buClr>
                <a:srgbClr val="C00000"/>
              </a:buClr>
            </a:pPr>
            <a:endParaRPr lang="sl-SI" sz="2000" b="1" dirty="0" smtClean="0"/>
          </a:p>
          <a:p>
            <a:pPr marL="285750" lvl="0" indent="-285750" eaLnBrk="0" hangingPunct="0">
              <a:buFont typeface="Arial" panose="020B0604020202020204" pitchFamily="34" charset="0"/>
              <a:buChar char="•"/>
            </a:pPr>
            <a:r>
              <a:rPr lang="sl-SI" b="1" dirty="0"/>
              <a:t>vsaj en študent prihaja iz drugega (različnega) študijskega področja po </a:t>
            </a:r>
            <a:r>
              <a:rPr lang="sl-SI" b="1" dirty="0" err="1"/>
              <a:t>Klasius</a:t>
            </a:r>
            <a:r>
              <a:rPr lang="sl-SI" b="1" dirty="0"/>
              <a:t>-P-16</a:t>
            </a:r>
            <a:r>
              <a:rPr lang="sl-SI" dirty="0"/>
              <a:t> (razlikovati na tretji klasifikacijski ravni oz. 4-mestni kodi) in vsaj </a:t>
            </a:r>
            <a:r>
              <a:rPr lang="sl-SI" b="1" dirty="0"/>
              <a:t>2 študenta vpisana na članici</a:t>
            </a:r>
            <a:r>
              <a:rPr lang="sl-SI" dirty="0"/>
              <a:t>, ki je izvajalka </a:t>
            </a:r>
            <a:r>
              <a:rPr lang="sl-SI" dirty="0" smtClean="0"/>
              <a:t>projekta</a:t>
            </a:r>
          </a:p>
          <a:p>
            <a:pPr marL="285750" lvl="0" indent="-285750" eaLnBrk="0" hangingPunct="0">
              <a:buFont typeface="Arial" panose="020B0604020202020204" pitchFamily="34" charset="0"/>
              <a:buChar char="•"/>
            </a:pPr>
            <a:endParaRPr lang="sl-SI" dirty="0"/>
          </a:p>
          <a:p>
            <a:pPr marL="285750" lvl="0" indent="-285750" eaLnBrk="0" hangingPunct="0">
              <a:buFont typeface="Arial" panose="020B0604020202020204" pitchFamily="34" charset="0"/>
              <a:buChar char="•"/>
            </a:pPr>
            <a:r>
              <a:rPr lang="sl-SI" dirty="0"/>
              <a:t>vpisan</a:t>
            </a:r>
            <a:r>
              <a:rPr lang="sl-SI" b="1" dirty="0"/>
              <a:t> v javno veljaven študijski program na študij </a:t>
            </a:r>
            <a:r>
              <a:rPr lang="sl-SI" dirty="0"/>
              <a:t>v </a:t>
            </a:r>
            <a:r>
              <a:rPr lang="sl-SI" dirty="0" smtClean="0"/>
              <a:t>RS</a:t>
            </a:r>
          </a:p>
          <a:p>
            <a:pPr marL="285750" lvl="0" indent="-285750" eaLnBrk="0" hangingPunct="0">
              <a:buFont typeface="Arial" panose="020B0604020202020204" pitchFamily="34" charset="0"/>
              <a:buChar char="•"/>
            </a:pPr>
            <a:endParaRPr lang="sl-SI" dirty="0"/>
          </a:p>
          <a:p>
            <a:pPr marL="285750" lvl="0" indent="-285750">
              <a:buFont typeface="Arial" panose="020B0604020202020204" pitchFamily="34" charset="0"/>
              <a:buChar char="•"/>
            </a:pPr>
            <a:r>
              <a:rPr lang="sl-SI" dirty="0"/>
              <a:t>ne sme biti v delovnem razmerju, samostojni podjetnik posameznik ali prijavljen na Zavodu RS za zaposlovanje v evidenci brezposelnih </a:t>
            </a:r>
            <a:r>
              <a:rPr lang="sl-SI" dirty="0" smtClean="0"/>
              <a:t>oseb</a:t>
            </a:r>
          </a:p>
          <a:p>
            <a:pPr lvl="0"/>
            <a:endParaRPr lang="sl-SI" dirty="0"/>
          </a:p>
          <a:p>
            <a:pPr marL="285750" lvl="0" indent="-285750">
              <a:buFont typeface="Arial" panose="020B0604020202020204" pitchFamily="34" charset="0"/>
              <a:buChar char="•"/>
            </a:pPr>
            <a:r>
              <a:rPr lang="sl-SI" dirty="0"/>
              <a:t>ni poslovodna oseba gospodarske družbe ali direktor zasebnega </a:t>
            </a:r>
            <a:r>
              <a:rPr lang="sl-SI" dirty="0" smtClean="0"/>
              <a:t>zavoda, nima s.p.</a:t>
            </a:r>
            <a:endParaRPr lang="sl-SI" dirty="0"/>
          </a:p>
          <a:p>
            <a:pPr marL="285750" indent="-285750">
              <a:buFont typeface="Arial" panose="020B0604020202020204" pitchFamily="34" charset="0"/>
              <a:buChar char="•"/>
            </a:pPr>
            <a:endParaRPr lang="sl-SI" sz="1600" dirty="0"/>
          </a:p>
        </p:txBody>
      </p:sp>
    </p:spTree>
    <p:extLst>
      <p:ext uri="{BB962C8B-B14F-4D97-AF65-F5344CB8AC3E}">
        <p14:creationId xmlns:p14="http://schemas.microsoft.com/office/powerpoint/2010/main" val="1387140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85316" y="991313"/>
            <a:ext cx="9434558" cy="4770537"/>
          </a:xfrm>
          <a:prstGeom prst="rect">
            <a:avLst/>
          </a:prstGeom>
        </p:spPr>
        <p:txBody>
          <a:bodyPr wrap="square">
            <a:spAutoFit/>
          </a:bodyPr>
          <a:lstStyle/>
          <a:p>
            <a:pPr algn="ctr"/>
            <a:r>
              <a:rPr lang="sl-SI" sz="2000" b="1" dirty="0" smtClean="0">
                <a:solidFill>
                  <a:srgbClr val="FF0000"/>
                </a:solidFill>
              </a:rPr>
              <a:t>DODATNI POGOJI IN ZAHTEVE ZA VKLJUČITEV ŠTUDENTOV </a:t>
            </a:r>
          </a:p>
          <a:p>
            <a:pPr algn="ctr"/>
            <a:endParaRPr lang="sl-SI" sz="1600" b="1" dirty="0" smtClean="0">
              <a:solidFill>
                <a:srgbClr val="FF0000"/>
              </a:solidFill>
            </a:endParaRPr>
          </a:p>
          <a:p>
            <a:endParaRPr lang="sl-SI" sz="1600" dirty="0"/>
          </a:p>
          <a:p>
            <a:pPr marL="742950" lvl="1" indent="-285750">
              <a:buFont typeface="Arial" panose="020B0604020202020204" pitchFamily="34" charset="0"/>
              <a:buChar char="•"/>
            </a:pPr>
            <a:r>
              <a:rPr lang="sl-SI" dirty="0"/>
              <a:t>posamezen študent lahko v okviru posameznega odpiranja sodeluje v enem projektu ŠIPK in ne glede na to, ali je že bil vključen v projekte v obdobju razpisov ŠIPK </a:t>
            </a:r>
            <a:r>
              <a:rPr lang="sl-SI" dirty="0" smtClean="0"/>
              <a:t>2016-2020</a:t>
            </a:r>
          </a:p>
          <a:p>
            <a:pPr lvl="1"/>
            <a:endParaRPr lang="sl-SI" dirty="0"/>
          </a:p>
          <a:p>
            <a:pPr marL="742950" lvl="1" indent="-285750">
              <a:buFont typeface="Arial" panose="020B0604020202020204" pitchFamily="34" charset="0"/>
              <a:buChar char="•"/>
            </a:pPr>
            <a:r>
              <a:rPr lang="sl-SI" dirty="0"/>
              <a:t>pri izboru sodelujočih študentov dati </a:t>
            </a:r>
            <a:r>
              <a:rPr lang="sl-SI" b="1" dirty="0"/>
              <a:t>prednost študentom, ki še niso sodelovali na projektih ŠIPK </a:t>
            </a:r>
            <a:r>
              <a:rPr lang="sl-SI" dirty="0">
                <a:sym typeface="Wingdings" panose="05000000000000000000" pitchFamily="2" charset="2"/>
              </a:rPr>
              <a:t></a:t>
            </a:r>
            <a:r>
              <a:rPr lang="sl-SI" dirty="0"/>
              <a:t> v projektno skupino </a:t>
            </a:r>
            <a:r>
              <a:rPr lang="sl-SI" b="1" dirty="0"/>
              <a:t>se lahko vključi največ 2 študenta, ki sta že sodelovala v prejšnjih projektih </a:t>
            </a:r>
            <a:r>
              <a:rPr lang="sl-SI" dirty="0"/>
              <a:t>ŠIPK</a:t>
            </a:r>
            <a:r>
              <a:rPr lang="sl-SI" b="1" dirty="0"/>
              <a:t> </a:t>
            </a:r>
            <a:r>
              <a:rPr lang="sl-SI" dirty="0"/>
              <a:t>(pri posameznem študentu preveriti, če je že </a:t>
            </a:r>
            <a:r>
              <a:rPr lang="sl-SI" dirty="0" smtClean="0"/>
              <a:t>sodeloval v </a:t>
            </a:r>
            <a:r>
              <a:rPr lang="sl-SI" dirty="0"/>
              <a:t>okviru projektov ŠIPK UL ali pri projektih ŠIPK drugih visokošolskih </a:t>
            </a:r>
            <a:r>
              <a:rPr lang="sl-SI" dirty="0" smtClean="0"/>
              <a:t>zavodih, </a:t>
            </a:r>
            <a:r>
              <a:rPr lang="sl-SI" dirty="0"/>
              <a:t>pri čemer projekti </a:t>
            </a:r>
            <a:r>
              <a:rPr lang="sl-SI" dirty="0" smtClean="0"/>
              <a:t>PKP ne </a:t>
            </a:r>
            <a:r>
              <a:rPr lang="sl-SI" dirty="0"/>
              <a:t>štejejo</a:t>
            </a:r>
            <a:r>
              <a:rPr lang="sl-SI" dirty="0" smtClean="0"/>
              <a:t>!)</a:t>
            </a:r>
          </a:p>
          <a:p>
            <a:pPr lvl="1"/>
            <a:endParaRPr lang="sl-SI" dirty="0"/>
          </a:p>
          <a:p>
            <a:pPr marL="742950" lvl="1" indent="-285750">
              <a:buFont typeface="Arial" panose="020B0604020202020204" pitchFamily="34" charset="0"/>
              <a:buChar char="•"/>
            </a:pPr>
            <a:r>
              <a:rPr lang="sl-SI" dirty="0"/>
              <a:t>zaposleni študenti, študenti višjih šol, pavzerji lahko sodelujejo, vendar se ne štejejo v kvoto in ne morejo prejeti </a:t>
            </a:r>
            <a:r>
              <a:rPr lang="sl-SI" dirty="0" smtClean="0"/>
              <a:t>plačila</a:t>
            </a:r>
          </a:p>
          <a:p>
            <a:pPr lvl="1"/>
            <a:endParaRPr lang="sl-SI" dirty="0"/>
          </a:p>
          <a:p>
            <a:pPr marL="742950" lvl="1" indent="-285750">
              <a:buFont typeface="Arial" panose="020B0604020202020204" pitchFamily="34" charset="0"/>
              <a:buChar char="•"/>
            </a:pPr>
            <a:r>
              <a:rPr lang="sl-SI" dirty="0"/>
              <a:t>pred začetkom dela na projektu mora imeti študent veljavno napotnico</a:t>
            </a:r>
          </a:p>
        </p:txBody>
      </p:sp>
    </p:spTree>
    <p:extLst>
      <p:ext uri="{BB962C8B-B14F-4D97-AF65-F5344CB8AC3E}">
        <p14:creationId xmlns:p14="http://schemas.microsoft.com/office/powerpoint/2010/main" val="4162497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p:cNvSpPr/>
          <p:nvPr/>
        </p:nvSpPr>
        <p:spPr>
          <a:xfrm>
            <a:off x="1042587" y="982766"/>
            <a:ext cx="9485833" cy="4862870"/>
          </a:xfrm>
          <a:prstGeom prst="rect">
            <a:avLst/>
          </a:prstGeom>
        </p:spPr>
        <p:txBody>
          <a:bodyPr wrap="square">
            <a:spAutoFit/>
          </a:bodyPr>
          <a:lstStyle/>
          <a:p>
            <a:pPr algn="ctr">
              <a:lnSpc>
                <a:spcPct val="150000"/>
              </a:lnSpc>
              <a:spcBef>
                <a:spcPts val="600"/>
              </a:spcBef>
              <a:buClr>
                <a:srgbClr val="C00000"/>
              </a:buClr>
              <a:defRPr/>
            </a:pPr>
            <a:r>
              <a:rPr lang="sl-SI" altLang="sl-SI" sz="2400" b="1" dirty="0">
                <a:solidFill>
                  <a:srgbClr val="FF0000"/>
                </a:solidFill>
              </a:rPr>
              <a:t>TOČKOVANJE in MERILA</a:t>
            </a:r>
          </a:p>
          <a:p>
            <a:endParaRPr lang="sl-SI" altLang="sl-SI" b="1" dirty="0">
              <a:solidFill>
                <a:srgbClr val="FF0000"/>
              </a:solidFill>
            </a:endParaRPr>
          </a:p>
          <a:p>
            <a:endParaRPr lang="sl-SI" altLang="sl-SI" sz="1600" b="1" dirty="0" smtClean="0">
              <a:solidFill>
                <a:srgbClr val="FF0000"/>
              </a:solidFill>
            </a:endParaRPr>
          </a:p>
          <a:p>
            <a:r>
              <a:rPr lang="sl-SI" altLang="sl-SI" sz="1600" b="1" dirty="0" smtClean="0">
                <a:solidFill>
                  <a:srgbClr val="FF0000"/>
                </a:solidFill>
              </a:rPr>
              <a:t>Točkovanje:</a:t>
            </a:r>
          </a:p>
          <a:p>
            <a:endParaRPr lang="sl-SI" altLang="sl-SI" sz="1600" b="1" dirty="0">
              <a:solidFill>
                <a:srgbClr val="FF0000"/>
              </a:solidFill>
            </a:endParaRPr>
          </a:p>
          <a:p>
            <a:r>
              <a:rPr lang="sl-SI" altLang="sl-SI" sz="1600" dirty="0"/>
              <a:t>Največje možno skupno število točk, s katerimi se lahko oceni posamezni projekt, je </a:t>
            </a:r>
            <a:r>
              <a:rPr lang="sl-SI" altLang="sl-SI" sz="1600" dirty="0" smtClean="0"/>
              <a:t>87 </a:t>
            </a:r>
            <a:r>
              <a:rPr lang="sl-SI" altLang="sl-SI" sz="1600" dirty="0"/>
              <a:t>točk. Izbran je lahko projekt, ki doseže najmanj </a:t>
            </a:r>
            <a:r>
              <a:rPr lang="sl-SI" altLang="sl-SI" sz="1600" dirty="0" smtClean="0"/>
              <a:t>52 </a:t>
            </a:r>
            <a:r>
              <a:rPr lang="sl-SI" altLang="sl-SI" sz="1600" dirty="0"/>
              <a:t>točk.</a:t>
            </a:r>
          </a:p>
          <a:p>
            <a:pPr algn="ctr"/>
            <a:endParaRPr lang="sl-SI" altLang="sl-SI" sz="1600" b="1" dirty="0" smtClean="0">
              <a:solidFill>
                <a:srgbClr val="FF0000"/>
              </a:solidFill>
            </a:endParaRPr>
          </a:p>
          <a:p>
            <a:pPr algn="ctr"/>
            <a:endParaRPr lang="sl-SI" altLang="sl-SI" sz="1600" b="1" dirty="0">
              <a:solidFill>
                <a:srgbClr val="FF0000"/>
              </a:solidFill>
            </a:endParaRPr>
          </a:p>
          <a:p>
            <a:r>
              <a:rPr lang="sl-SI" altLang="sl-SI" sz="1600" b="1" dirty="0" smtClean="0">
                <a:solidFill>
                  <a:srgbClr val="FF0000"/>
                </a:solidFill>
              </a:rPr>
              <a:t>Izločitveni merili:</a:t>
            </a:r>
          </a:p>
          <a:p>
            <a:endParaRPr lang="sl-SI" altLang="sl-SI" sz="1600" b="1" dirty="0">
              <a:solidFill>
                <a:srgbClr val="FF0000"/>
              </a:solidFill>
            </a:endParaRPr>
          </a:p>
          <a:p>
            <a:pPr marL="285750" indent="-285750">
              <a:buFont typeface="Arial" panose="020B0604020202020204" pitchFamily="34" charset="0"/>
              <a:buChar char="•"/>
            </a:pPr>
            <a:r>
              <a:rPr lang="sl-SI" sz="1600" b="1" dirty="0"/>
              <a:t>Predlog projekta je skladen s predmetom, namenom in cilji javnega razpisa ter prednostne osi in prednostne </a:t>
            </a:r>
            <a:r>
              <a:rPr lang="sl-SI" sz="1600" b="1" dirty="0" smtClean="0"/>
              <a:t>naložbe</a:t>
            </a:r>
          </a:p>
          <a:p>
            <a:pPr marL="285750" indent="-285750">
              <a:buFont typeface="Arial" panose="020B0604020202020204" pitchFamily="34" charset="0"/>
              <a:buChar char="•"/>
            </a:pPr>
            <a:endParaRPr lang="sl-SI" sz="1600" b="1" dirty="0" smtClean="0"/>
          </a:p>
          <a:p>
            <a:pPr marL="285750" indent="-285750">
              <a:buFont typeface="Arial" panose="020B0604020202020204" pitchFamily="34" charset="0"/>
              <a:buChar char="•"/>
            </a:pPr>
            <a:r>
              <a:rPr lang="sl-SI" sz="1600" b="1" dirty="0"/>
              <a:t>Predlog projekta je izvedljiv, upošteva vse aktivnosti in časovni ter finančni okvir, določen s tem razpisom in razpisno dokumentacijo</a:t>
            </a:r>
            <a:r>
              <a:rPr lang="sl-SI" sz="1600" b="1" dirty="0" smtClean="0"/>
              <a:t>.</a:t>
            </a:r>
            <a:endParaRPr lang="sl-SI" altLang="sl-SI" sz="1600" b="1" dirty="0" smtClean="0">
              <a:solidFill>
                <a:srgbClr val="FF0000"/>
              </a:solidFill>
            </a:endParaRPr>
          </a:p>
          <a:p>
            <a:pPr algn="ctr"/>
            <a:endParaRPr lang="sl-SI" altLang="sl-SI" sz="1400" b="1" dirty="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2157552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9499" y="982766"/>
            <a:ext cx="9408920" cy="5109091"/>
          </a:xfrm>
          <a:prstGeom prst="rect">
            <a:avLst/>
          </a:prstGeom>
        </p:spPr>
        <p:txBody>
          <a:bodyPr wrap="square">
            <a:spAutoFit/>
          </a:bodyPr>
          <a:lstStyle/>
          <a:p>
            <a:pPr algn="ctr"/>
            <a:endParaRPr lang="sl-SI" b="1" dirty="0" smtClean="0"/>
          </a:p>
          <a:p>
            <a:pPr algn="ctr"/>
            <a:r>
              <a:rPr lang="sl-SI" sz="3200" b="1" dirty="0" smtClean="0">
                <a:solidFill>
                  <a:srgbClr val="FF0000"/>
                </a:solidFill>
              </a:rPr>
              <a:t>1.1</a:t>
            </a:r>
            <a:r>
              <a:rPr lang="sl-SI" sz="2400" b="1" dirty="0" smtClean="0">
                <a:solidFill>
                  <a:srgbClr val="FF0000"/>
                </a:solidFill>
              </a:rPr>
              <a:t> PROJEKT IMA JASNO VSEBINSKO ZASNOVO (OPREDELJEN CILJ, KI GA ŽELI PROJEKT DOSEČI)</a:t>
            </a:r>
          </a:p>
          <a:p>
            <a:pPr algn="ctr"/>
            <a:endParaRPr lang="sl-SI" dirty="0">
              <a:solidFill>
                <a:srgbClr val="FF0000"/>
              </a:solidFill>
            </a:endParaRPr>
          </a:p>
          <a:p>
            <a:pPr algn="ctr"/>
            <a:endParaRPr lang="sl-SI" dirty="0" smtClean="0">
              <a:solidFill>
                <a:srgbClr val="FF0000"/>
              </a:solidFill>
            </a:endParaRPr>
          </a:p>
          <a:p>
            <a:endParaRPr lang="sl-SI" dirty="0"/>
          </a:p>
          <a:p>
            <a:pPr marL="285750" lvl="0" indent="-285750" eaLnBrk="0" hangingPunct="0">
              <a:buFont typeface="Arial" panose="020B0604020202020204" pitchFamily="34" charset="0"/>
              <a:buChar char="•"/>
            </a:pPr>
            <a:r>
              <a:rPr lang="sl-SI" dirty="0"/>
              <a:t>kratka navedba </a:t>
            </a:r>
            <a:r>
              <a:rPr lang="x-none" dirty="0"/>
              <a:t>vsebinske zasnove projekta, kjer je </a:t>
            </a:r>
            <a:r>
              <a:rPr lang="sl-SI" dirty="0"/>
              <a:t>opredeljen izziv, ki ga nameravate razreševati</a:t>
            </a:r>
          </a:p>
          <a:p>
            <a:pPr eaLnBrk="0" hangingPunct="0"/>
            <a:endParaRPr lang="sl-SI" dirty="0"/>
          </a:p>
          <a:p>
            <a:pPr marL="285750" lvl="0" indent="-285750" eaLnBrk="0" hangingPunct="0">
              <a:buFont typeface="Arial" panose="020B0604020202020204" pitchFamily="34" charset="0"/>
              <a:buChar char="•"/>
            </a:pPr>
            <a:r>
              <a:rPr lang="sl-SI" dirty="0"/>
              <a:t>opredelite cilje, ki jih s projektom želite doseči (skladno z razpisom naj bodo cilji usmerjeni v inovativno oz. problemsko reševanje izzivov negospodarskega in neprofitnega sektorja oz. reševanje aktualnih vprašanj lokalnega in družbenega okolja</a:t>
            </a:r>
          </a:p>
          <a:p>
            <a:pPr marL="285750" indent="-285750">
              <a:buFont typeface="Arial" panose="020B0604020202020204" pitchFamily="34" charset="0"/>
              <a:buChar char="•"/>
            </a:pPr>
            <a:endParaRPr lang="sl-SI" b="1" dirty="0" smtClean="0"/>
          </a:p>
          <a:p>
            <a:endParaRPr lang="sl-SI" b="1" dirty="0" smtClean="0"/>
          </a:p>
          <a:p>
            <a:r>
              <a:rPr lang="sl-SI" b="1" dirty="0"/>
              <a:t/>
            </a:r>
            <a:br>
              <a:rPr lang="sl-SI" b="1" dirty="0"/>
            </a:br>
            <a:endParaRPr lang="sl-SI" dirty="0"/>
          </a:p>
          <a:p>
            <a:endParaRPr lang="sl-SI" dirty="0"/>
          </a:p>
        </p:txBody>
      </p:sp>
    </p:spTree>
    <p:extLst>
      <p:ext uri="{BB962C8B-B14F-4D97-AF65-F5344CB8AC3E}">
        <p14:creationId xmlns:p14="http://schemas.microsoft.com/office/powerpoint/2010/main" val="3134517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p:cNvSpPr/>
          <p:nvPr/>
        </p:nvSpPr>
        <p:spPr>
          <a:xfrm>
            <a:off x="1008404" y="982767"/>
            <a:ext cx="9511469" cy="4708981"/>
          </a:xfrm>
          <a:prstGeom prst="rect">
            <a:avLst/>
          </a:prstGeom>
        </p:spPr>
        <p:txBody>
          <a:bodyPr wrap="square">
            <a:spAutoFit/>
          </a:bodyPr>
          <a:lstStyle/>
          <a:p>
            <a:pPr algn="ctr"/>
            <a:r>
              <a:rPr lang="sl-SI" sz="3200" b="1" dirty="0" smtClean="0">
                <a:solidFill>
                  <a:srgbClr val="FF0000"/>
                </a:solidFill>
              </a:rPr>
              <a:t>1.2 </a:t>
            </a:r>
            <a:r>
              <a:rPr lang="sl-SI" sz="2400" b="1" dirty="0" smtClean="0">
                <a:solidFill>
                  <a:srgbClr val="FF0000"/>
                </a:solidFill>
              </a:rPr>
              <a:t>NAČRTOVANA IZVEDBA PROJEKTA JE SKLADNA Z VSEBINSKO ZASNOVO PROJEKTA</a:t>
            </a:r>
          </a:p>
          <a:p>
            <a:pPr algn="ctr"/>
            <a:endParaRPr lang="sl-SI" b="1" dirty="0">
              <a:solidFill>
                <a:srgbClr val="FF0000"/>
              </a:solidFill>
            </a:endParaRPr>
          </a:p>
          <a:p>
            <a:pPr algn="ctr"/>
            <a:endParaRPr lang="sl-SI" b="1" dirty="0" smtClean="0">
              <a:solidFill>
                <a:srgbClr val="FF0000"/>
              </a:solidFill>
            </a:endParaRPr>
          </a:p>
          <a:p>
            <a:pPr algn="ctr"/>
            <a:endParaRPr lang="sl-SI" sz="2000" dirty="0" smtClean="0"/>
          </a:p>
          <a:p>
            <a:pPr marL="285750" lvl="0" indent="-285750" eaLnBrk="0" hangingPunct="0">
              <a:buFont typeface="Arial" panose="020B0604020202020204" pitchFamily="34" charset="0"/>
              <a:buChar char="•"/>
            </a:pPr>
            <a:r>
              <a:rPr lang="sl-SI" dirty="0"/>
              <a:t>aktivnosti za izvedbo projekta naj bodo skladne in smiselno načrtovane (predvideti vključenost študentov, pedagoških mentorjev in strokovnih sodelavcev)</a:t>
            </a:r>
          </a:p>
          <a:p>
            <a:pPr eaLnBrk="0" hangingPunct="0"/>
            <a:r>
              <a:rPr lang="sl-SI" dirty="0"/>
              <a:t> </a:t>
            </a:r>
          </a:p>
          <a:p>
            <a:pPr marL="285750" lvl="0" indent="-285750" eaLnBrk="0" hangingPunct="0">
              <a:buFont typeface="Arial" panose="020B0604020202020204" pitchFamily="34" charset="0"/>
              <a:buChar char="•"/>
            </a:pPr>
            <a:r>
              <a:rPr lang="sl-SI" dirty="0"/>
              <a:t>aktivnosti navesti na način, da omogočajo doseganje učinkov/rezultatov projekta ter prepoznanih potreb oseb iz ciljne skupine </a:t>
            </a:r>
          </a:p>
          <a:p>
            <a:pPr eaLnBrk="0" hangingPunct="0"/>
            <a:endParaRPr lang="sl-SI" dirty="0"/>
          </a:p>
          <a:p>
            <a:pPr marL="285750" lvl="0" indent="-285750" eaLnBrk="0" hangingPunct="0">
              <a:buFont typeface="Arial" panose="020B0604020202020204" pitchFamily="34" charset="0"/>
              <a:buChar char="•"/>
            </a:pPr>
            <a:r>
              <a:rPr lang="sl-SI" dirty="0"/>
              <a:t>če sodeluje Partner 2, mora biti navedena tudi njihova vloga oz. aktivnosti, ki se navezujejo na vsebinsko zasnovo projekta</a:t>
            </a:r>
          </a:p>
          <a:p>
            <a:endParaRPr lang="sl-SI" sz="1400" dirty="0"/>
          </a:p>
          <a:p>
            <a:pPr marL="342900" lvl="0" indent="-342900">
              <a:buFont typeface="Arial" panose="020B0604020202020204" pitchFamily="34" charset="0"/>
              <a:buChar char="•"/>
            </a:pPr>
            <a:endParaRPr lang="sl-SI" sz="1400" dirty="0"/>
          </a:p>
          <a:p>
            <a:endParaRPr lang="sl-SI" sz="1600" dirty="0"/>
          </a:p>
        </p:txBody>
      </p:sp>
    </p:spTree>
    <p:extLst>
      <p:ext uri="{BB962C8B-B14F-4D97-AF65-F5344CB8AC3E}">
        <p14:creationId xmlns:p14="http://schemas.microsoft.com/office/powerpoint/2010/main" val="4267709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p:cNvSpPr/>
          <p:nvPr/>
        </p:nvSpPr>
        <p:spPr>
          <a:xfrm>
            <a:off x="1008404" y="982766"/>
            <a:ext cx="9520015" cy="5909310"/>
          </a:xfrm>
          <a:prstGeom prst="rect">
            <a:avLst/>
          </a:prstGeom>
        </p:spPr>
        <p:txBody>
          <a:bodyPr wrap="square">
            <a:spAutoFit/>
          </a:bodyPr>
          <a:lstStyle/>
          <a:p>
            <a:pPr eaLnBrk="0" hangingPunct="0"/>
            <a:r>
              <a:rPr lang="sl-SI" sz="2400" b="1" dirty="0" smtClean="0">
                <a:solidFill>
                  <a:srgbClr val="FF0000"/>
                </a:solidFill>
              </a:rPr>
              <a:t>1.3</a:t>
            </a:r>
            <a:r>
              <a:rPr lang="sl-SI" sz="2000" b="1" dirty="0" smtClean="0">
                <a:solidFill>
                  <a:srgbClr val="FF0000"/>
                </a:solidFill>
              </a:rPr>
              <a:t> NAVEDBA KOMPETENC, KI JIH BO ŠTUDENT PRIDOBIL Z VKLJUČEVANJEM V PROJEKT</a:t>
            </a:r>
          </a:p>
          <a:p>
            <a:pPr algn="ctr" eaLnBrk="0" hangingPunct="0"/>
            <a:r>
              <a:rPr lang="sl-SI" sz="2000" b="1" dirty="0" smtClean="0">
                <a:solidFill>
                  <a:srgbClr val="FF0000"/>
                </a:solidFill>
              </a:rPr>
              <a:t> </a:t>
            </a:r>
          </a:p>
          <a:p>
            <a:pPr eaLnBrk="0" hangingPunct="0"/>
            <a:r>
              <a:rPr lang="sl-SI" sz="2400" b="1" dirty="0" smtClean="0">
                <a:solidFill>
                  <a:srgbClr val="FF0000"/>
                </a:solidFill>
              </a:rPr>
              <a:t> 1.4 </a:t>
            </a:r>
            <a:r>
              <a:rPr lang="sl-SI" sz="2000" b="1" dirty="0" smtClean="0">
                <a:solidFill>
                  <a:srgbClr val="FF0000"/>
                </a:solidFill>
              </a:rPr>
              <a:t>NAČIN PRIDOBITVE KOMPETENC TER NJIHOVA USTREZNOST GLEDE NA VSEBINSKO ZASNOVO PROJEKTA</a:t>
            </a:r>
          </a:p>
          <a:p>
            <a:pPr eaLnBrk="0" hangingPunct="0"/>
            <a:endParaRPr lang="sl-SI" sz="2000" dirty="0" smtClean="0">
              <a:solidFill>
                <a:srgbClr val="FF0000"/>
              </a:solidFill>
            </a:endParaRPr>
          </a:p>
          <a:p>
            <a:pPr algn="ctr"/>
            <a:endParaRPr lang="sl-SI" sz="1400" dirty="0" smtClean="0"/>
          </a:p>
          <a:p>
            <a:pPr marL="285750" lvl="0" indent="-285750" eaLnBrk="0" hangingPunct="0">
              <a:buFont typeface="Arial" panose="020B0604020202020204" pitchFamily="34" charset="0"/>
              <a:buChar char="•"/>
            </a:pPr>
            <a:r>
              <a:rPr lang="sl-SI" sz="1600" b="1" dirty="0"/>
              <a:t>za vse študente opredeliti </a:t>
            </a:r>
            <a:r>
              <a:rPr lang="x-none" sz="1600" b="1" dirty="0"/>
              <a:t>predmetno specifičn</a:t>
            </a:r>
            <a:r>
              <a:rPr lang="sl-SI" sz="1600" b="1" dirty="0"/>
              <a:t>e</a:t>
            </a:r>
            <a:r>
              <a:rPr lang="x-none" sz="1600" b="1" dirty="0"/>
              <a:t> kompetenc</a:t>
            </a:r>
            <a:r>
              <a:rPr lang="sl-SI" sz="1600" b="1" dirty="0"/>
              <a:t>e </a:t>
            </a:r>
            <a:r>
              <a:rPr lang="sl-SI" sz="1600" dirty="0"/>
              <a:t>(ne  navajati  mehkih kompetenc kot npr. timsko </a:t>
            </a:r>
            <a:r>
              <a:rPr lang="x-none" sz="1600" dirty="0"/>
              <a:t>delo, sposobnost komunikacije</a:t>
            </a:r>
            <a:r>
              <a:rPr lang="sl-SI" sz="1600" dirty="0"/>
              <a:t>, koordiniranje itd)</a:t>
            </a:r>
          </a:p>
          <a:p>
            <a:pPr marL="285750" indent="-285750" eaLnBrk="0" hangingPunct="0">
              <a:buFont typeface="Arial" panose="020B0604020202020204" pitchFamily="34" charset="0"/>
              <a:buChar char="•"/>
            </a:pPr>
            <a:endParaRPr lang="sl-SI" sz="1600" dirty="0"/>
          </a:p>
          <a:p>
            <a:pPr marL="285750" lvl="0" indent="-285750" eaLnBrk="0" hangingPunct="0">
              <a:buFont typeface="Arial" panose="020B0604020202020204" pitchFamily="34" charset="0"/>
              <a:buChar char="•"/>
            </a:pPr>
            <a:r>
              <a:rPr lang="sl-SI" sz="1600" b="1" dirty="0"/>
              <a:t>za vse študente opredelite način pridobitve kompetence</a:t>
            </a:r>
            <a:r>
              <a:rPr lang="sl-SI" sz="1600" dirty="0"/>
              <a:t> (kot način pridobitve za vsakega posameznega študenta opredelite njegove delovne naloge oz. na kakšen način z opravljanjem nalog pridobi kompetence)</a:t>
            </a:r>
          </a:p>
          <a:p>
            <a:pPr eaLnBrk="0" hangingPunct="0"/>
            <a:r>
              <a:rPr lang="sl-SI" sz="1600" dirty="0"/>
              <a:t> </a:t>
            </a:r>
          </a:p>
          <a:p>
            <a:pPr marL="285750" lvl="0" indent="-285750" eaLnBrk="0" hangingPunct="0">
              <a:buFont typeface="Arial" panose="020B0604020202020204" pitchFamily="34" charset="0"/>
              <a:buChar char="•"/>
            </a:pPr>
            <a:r>
              <a:rPr lang="sl-SI" sz="1600" b="1" dirty="0"/>
              <a:t>paziti, da ne kopirate istih </a:t>
            </a:r>
            <a:r>
              <a:rPr lang="x-none" sz="1600" b="1" dirty="0"/>
              <a:t>kompetenc</a:t>
            </a:r>
            <a:r>
              <a:rPr lang="sl-SI" sz="1600" b="1" dirty="0"/>
              <a:t> oz. načinov pridobitve kompetenc za vse študente</a:t>
            </a:r>
            <a:r>
              <a:rPr lang="sl-SI" sz="1600" dirty="0"/>
              <a:t>. Za vsakega študenta </a:t>
            </a:r>
            <a:r>
              <a:rPr lang="x-none" sz="1600" dirty="0"/>
              <a:t>navedite </a:t>
            </a:r>
            <a:r>
              <a:rPr lang="sl-SI" sz="1600" dirty="0"/>
              <a:t>vsaj eno </a:t>
            </a:r>
            <a:r>
              <a:rPr lang="x-none" sz="1600" dirty="0"/>
              <a:t>predmetno specifičn</a:t>
            </a:r>
            <a:r>
              <a:rPr lang="sl-SI" sz="1600" dirty="0"/>
              <a:t>o</a:t>
            </a:r>
            <a:r>
              <a:rPr lang="x-none" sz="1600" dirty="0"/>
              <a:t> kompetenc</a:t>
            </a:r>
            <a:r>
              <a:rPr lang="sl-SI" sz="1600" dirty="0"/>
              <a:t>o/način pridobitve, razen pri študentih, ki prihajajo iz istega študijskega </a:t>
            </a:r>
            <a:r>
              <a:rPr lang="sl-SI" sz="1600" dirty="0" smtClean="0"/>
              <a:t>programa oz</a:t>
            </a:r>
            <a:r>
              <a:rPr lang="sl-SI" sz="1600" dirty="0"/>
              <a:t>. pri študentih, za katere se predvideva opravljanje istovrstnih nalog (gledati tretjo klasifikacijsko raven po KLASIUS – P – </a:t>
            </a:r>
            <a:r>
              <a:rPr lang="sl-SI" sz="1600" dirty="0" smtClean="0"/>
              <a:t>16 oz. 4-mestno kodo)</a:t>
            </a:r>
            <a:endParaRPr lang="sl-SI" sz="1600" dirty="0"/>
          </a:p>
          <a:p>
            <a:pPr marL="285750" indent="-285750">
              <a:buFont typeface="Arial" panose="020B0604020202020204" pitchFamily="34" charset="0"/>
              <a:buChar char="•"/>
            </a:pPr>
            <a:endParaRPr lang="sl-SI" sz="1400" dirty="0"/>
          </a:p>
          <a:p>
            <a:pPr marL="342900" lvl="0" indent="-342900">
              <a:buFont typeface="Arial" panose="020B0604020202020204" pitchFamily="34" charset="0"/>
              <a:buChar char="•"/>
            </a:pPr>
            <a:endParaRPr lang="sl-SI" sz="1400" dirty="0"/>
          </a:p>
          <a:p>
            <a:endParaRPr lang="sl-SI" sz="1600" dirty="0"/>
          </a:p>
        </p:txBody>
      </p:sp>
    </p:spTree>
    <p:extLst>
      <p:ext uri="{BB962C8B-B14F-4D97-AF65-F5344CB8AC3E}">
        <p14:creationId xmlns:p14="http://schemas.microsoft.com/office/powerpoint/2010/main" val="987704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9560" y="982766"/>
            <a:ext cx="9428859" cy="5509200"/>
          </a:xfrm>
          <a:prstGeom prst="rect">
            <a:avLst/>
          </a:prstGeom>
        </p:spPr>
        <p:txBody>
          <a:bodyPr wrap="square">
            <a:spAutoFit/>
          </a:bodyPr>
          <a:lstStyle/>
          <a:p>
            <a:pPr algn="just"/>
            <a:r>
              <a:rPr lang="sl-SI" dirty="0"/>
              <a:t> </a:t>
            </a:r>
          </a:p>
          <a:p>
            <a:r>
              <a:rPr lang="sl-SI" sz="2400" b="1" dirty="0" smtClean="0">
                <a:solidFill>
                  <a:srgbClr val="FF0000"/>
                </a:solidFill>
              </a:rPr>
              <a:t>1.5 </a:t>
            </a:r>
            <a:r>
              <a:rPr lang="sl-SI" sz="2000" b="1" dirty="0" smtClean="0">
                <a:solidFill>
                  <a:srgbClr val="FF0000"/>
                </a:solidFill>
              </a:rPr>
              <a:t>DOPRINOS PEDAGOŠKEGA MENTORJA K USPEŠNI IZVEDBI PROJEKTA </a:t>
            </a:r>
          </a:p>
          <a:p>
            <a:pPr algn="ctr"/>
            <a:r>
              <a:rPr lang="sl-SI" sz="2000" dirty="0"/>
              <a:t> </a:t>
            </a:r>
            <a:endParaRPr lang="sl-SI" sz="2000" dirty="0" smtClean="0"/>
          </a:p>
          <a:p>
            <a:pPr algn="ctr"/>
            <a:endParaRPr lang="sl-SI" sz="2000" dirty="0"/>
          </a:p>
          <a:p>
            <a:pPr algn="just"/>
            <a:endParaRPr lang="sl-SI" sz="1600" dirty="0"/>
          </a:p>
          <a:p>
            <a:pPr marL="285750" lvl="0" indent="-285750" eaLnBrk="0" hangingPunct="0">
              <a:buFont typeface="Arial" panose="020B0604020202020204" pitchFamily="34" charset="0"/>
              <a:buChar char="•"/>
            </a:pPr>
            <a:r>
              <a:rPr lang="sl-SI" dirty="0"/>
              <a:t>navesti</a:t>
            </a:r>
            <a:r>
              <a:rPr lang="sl-SI" b="1" dirty="0"/>
              <a:t> naloge PM iz njegovega strokovnega področja, ki so skladne z vsebinsko zasnovo projekta  </a:t>
            </a:r>
            <a:r>
              <a:rPr lang="sl-SI" dirty="0"/>
              <a:t>(ne navajati zgolj koordiniranje, vodenje, promocija in diseminacija rezultatov ipd</a:t>
            </a:r>
            <a:r>
              <a:rPr lang="sl-SI" dirty="0" smtClean="0"/>
              <a:t>.)</a:t>
            </a:r>
          </a:p>
          <a:p>
            <a:pPr lvl="0" eaLnBrk="0" hangingPunct="0"/>
            <a:endParaRPr lang="sl-SI" dirty="0"/>
          </a:p>
          <a:p>
            <a:pPr marL="285750" lvl="0" indent="-285750">
              <a:buFont typeface="Arial" panose="020B0604020202020204" pitchFamily="34" charset="0"/>
              <a:buChar char="•"/>
            </a:pPr>
            <a:r>
              <a:rPr lang="sl-SI" dirty="0"/>
              <a:t>navesti in na kratko utemeljiti procese oziroma pristope, ki bodo prispevali k uspešnemu zaključku projekta in doseganju </a:t>
            </a:r>
            <a:r>
              <a:rPr lang="sl-SI" dirty="0" smtClean="0"/>
              <a:t>ciljev</a:t>
            </a:r>
          </a:p>
          <a:p>
            <a:pPr lvl="0"/>
            <a:endParaRPr lang="sl-SI" dirty="0"/>
          </a:p>
          <a:p>
            <a:pPr marL="285750" lvl="0" indent="-285750" eaLnBrk="0" hangingPunct="0">
              <a:buFont typeface="Arial" panose="020B0604020202020204" pitchFamily="34" charset="0"/>
              <a:buChar char="•"/>
            </a:pPr>
            <a:r>
              <a:rPr lang="sl-SI" b="1" dirty="0"/>
              <a:t>če v projektu sodeluje več PM,</a:t>
            </a:r>
            <a:r>
              <a:rPr lang="sl-SI" dirty="0"/>
              <a:t> je potrebno opisati naloge ter njegov doprinos k projektu glede na študijsko področje, iz katerega prihaja posamezni pedagoški mentor</a:t>
            </a:r>
          </a:p>
          <a:p>
            <a:pPr marL="285750" lvl="1" indent="-285750" algn="just">
              <a:buFont typeface="Arial" panose="020B0604020202020204" pitchFamily="34" charset="0"/>
              <a:buChar char="•"/>
            </a:pPr>
            <a:endParaRPr lang="sl-SI" sz="1600" dirty="0"/>
          </a:p>
          <a:p>
            <a:r>
              <a:rPr lang="sl-SI" sz="1600" dirty="0"/>
              <a:t> </a:t>
            </a:r>
          </a:p>
          <a:p>
            <a:r>
              <a:rPr lang="sl-SI" sz="1600" dirty="0"/>
              <a:t> </a:t>
            </a:r>
          </a:p>
          <a:p>
            <a:pPr algn="ctr"/>
            <a:endParaRPr lang="sl-SI" sz="2400" b="1" dirty="0">
              <a:solidFill>
                <a:srgbClr val="FF0000"/>
              </a:solidFill>
            </a:endParaRPr>
          </a:p>
        </p:txBody>
      </p:sp>
    </p:spTree>
    <p:extLst>
      <p:ext uri="{BB962C8B-B14F-4D97-AF65-F5344CB8AC3E}">
        <p14:creationId xmlns:p14="http://schemas.microsoft.com/office/powerpoint/2010/main" val="2354693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313151" y="162838"/>
            <a:ext cx="10206722" cy="5170646"/>
          </a:xfrm>
          <a:prstGeom prst="rect">
            <a:avLst/>
          </a:prstGeom>
        </p:spPr>
        <p:txBody>
          <a:bodyPr wrap="square">
            <a:spAutoFit/>
          </a:bodyPr>
          <a:lstStyle/>
          <a:p>
            <a:pPr algn="ctr"/>
            <a:r>
              <a:rPr lang="sl-SI" altLang="sl-SI" sz="3600" b="1" dirty="0">
                <a:solidFill>
                  <a:srgbClr val="FF0000"/>
                </a:solidFill>
              </a:rPr>
              <a:t>OSNOVNI </a:t>
            </a:r>
            <a:r>
              <a:rPr lang="sl-SI" altLang="sl-SI" sz="3600" b="1" dirty="0" smtClean="0">
                <a:solidFill>
                  <a:srgbClr val="FF0000"/>
                </a:solidFill>
              </a:rPr>
              <a:t>PODATKI</a:t>
            </a:r>
            <a:endParaRPr lang="sl-SI" sz="3600" b="1" dirty="0" smtClean="0"/>
          </a:p>
          <a:p>
            <a:r>
              <a:rPr lang="sl-SI" dirty="0"/>
              <a:t> </a:t>
            </a:r>
            <a:endParaRPr lang="sl-SI" dirty="0" smtClean="0"/>
          </a:p>
          <a:p>
            <a:endParaRPr lang="pl-PL" sz="1400" b="1" dirty="0" smtClean="0"/>
          </a:p>
          <a:p>
            <a:endParaRPr lang="pl-PL" sz="1400" b="1" dirty="0"/>
          </a:p>
          <a:p>
            <a:r>
              <a:rPr lang="pl-PL" b="1" dirty="0" smtClean="0"/>
              <a:t>Skupna </a:t>
            </a:r>
            <a:r>
              <a:rPr lang="pl-PL" b="1" dirty="0"/>
              <a:t>vrednost </a:t>
            </a:r>
            <a:r>
              <a:rPr lang="pl-PL" b="1" dirty="0" smtClean="0"/>
              <a:t>razpisa</a:t>
            </a:r>
            <a:r>
              <a:rPr lang="pl-PL" dirty="0" smtClean="0"/>
              <a:t>: 3.914.131,50 eur, od tega </a:t>
            </a:r>
            <a:r>
              <a:rPr lang="pl-PL" b="1" dirty="0" smtClean="0"/>
              <a:t>za 2. odpiranje </a:t>
            </a:r>
            <a:r>
              <a:rPr lang="sl-SI" b="1" dirty="0"/>
              <a:t>1.965.763,82</a:t>
            </a:r>
            <a:r>
              <a:rPr lang="pl-PL" b="1" dirty="0"/>
              <a:t> </a:t>
            </a:r>
            <a:r>
              <a:rPr lang="pl-PL" b="1" dirty="0" smtClean="0"/>
              <a:t>EUR</a:t>
            </a:r>
          </a:p>
          <a:p>
            <a:endParaRPr lang="sl-SI" dirty="0" smtClean="0"/>
          </a:p>
          <a:p>
            <a:r>
              <a:rPr lang="sl-SI" dirty="0" smtClean="0"/>
              <a:t>Univerza </a:t>
            </a:r>
            <a:r>
              <a:rPr lang="sl-SI" dirty="0"/>
              <a:t>lahko odda le </a:t>
            </a:r>
            <a:r>
              <a:rPr lang="sl-SI" b="1" dirty="0"/>
              <a:t>eno</a:t>
            </a:r>
            <a:r>
              <a:rPr lang="sl-SI" dirty="0"/>
              <a:t> vlogo. Vsaka </a:t>
            </a:r>
            <a:r>
              <a:rPr lang="sl-SI" b="1" u="sng" dirty="0"/>
              <a:t>članica</a:t>
            </a:r>
            <a:r>
              <a:rPr lang="sl-SI" dirty="0"/>
              <a:t> lahko </a:t>
            </a:r>
            <a:r>
              <a:rPr lang="sl-SI" u="sng" dirty="0"/>
              <a:t>prijavi</a:t>
            </a:r>
            <a:r>
              <a:rPr lang="sl-SI" b="1" u="sng" dirty="0"/>
              <a:t> do največ 3 projektne predloge</a:t>
            </a:r>
            <a:r>
              <a:rPr lang="sl-SI" dirty="0" smtClean="0"/>
              <a:t>. </a:t>
            </a:r>
            <a:r>
              <a:rPr lang="sl-SI" dirty="0"/>
              <a:t>V primeru, da posamezna članica univerze </a:t>
            </a:r>
            <a:r>
              <a:rPr lang="sl-SI" dirty="0" smtClean="0"/>
              <a:t>ne bo prijavila vseh 3 projektov</a:t>
            </a:r>
            <a:r>
              <a:rPr lang="sl-SI" dirty="0"/>
              <a:t>, se lahko z izjavo odpove določenemu številu projektov. </a:t>
            </a:r>
            <a:r>
              <a:rPr lang="sl-SI" b="1" dirty="0"/>
              <a:t>Univerza lahko te projekte prenese na druge članice </a:t>
            </a:r>
            <a:r>
              <a:rPr lang="sl-SI" b="1" dirty="0" smtClean="0"/>
              <a:t>univerze</a:t>
            </a:r>
            <a:r>
              <a:rPr lang="sl-SI" dirty="0" smtClean="0"/>
              <a:t>, vendar </a:t>
            </a:r>
            <a:r>
              <a:rPr lang="sl-SI" b="1" dirty="0" smtClean="0"/>
              <a:t>lahko posamezna članica </a:t>
            </a:r>
            <a:r>
              <a:rPr lang="sl-SI" b="1" dirty="0"/>
              <a:t>prijavi </a:t>
            </a:r>
            <a:r>
              <a:rPr lang="sl-SI" b="1" dirty="0" smtClean="0"/>
              <a:t>največ 5 projektov</a:t>
            </a:r>
            <a:r>
              <a:rPr lang="sl-SI" dirty="0" smtClean="0"/>
              <a:t>.</a:t>
            </a:r>
            <a:r>
              <a:rPr lang="sl-SI" dirty="0"/>
              <a:t> </a:t>
            </a:r>
          </a:p>
          <a:p>
            <a:endParaRPr lang="sl-SI" dirty="0" smtClean="0"/>
          </a:p>
          <a:p>
            <a:r>
              <a:rPr lang="sl-SI" dirty="0" smtClean="0"/>
              <a:t> </a:t>
            </a:r>
          </a:p>
          <a:p>
            <a:r>
              <a:rPr lang="sl-SI" b="1" dirty="0" smtClean="0"/>
              <a:t>Rok </a:t>
            </a:r>
            <a:r>
              <a:rPr lang="sl-SI" b="1" dirty="0"/>
              <a:t>za oddajo </a:t>
            </a:r>
            <a:r>
              <a:rPr lang="sl-SI" b="1" dirty="0" smtClean="0"/>
              <a:t>skupne vloge na sklad</a:t>
            </a:r>
            <a:r>
              <a:rPr lang="sl-SI" dirty="0" smtClean="0"/>
              <a:t>: </a:t>
            </a:r>
            <a:r>
              <a:rPr lang="sl-SI" b="1" u="sng" dirty="0"/>
              <a:t>6</a:t>
            </a:r>
            <a:r>
              <a:rPr lang="sl-SI" b="1" u="sng" dirty="0" smtClean="0"/>
              <a:t>. december 2019 do 12.ure</a:t>
            </a:r>
          </a:p>
          <a:p>
            <a:endParaRPr lang="sl-SI" sz="1400" u="sng" dirty="0" smtClean="0"/>
          </a:p>
          <a:p>
            <a:endParaRPr lang="sl-SI" b="1" dirty="0" smtClean="0"/>
          </a:p>
          <a:p>
            <a:r>
              <a:rPr lang="sl-SI" b="1" dirty="0"/>
              <a:t/>
            </a:r>
            <a:br>
              <a:rPr lang="sl-SI" b="1" dirty="0"/>
            </a:br>
            <a:endParaRPr lang="sl-SI" dirty="0"/>
          </a:p>
          <a:p>
            <a:endParaRPr lang="sl-SI" dirty="0"/>
          </a:p>
        </p:txBody>
      </p:sp>
    </p:spTree>
    <p:extLst>
      <p:ext uri="{BB962C8B-B14F-4D97-AF65-F5344CB8AC3E}">
        <p14:creationId xmlns:p14="http://schemas.microsoft.com/office/powerpoint/2010/main" val="3119290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993506" y="965675"/>
            <a:ext cx="9517822" cy="4924425"/>
          </a:xfrm>
          <a:prstGeom prst="rect">
            <a:avLst/>
          </a:prstGeom>
        </p:spPr>
        <p:txBody>
          <a:bodyPr wrap="square">
            <a:spAutoFit/>
          </a:bodyPr>
          <a:lstStyle/>
          <a:p>
            <a:pPr algn="ctr"/>
            <a:endParaRPr lang="sl-SI" sz="2000" dirty="0" smtClean="0">
              <a:solidFill>
                <a:srgbClr val="FF0000"/>
              </a:solidFill>
            </a:endParaRPr>
          </a:p>
          <a:p>
            <a:pPr algn="ctr"/>
            <a:r>
              <a:rPr lang="sl-SI" sz="2400" b="1" dirty="0" smtClean="0">
                <a:solidFill>
                  <a:srgbClr val="FF0000"/>
                </a:solidFill>
              </a:rPr>
              <a:t>1.6 DOPRINOS STROKOVNEGA SODELAVCA K USPEŠNI IZVEDBI PROJEKTA</a:t>
            </a:r>
          </a:p>
          <a:p>
            <a:pPr algn="ctr"/>
            <a:endParaRPr lang="sl-SI" sz="2400" dirty="0">
              <a:solidFill>
                <a:srgbClr val="FF0000"/>
              </a:solidFill>
            </a:endParaRPr>
          </a:p>
          <a:p>
            <a:pPr algn="ctr"/>
            <a:endParaRPr lang="sl-SI" sz="2400" dirty="0">
              <a:solidFill>
                <a:srgbClr val="FF0000"/>
              </a:solidFill>
            </a:endParaRPr>
          </a:p>
          <a:p>
            <a:pPr algn="ctr"/>
            <a:r>
              <a:rPr lang="sl-SI" dirty="0" smtClean="0">
                <a:solidFill>
                  <a:srgbClr val="FF0000"/>
                </a:solidFill>
              </a:rPr>
              <a:t> </a:t>
            </a:r>
          </a:p>
          <a:p>
            <a:pPr marL="285750" lvl="0" indent="-285750" eaLnBrk="0" hangingPunct="0">
              <a:buFont typeface="Arial" panose="020B0604020202020204" pitchFamily="34" charset="0"/>
              <a:buChar char="•"/>
            </a:pPr>
            <a:r>
              <a:rPr lang="sl-SI" dirty="0" smtClean="0"/>
              <a:t>navesti</a:t>
            </a:r>
            <a:r>
              <a:rPr lang="sl-SI" b="1" dirty="0" smtClean="0"/>
              <a:t> </a:t>
            </a:r>
            <a:r>
              <a:rPr lang="sl-SI" b="1" dirty="0"/>
              <a:t>naloge strokovnega sodelavca iz njegovega strokovnega področja, ki so skladne z vsebinsko zasnovo projekta </a:t>
            </a:r>
            <a:r>
              <a:rPr lang="sl-SI" dirty="0"/>
              <a:t>(ne navajati zgolj koordiniranje, vodenje, promocija in diseminacija rezultatov ipd</a:t>
            </a:r>
            <a:r>
              <a:rPr lang="sl-SI" dirty="0" smtClean="0"/>
              <a:t>.)</a:t>
            </a:r>
          </a:p>
          <a:p>
            <a:pPr lvl="0" eaLnBrk="0" hangingPunct="0"/>
            <a:endParaRPr lang="sl-SI" dirty="0"/>
          </a:p>
          <a:p>
            <a:pPr marL="285750" lvl="0" indent="-285750">
              <a:buFont typeface="Arial" panose="020B0604020202020204" pitchFamily="34" charset="0"/>
              <a:buChar char="•"/>
            </a:pPr>
            <a:r>
              <a:rPr lang="sl-SI" dirty="0"/>
              <a:t>navesti in na kratko utemeljiti procese oziroma pristope, ki bodo prispevali k uspešnemu zaključku projekta in doseganju </a:t>
            </a:r>
            <a:r>
              <a:rPr lang="sl-SI" dirty="0" smtClean="0"/>
              <a:t>ciljev</a:t>
            </a:r>
            <a:r>
              <a:rPr lang="sl-SI" b="1" dirty="0"/>
              <a:t> </a:t>
            </a:r>
            <a:endParaRPr lang="sl-SI" b="1" dirty="0" smtClean="0"/>
          </a:p>
          <a:p>
            <a:pPr lvl="0"/>
            <a:r>
              <a:rPr lang="sl-SI" b="1" dirty="0"/>
              <a:t> </a:t>
            </a:r>
            <a:endParaRPr lang="sl-SI" dirty="0"/>
          </a:p>
          <a:p>
            <a:pPr marL="285750" lvl="0" indent="-285750" eaLnBrk="0" hangingPunct="0">
              <a:buFont typeface="Arial" panose="020B0604020202020204" pitchFamily="34" charset="0"/>
              <a:buChar char="•"/>
            </a:pPr>
            <a:r>
              <a:rPr lang="sl-SI" dirty="0"/>
              <a:t>če v projektu sodeluje tudi Partner 2, je potrebno opisati naloge ter njegov doprinos k projektu tudi za strokovnega sodelavca Partnerja 2 </a:t>
            </a:r>
          </a:p>
          <a:p>
            <a:pPr algn="ctr"/>
            <a:endParaRPr lang="sl-SI" b="1" dirty="0" smtClean="0"/>
          </a:p>
        </p:txBody>
      </p:sp>
    </p:spTree>
    <p:extLst>
      <p:ext uri="{BB962C8B-B14F-4D97-AF65-F5344CB8AC3E}">
        <p14:creationId xmlns:p14="http://schemas.microsoft.com/office/powerpoint/2010/main" val="4270452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0142" y="982766"/>
            <a:ext cx="9418278" cy="4185761"/>
          </a:xfrm>
          <a:prstGeom prst="rect">
            <a:avLst/>
          </a:prstGeom>
        </p:spPr>
        <p:txBody>
          <a:bodyPr wrap="square">
            <a:spAutoFit/>
          </a:bodyPr>
          <a:lstStyle/>
          <a:p>
            <a:r>
              <a:rPr lang="sl-SI" sz="2400" b="1" dirty="0" smtClean="0">
                <a:solidFill>
                  <a:srgbClr val="FF0000"/>
                </a:solidFill>
              </a:rPr>
              <a:t>1.7</a:t>
            </a:r>
            <a:r>
              <a:rPr lang="sl-SI" sz="2000" b="1" dirty="0" smtClean="0">
                <a:solidFill>
                  <a:srgbClr val="FF0000"/>
                </a:solidFill>
              </a:rPr>
              <a:t> PROJEKTNE AKTIVNOSTI SE BODO IZVAJALE NEPOSREDNO V LOKALNEM/REGIONALNEM OKOLJU </a:t>
            </a:r>
          </a:p>
          <a:p>
            <a:endParaRPr lang="sl-SI" sz="2000" dirty="0">
              <a:solidFill>
                <a:srgbClr val="FF0000"/>
              </a:solidFill>
            </a:endParaRPr>
          </a:p>
          <a:p>
            <a:endParaRPr lang="sl-SI" sz="2000" dirty="0" smtClean="0">
              <a:solidFill>
                <a:srgbClr val="FF0000"/>
              </a:solidFill>
            </a:endParaRPr>
          </a:p>
          <a:p>
            <a:pPr algn="ctr"/>
            <a:r>
              <a:rPr lang="sl-SI" sz="2000" dirty="0">
                <a:solidFill>
                  <a:srgbClr val="FF0000"/>
                </a:solidFill>
              </a:rPr>
              <a:t> </a:t>
            </a:r>
            <a:endParaRPr lang="sl-SI" sz="2800" dirty="0">
              <a:solidFill>
                <a:srgbClr val="FF0000"/>
              </a:solidFill>
            </a:endParaRPr>
          </a:p>
          <a:p>
            <a:pPr marL="285750" lvl="0" indent="-285750">
              <a:buFont typeface="Arial" panose="020B0604020202020204" pitchFamily="34" charset="0"/>
              <a:buChar char="•"/>
            </a:pPr>
            <a:r>
              <a:rPr lang="sl-SI" dirty="0"/>
              <a:t>opisati način izvajanja projektnih aktivnosti v lokalnem/regionalnem okolju ter opredeliti obseg teh aktivnosti (za pridobitev vseh točk kje potrebno navesti, da se bo več kot 50 % aktivnosti izvajalo neposredno v lokalnem/regionalnem okolju </a:t>
            </a:r>
          </a:p>
          <a:p>
            <a:endParaRPr lang="sl-SI" dirty="0"/>
          </a:p>
          <a:p>
            <a:pPr marL="285750" indent="-285750">
              <a:buFont typeface="Arial" panose="020B0604020202020204" pitchFamily="34" charset="0"/>
              <a:buChar char="•"/>
            </a:pPr>
            <a:r>
              <a:rPr lang="sl-SI" dirty="0"/>
              <a:t>gre za širše tolmačenje izvajanja aktivnosti v lokalnem/regionalnem okolju. Če se projektne aktivnosti ne izvajajo v lokalnem okolju (npr. študenti od doma programirajo za potrebe projekta), vendar bodo izvedene aktivnosti oz rezultat projekta učinkoval neposredno na lokalno/regionalno okolje, se tudi te aktivnosti štejejo kot</a:t>
            </a:r>
            <a:r>
              <a:rPr lang="x-none" dirty="0"/>
              <a:t> </a:t>
            </a:r>
            <a:r>
              <a:rPr lang="sl-SI" dirty="0"/>
              <a:t>neposredno izvajanje projektnih aktivnosti v lokalnem/regionalnem okolju) </a:t>
            </a:r>
          </a:p>
        </p:txBody>
      </p:sp>
    </p:spTree>
    <p:extLst>
      <p:ext uri="{BB962C8B-B14F-4D97-AF65-F5344CB8AC3E}">
        <p14:creationId xmlns:p14="http://schemas.microsoft.com/office/powerpoint/2010/main" val="2640074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8688" y="965676"/>
            <a:ext cx="9401186" cy="3693319"/>
          </a:xfrm>
          <a:prstGeom prst="rect">
            <a:avLst/>
          </a:prstGeom>
        </p:spPr>
        <p:txBody>
          <a:bodyPr wrap="square">
            <a:spAutoFit/>
          </a:bodyPr>
          <a:lstStyle/>
          <a:p>
            <a:r>
              <a:rPr lang="sl-SI" sz="2000" b="1" dirty="0" smtClean="0">
                <a:solidFill>
                  <a:srgbClr val="FF0000"/>
                </a:solidFill>
              </a:rPr>
              <a:t>1.8 OPIS PREDVIDENIH REZULTATOV PROJEKTA IZKAZUJE DRUŽBENE KORISTI V LOKALNEM/REGIONALNEM OKOLJU V OBDOBJU TRAJANJA PROJEKTA </a:t>
            </a:r>
          </a:p>
          <a:p>
            <a:pPr algn="ctr"/>
            <a:endParaRPr lang="sl-SI" b="1" dirty="0" smtClean="0">
              <a:solidFill>
                <a:srgbClr val="FF0000"/>
              </a:solidFill>
            </a:endParaRPr>
          </a:p>
          <a:p>
            <a:pPr algn="ctr"/>
            <a:endParaRPr lang="sl-SI" dirty="0" smtClean="0">
              <a:solidFill>
                <a:srgbClr val="FF0000"/>
              </a:solidFill>
            </a:endParaRPr>
          </a:p>
          <a:p>
            <a:pPr algn="ctr"/>
            <a:r>
              <a:rPr lang="sl-SI" sz="2400" dirty="0">
                <a:solidFill>
                  <a:srgbClr val="FF0000"/>
                </a:solidFill>
              </a:rPr>
              <a:t> </a:t>
            </a:r>
            <a:endParaRPr lang="sl-SI" sz="3200" dirty="0">
              <a:solidFill>
                <a:srgbClr val="FF0000"/>
              </a:solidFill>
            </a:endParaRPr>
          </a:p>
          <a:p>
            <a:pPr marL="285750" lvl="0" indent="-285750">
              <a:buFont typeface="Arial" panose="020B0604020202020204" pitchFamily="34" charset="0"/>
              <a:buChar char="•"/>
            </a:pPr>
            <a:r>
              <a:rPr lang="sl-SI" dirty="0"/>
              <a:t>opisati rezultate projekta, ki izkazujejo družbeno korist (neposredne koristi za razvoj, izboljšanje kvalitete življenja v družbi in okolici, kjer se bo izvedel projekt, ali tudi širše</a:t>
            </a:r>
            <a:r>
              <a:rPr lang="sl-SI" dirty="0" smtClean="0"/>
              <a:t>)</a:t>
            </a:r>
          </a:p>
          <a:p>
            <a:pPr lvl="0"/>
            <a:endParaRPr lang="sl-SI" dirty="0"/>
          </a:p>
          <a:p>
            <a:pPr marL="285750" lvl="0" indent="-285750">
              <a:buFont typeface="Arial" panose="020B0604020202020204" pitchFamily="34" charset="0"/>
              <a:buChar char="•"/>
            </a:pPr>
            <a:r>
              <a:rPr lang="sl-SI" dirty="0" smtClean="0"/>
              <a:t>navesti </a:t>
            </a:r>
            <a:r>
              <a:rPr lang="sl-SI" dirty="0"/>
              <a:t>kako oziroma na kakšen način rezultati projekta </a:t>
            </a:r>
            <a:r>
              <a:rPr lang="sl-SI" b="1" dirty="0"/>
              <a:t>v obdobju trajanja projekta </a:t>
            </a:r>
            <a:r>
              <a:rPr lang="sl-SI" dirty="0"/>
              <a:t>vplivajo na družbeno korist v lokalnem/regionalnem okolju, kjer se izvaja projekt</a:t>
            </a:r>
          </a:p>
          <a:p>
            <a:r>
              <a:rPr lang="x-none" sz="2400" dirty="0"/>
              <a:t> </a:t>
            </a:r>
            <a:endParaRPr lang="sl-SI" sz="3200" dirty="0"/>
          </a:p>
        </p:txBody>
      </p:sp>
    </p:spTree>
    <p:extLst>
      <p:ext uri="{BB962C8B-B14F-4D97-AF65-F5344CB8AC3E}">
        <p14:creationId xmlns:p14="http://schemas.microsoft.com/office/powerpoint/2010/main" val="14475123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9499" y="982767"/>
            <a:ext cx="9417465" cy="3970318"/>
          </a:xfrm>
          <a:prstGeom prst="rect">
            <a:avLst/>
          </a:prstGeom>
        </p:spPr>
        <p:txBody>
          <a:bodyPr wrap="square">
            <a:spAutoFit/>
          </a:bodyPr>
          <a:lstStyle/>
          <a:p>
            <a:pPr algn="ctr" eaLnBrk="0" hangingPunct="0"/>
            <a:r>
              <a:rPr lang="sl-SI" sz="3600" b="1" dirty="0" smtClean="0">
                <a:solidFill>
                  <a:srgbClr val="FF0000"/>
                </a:solidFill>
              </a:rPr>
              <a:t>2. </a:t>
            </a:r>
            <a:r>
              <a:rPr lang="sl-SI" sz="2800" b="1" dirty="0" smtClean="0">
                <a:solidFill>
                  <a:srgbClr val="FF0000"/>
                </a:solidFill>
              </a:rPr>
              <a:t>INTERDISCIPLINARNOST PROJEKTA  </a:t>
            </a:r>
          </a:p>
          <a:p>
            <a:pPr algn="ctr" eaLnBrk="0" hangingPunct="0"/>
            <a:endParaRPr lang="sl-SI" b="1" dirty="0" smtClean="0">
              <a:solidFill>
                <a:srgbClr val="FF0000"/>
              </a:solidFill>
            </a:endParaRPr>
          </a:p>
          <a:p>
            <a:pPr algn="ctr"/>
            <a:endParaRPr lang="sl-SI" sz="2000" b="1" dirty="0">
              <a:solidFill>
                <a:srgbClr val="FF0000"/>
              </a:solidFill>
            </a:endParaRPr>
          </a:p>
          <a:p>
            <a:pPr lvl="0"/>
            <a:r>
              <a:rPr lang="sl-SI" sz="2000" b="1" dirty="0"/>
              <a:t>za pridobitev vseh točk je potrebno, da so</a:t>
            </a:r>
            <a:r>
              <a:rPr lang="sl-SI" sz="2000" b="1" dirty="0" smtClean="0"/>
              <a:t>:</a:t>
            </a:r>
            <a:endParaRPr lang="sl-SI" sz="2000" dirty="0"/>
          </a:p>
          <a:p>
            <a:pPr marL="285750" indent="-285750">
              <a:buFont typeface="Arial" panose="020B0604020202020204" pitchFamily="34" charset="0"/>
              <a:buChar char="•"/>
            </a:pPr>
            <a:r>
              <a:rPr lang="sl-SI" sz="2000" b="1" dirty="0" smtClean="0"/>
              <a:t>študenti z štirih ali več različnih študijskih področij,</a:t>
            </a:r>
            <a:r>
              <a:rPr lang="sl-SI" sz="2000" dirty="0" smtClean="0"/>
              <a:t> opredeljenih skladno s </a:t>
            </a:r>
            <a:r>
              <a:rPr lang="sl-SI" sz="2000" b="1" dirty="0" smtClean="0"/>
              <a:t>KLASIUS-P-16 </a:t>
            </a:r>
            <a:r>
              <a:rPr lang="sl-SI" sz="2000" dirty="0" smtClean="0"/>
              <a:t>(tretja klasifikacijska raven oz. gledati 4-mestno kodo) </a:t>
            </a:r>
            <a:endParaRPr lang="sl-SI" sz="2000" dirty="0"/>
          </a:p>
          <a:p>
            <a:pPr lvl="0"/>
            <a:endParaRPr lang="sl-SI" sz="2000" dirty="0"/>
          </a:p>
          <a:p>
            <a:r>
              <a:rPr lang="sl-SI" sz="2000" i="1" dirty="0" smtClean="0"/>
              <a:t>V </a:t>
            </a:r>
            <a:r>
              <a:rPr lang="sl-SI" sz="2000" i="1" dirty="0"/>
              <a:t>primeru, ko je študijski program umeščen v več področij po KLASIUS-P-16 (ima več kod), je potrebno pri študentu smiselno upoštevati in navesti študijski program, ki vsebinsko najbolj sledi vsebinski zasnovi projekta.</a:t>
            </a:r>
          </a:p>
          <a:p>
            <a:pPr lvl="0"/>
            <a:endParaRPr lang="sl-SI" dirty="0"/>
          </a:p>
        </p:txBody>
      </p:sp>
    </p:spTree>
    <p:extLst>
      <p:ext uri="{BB962C8B-B14F-4D97-AF65-F5344CB8AC3E}">
        <p14:creationId xmlns:p14="http://schemas.microsoft.com/office/powerpoint/2010/main" val="660090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p:cNvSpPr/>
          <p:nvPr/>
        </p:nvSpPr>
        <p:spPr>
          <a:xfrm>
            <a:off x="1051966" y="982766"/>
            <a:ext cx="9450816" cy="5170646"/>
          </a:xfrm>
          <a:prstGeom prst="rect">
            <a:avLst/>
          </a:prstGeom>
        </p:spPr>
        <p:txBody>
          <a:bodyPr wrap="square">
            <a:spAutoFit/>
          </a:bodyPr>
          <a:lstStyle/>
          <a:p>
            <a:pPr algn="just"/>
            <a:endParaRPr lang="sl-SI" sz="2000" dirty="0" smtClean="0"/>
          </a:p>
          <a:p>
            <a:pPr algn="ctr"/>
            <a:r>
              <a:rPr lang="sl-SI" sz="3200" b="1" dirty="0" smtClean="0">
                <a:solidFill>
                  <a:srgbClr val="FF0000"/>
                </a:solidFill>
              </a:rPr>
              <a:t>3. </a:t>
            </a:r>
            <a:r>
              <a:rPr lang="sl-SI" sz="2800" b="1" dirty="0" smtClean="0">
                <a:solidFill>
                  <a:srgbClr val="FF0000"/>
                </a:solidFill>
              </a:rPr>
              <a:t>BINARNOST </a:t>
            </a:r>
          </a:p>
          <a:p>
            <a:pPr algn="ctr"/>
            <a:endParaRPr lang="sl-SI" sz="2800" dirty="0">
              <a:solidFill>
                <a:srgbClr val="FF0000"/>
              </a:solidFill>
            </a:endParaRPr>
          </a:p>
          <a:p>
            <a:pPr algn="just"/>
            <a:endParaRPr lang="sl-SI" sz="2800" dirty="0"/>
          </a:p>
          <a:p>
            <a:pPr lvl="0"/>
            <a:r>
              <a:rPr lang="sl-SI" sz="2000" dirty="0"/>
              <a:t>za pridobitev vseh točk je potrebno, da:</a:t>
            </a:r>
          </a:p>
          <a:p>
            <a:pPr marL="285750" lvl="0" indent="-285750">
              <a:buFont typeface="Arial" panose="020B0604020202020204" pitchFamily="34" charset="0"/>
              <a:buChar char="•"/>
            </a:pPr>
            <a:r>
              <a:rPr lang="sl-SI" sz="2000" dirty="0"/>
              <a:t>vsaj 2 študenta prihajata </a:t>
            </a:r>
            <a:r>
              <a:rPr lang="sl-SI" sz="2000" b="1" dirty="0"/>
              <a:t>iz univerzitetnega študijskega programa </a:t>
            </a:r>
            <a:r>
              <a:rPr lang="sl-SI" sz="2000" dirty="0"/>
              <a:t>(1. bolonjska stopnja) in vsaj 2 študenta </a:t>
            </a:r>
            <a:r>
              <a:rPr lang="sl-SI" sz="2000" b="1" dirty="0"/>
              <a:t>iz visokošolskega strokovnega študijskega programa </a:t>
            </a:r>
            <a:r>
              <a:rPr lang="sl-SI" sz="2000" dirty="0"/>
              <a:t>(1. bolonjska stopnja). </a:t>
            </a:r>
          </a:p>
          <a:p>
            <a:pPr algn="just"/>
            <a:r>
              <a:rPr lang="sl-SI" sz="2400" dirty="0"/>
              <a:t>	</a:t>
            </a:r>
          </a:p>
          <a:p>
            <a:pPr algn="just"/>
            <a:r>
              <a:rPr lang="sl-SI" sz="2800"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4404823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p:cNvSpPr/>
          <p:nvPr/>
        </p:nvSpPr>
        <p:spPr>
          <a:xfrm>
            <a:off x="1154514" y="991312"/>
            <a:ext cx="9348267" cy="6247864"/>
          </a:xfrm>
          <a:prstGeom prst="rect">
            <a:avLst/>
          </a:prstGeom>
        </p:spPr>
        <p:txBody>
          <a:bodyPr wrap="square">
            <a:spAutoFit/>
          </a:bodyPr>
          <a:lstStyle/>
          <a:p>
            <a:pPr algn="just"/>
            <a:endParaRPr lang="sl-SI" sz="2800" dirty="0" smtClean="0"/>
          </a:p>
          <a:p>
            <a:pPr algn="ctr"/>
            <a:r>
              <a:rPr lang="sl-SI" sz="3200" b="1" dirty="0" smtClean="0">
                <a:solidFill>
                  <a:srgbClr val="FF0000"/>
                </a:solidFill>
              </a:rPr>
              <a:t>4. </a:t>
            </a:r>
            <a:r>
              <a:rPr lang="sl-SI" sz="2400" b="1" dirty="0" smtClean="0">
                <a:solidFill>
                  <a:srgbClr val="FF0000"/>
                </a:solidFill>
              </a:rPr>
              <a:t>ZAGOTAVLJANJE POTENCIALA NADALJNJEGA IZVAJANJA V LOKALNEM/REGIONALNEM OKOLJU TUDI PO IZTEKU SOFINANCIRANJA PROJEKTA (TRAJNOST) </a:t>
            </a:r>
          </a:p>
          <a:p>
            <a:pPr algn="ctr"/>
            <a:endParaRPr lang="sl-SI" sz="2400" dirty="0" smtClean="0">
              <a:solidFill>
                <a:srgbClr val="FF0000"/>
              </a:solidFill>
            </a:endParaRPr>
          </a:p>
          <a:p>
            <a:endParaRPr lang="sl-SI" sz="2000" dirty="0"/>
          </a:p>
          <a:p>
            <a:pPr marL="285750" lvl="0" indent="-285750">
              <a:buFont typeface="Arial" panose="020B0604020202020204" pitchFamily="34" charset="0"/>
              <a:buChar char="•"/>
            </a:pPr>
            <a:r>
              <a:rPr lang="sl-SI" dirty="0" smtClean="0"/>
              <a:t>navesti kako </a:t>
            </a:r>
            <a:r>
              <a:rPr lang="sl-SI" dirty="0"/>
              <a:t>predvideni rezultati projekta izkazujejo potencial nadaljnjega izvajanja v lokalnem/regionalnem okolju tudi </a:t>
            </a:r>
            <a:r>
              <a:rPr lang="sl-SI" b="1" dirty="0"/>
              <a:t>po izteku sofinanciranja projekta</a:t>
            </a:r>
          </a:p>
          <a:p>
            <a:pPr marL="285750" indent="-285750">
              <a:buFont typeface="Arial" panose="020B0604020202020204" pitchFamily="34" charset="0"/>
              <a:buChar char="•"/>
            </a:pPr>
            <a:endParaRPr lang="sl-SI" dirty="0"/>
          </a:p>
          <a:p>
            <a:pPr marL="285750" indent="-285750">
              <a:buFont typeface="Arial" panose="020B0604020202020204" pitchFamily="34" charset="0"/>
              <a:buChar char="•"/>
            </a:pPr>
            <a:r>
              <a:rPr lang="sl-SI" dirty="0"/>
              <a:t>opisati, da projekt predvideva učinkovite mehanizme, ki bodo zagotovili trajnost učinkov in rezultatov projekta tudi po končanju sofinanciranja oz. </a:t>
            </a:r>
            <a:r>
              <a:rPr lang="sl-SI" dirty="0" smtClean="0"/>
              <a:t>navesti, katere </a:t>
            </a:r>
            <a:r>
              <a:rPr lang="sl-SI" dirty="0"/>
              <a:t>aktivnosti se bodo izvajale tudi po zaključku </a:t>
            </a:r>
            <a:r>
              <a:rPr lang="sl-SI" dirty="0" smtClean="0"/>
              <a:t>projekta </a:t>
            </a:r>
            <a:r>
              <a:rPr lang="sl-SI" dirty="0"/>
              <a:t>v lokalnem/regionalnem </a:t>
            </a:r>
            <a:r>
              <a:rPr lang="sl-SI" dirty="0" smtClean="0"/>
              <a:t>okolju</a:t>
            </a:r>
            <a:endParaRPr lang="sl-SI" dirty="0"/>
          </a:p>
          <a:p>
            <a:pPr algn="just"/>
            <a:r>
              <a:rPr lang="sl-SI"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16834887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p:cNvSpPr/>
          <p:nvPr/>
        </p:nvSpPr>
        <p:spPr>
          <a:xfrm>
            <a:off x="1051966" y="982766"/>
            <a:ext cx="9467908" cy="5416868"/>
          </a:xfrm>
          <a:prstGeom prst="rect">
            <a:avLst/>
          </a:prstGeom>
        </p:spPr>
        <p:txBody>
          <a:bodyPr wrap="square">
            <a:spAutoFit/>
          </a:bodyPr>
          <a:lstStyle/>
          <a:p>
            <a:pPr algn="just"/>
            <a:endParaRPr lang="sl-SI" sz="2000" dirty="0" smtClean="0"/>
          </a:p>
          <a:p>
            <a:pPr algn="ctr"/>
            <a:r>
              <a:rPr lang="sl-SI" sz="2800" b="1" dirty="0" smtClean="0">
                <a:solidFill>
                  <a:srgbClr val="FF0000"/>
                </a:solidFill>
              </a:rPr>
              <a:t>5. </a:t>
            </a:r>
            <a:r>
              <a:rPr lang="sl-SI" sz="2400" b="1" dirty="0" smtClean="0">
                <a:solidFill>
                  <a:srgbClr val="FF0000"/>
                </a:solidFill>
              </a:rPr>
              <a:t>PRISPEVEK (UČINEK) DOSEŽENIH CILJEV IN REZULTATOV PROJEKTA K ŠIRŠI LOKALNI/REGIONALNI SKUPNOSTI PO ZAKLJUČKU PROJEKTA </a:t>
            </a:r>
          </a:p>
          <a:p>
            <a:r>
              <a:rPr lang="sl-SI" sz="2800" dirty="0"/>
              <a:t>	</a:t>
            </a:r>
            <a:endParaRPr lang="sl-SI" sz="2400" dirty="0" smtClean="0"/>
          </a:p>
          <a:p>
            <a:pPr marL="285750" lvl="0" indent="-285750">
              <a:buFont typeface="Arial" panose="020B0604020202020204" pitchFamily="34" charset="0"/>
              <a:buChar char="•"/>
            </a:pPr>
            <a:r>
              <a:rPr lang="sl-SI" dirty="0"/>
              <a:t>opredeliti, kakšen je prispevek </a:t>
            </a:r>
            <a:r>
              <a:rPr lang="sl-SI" dirty="0" smtClean="0"/>
              <a:t>(učinek</a:t>
            </a:r>
            <a:r>
              <a:rPr lang="sl-SI" dirty="0"/>
              <a:t>) doseženih ciljev in rezultatov zaključenega projekta in kako ti prinašajo neposredne koristi ne zgolj na udeležence projekta in ožjo lokalno skupnost, temveč tudi na širšo lokalno skupnost, za širšo regijo/regijsko enoto</a:t>
            </a:r>
          </a:p>
          <a:p>
            <a:pPr marL="285750" indent="-285750">
              <a:buFont typeface="Arial" panose="020B0604020202020204" pitchFamily="34" charset="0"/>
              <a:buChar char="•"/>
            </a:pPr>
            <a:endParaRPr lang="sl-SI" dirty="0"/>
          </a:p>
          <a:p>
            <a:pPr marL="285750" lvl="0" indent="-285750">
              <a:buFont typeface="Arial" panose="020B0604020202020204" pitchFamily="34" charset="0"/>
              <a:buChar char="•"/>
            </a:pPr>
            <a:r>
              <a:rPr lang="sl-SI" dirty="0"/>
              <a:t>navesti dolgotrajne učinke projekta </a:t>
            </a:r>
            <a:r>
              <a:rPr lang="sl-SI" b="1" dirty="0"/>
              <a:t>po zaključku projekta </a:t>
            </a:r>
            <a:r>
              <a:rPr lang="sl-SI" dirty="0"/>
              <a:t>ter njihov prispevali k razvoju širše lokalne skupnosti</a:t>
            </a:r>
          </a:p>
          <a:p>
            <a:pPr marL="285750" indent="-285750" algn="just">
              <a:buFont typeface="Arial" panose="020B0604020202020204" pitchFamily="34" charset="0"/>
              <a:buChar char="•"/>
            </a:pPr>
            <a:endParaRPr lang="sl-SI" dirty="0"/>
          </a:p>
          <a:p>
            <a:pPr marL="285750" indent="-285750" algn="just">
              <a:buFont typeface="Arial" panose="020B0604020202020204" pitchFamily="34" charset="0"/>
              <a:buChar char="•"/>
            </a:pPr>
            <a:endParaRPr lang="sl-SI" altLang="sl-SI" dirty="0"/>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1092211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vokotnik 5"/>
          <p:cNvSpPr/>
          <p:nvPr/>
        </p:nvSpPr>
        <p:spPr>
          <a:xfrm>
            <a:off x="1051966" y="982766"/>
            <a:ext cx="9467908" cy="5324535"/>
          </a:xfrm>
          <a:prstGeom prst="rect">
            <a:avLst/>
          </a:prstGeom>
        </p:spPr>
        <p:txBody>
          <a:bodyPr wrap="square">
            <a:spAutoFit/>
          </a:bodyPr>
          <a:lstStyle/>
          <a:p>
            <a:pPr algn="just"/>
            <a:endParaRPr lang="sl-SI" sz="2000" dirty="0" smtClean="0"/>
          </a:p>
          <a:p>
            <a:pPr algn="ctr"/>
            <a:r>
              <a:rPr lang="sl-SI" sz="2400" b="1" dirty="0">
                <a:solidFill>
                  <a:srgbClr val="FF0000"/>
                </a:solidFill>
              </a:rPr>
              <a:t>6</a:t>
            </a:r>
            <a:r>
              <a:rPr lang="sl-SI" sz="2400" b="1" dirty="0" smtClean="0">
                <a:solidFill>
                  <a:srgbClr val="FF0000"/>
                </a:solidFill>
              </a:rPr>
              <a:t>. PRISPEVEK PROJEKTA K ENAKIM MOŽNOSTIM</a:t>
            </a:r>
          </a:p>
          <a:p>
            <a:r>
              <a:rPr lang="sl-SI" sz="2800" dirty="0"/>
              <a:t>	</a:t>
            </a:r>
            <a:endParaRPr lang="sl-SI" dirty="0"/>
          </a:p>
          <a:p>
            <a:pPr marL="285750" lvl="0" indent="-285750">
              <a:buFont typeface="Arial" panose="020B0604020202020204" pitchFamily="34" charset="0"/>
              <a:buChar char="•"/>
            </a:pPr>
            <a:r>
              <a:rPr lang="sl-SI" dirty="0" smtClean="0"/>
              <a:t>projekt </a:t>
            </a:r>
            <a:r>
              <a:rPr lang="sl-SI" dirty="0"/>
              <a:t>prispeva k zagotavljanju enakih možnosti prikrajšanih skupin na način, da se opredeli vključenost udeležencev v projektne aktivnosti, ki spadajo v kategorijo prikrajšanih skupin </a:t>
            </a:r>
          </a:p>
          <a:p>
            <a:pPr marL="285750" indent="-285750">
              <a:buFont typeface="Arial" panose="020B0604020202020204" pitchFamily="34" charset="0"/>
              <a:buChar char="•"/>
            </a:pPr>
            <a:endParaRPr lang="sl-SI" dirty="0"/>
          </a:p>
          <a:p>
            <a:pPr marL="285750" lvl="0" indent="-285750">
              <a:buFont typeface="Arial" panose="020B0604020202020204" pitchFamily="34" charset="0"/>
              <a:buChar char="•"/>
            </a:pPr>
            <a:r>
              <a:rPr lang="sl-SI" dirty="0"/>
              <a:t>kot prikrajšana skupina so lahko osebe, ki so vključene v projektno skupino ali za osebe, katerim je namenjen projekt – izziv katerih bo zastavljen projekt skušal rešiti ali </a:t>
            </a:r>
            <a:r>
              <a:rPr lang="sl-SI" dirty="0" smtClean="0"/>
              <a:t>izboljšati</a:t>
            </a:r>
            <a:endParaRPr lang="sl-SI" dirty="0"/>
          </a:p>
          <a:p>
            <a:pPr marL="285750" indent="-285750">
              <a:buFont typeface="Arial" panose="020B0604020202020204" pitchFamily="34" charset="0"/>
              <a:buChar char="•"/>
            </a:pPr>
            <a:endParaRPr lang="sl-SI" dirty="0"/>
          </a:p>
          <a:p>
            <a:pPr marL="285750" lvl="0" indent="-285750">
              <a:buFont typeface="Arial" panose="020B0604020202020204" pitchFamily="34" charset="0"/>
              <a:buChar char="•"/>
            </a:pPr>
            <a:r>
              <a:rPr lang="sl-SI" dirty="0"/>
              <a:t>navesti konkretne ukrepe za zagotavljanje spodbujanje enakih možnosti med obema spoloma in krepitev </a:t>
            </a:r>
            <a:r>
              <a:rPr lang="sl-SI" dirty="0" smtClean="0"/>
              <a:t>socialne vključenosti </a:t>
            </a:r>
            <a:r>
              <a:rPr lang="sl-SI" dirty="0"/>
              <a:t>prikrajšanih skupin med osebami, ki bodo vključene v projektne aktivnosti</a:t>
            </a:r>
          </a:p>
          <a:p>
            <a:pPr marL="285750" indent="-285750">
              <a:buFont typeface="Arial" panose="020B0604020202020204" pitchFamily="34" charset="0"/>
              <a:buChar char="•"/>
            </a:pPr>
            <a:endParaRPr lang="sl-SI" dirty="0"/>
          </a:p>
          <a:p>
            <a:pPr marL="285750" lvl="0" indent="-285750">
              <a:buFont typeface="Arial" panose="020B0604020202020204" pitchFamily="34" charset="0"/>
              <a:buChar char="•"/>
            </a:pPr>
            <a:r>
              <a:rPr lang="sl-SI" dirty="0"/>
              <a:t>prispevek k enakim možnostim mora biti izkazan v času trajanja projekta</a:t>
            </a:r>
          </a:p>
          <a:p>
            <a:pPr marL="285750" indent="-285750" algn="just">
              <a:buFont typeface="Arial" panose="020B0604020202020204" pitchFamily="34" charset="0"/>
              <a:buChar char="•"/>
            </a:pPr>
            <a:endParaRPr lang="sl-SI" sz="1600" b="1" dirty="0" smtClean="0"/>
          </a:p>
          <a:p>
            <a:pPr marL="285750" indent="-285750" algn="just">
              <a:buFont typeface="Arial" panose="020B0604020202020204" pitchFamily="34" charset="0"/>
              <a:buChar char="•"/>
            </a:pPr>
            <a:endParaRPr lang="sl-SI" altLang="sl-SI" b="1" dirty="0" smtClean="0">
              <a:solidFill>
                <a:srgbClr val="FF0000"/>
              </a:solidFill>
            </a:endParaRPr>
          </a:p>
        </p:txBody>
      </p:sp>
    </p:spTree>
    <p:extLst>
      <p:ext uri="{BB962C8B-B14F-4D97-AF65-F5344CB8AC3E}">
        <p14:creationId xmlns:p14="http://schemas.microsoft.com/office/powerpoint/2010/main" val="4223234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411" y="32588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0116" y="201228"/>
            <a:ext cx="13716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ravokotnik 5"/>
          <p:cNvSpPr/>
          <p:nvPr/>
        </p:nvSpPr>
        <p:spPr>
          <a:xfrm>
            <a:off x="1086470" y="1090941"/>
            <a:ext cx="9969387" cy="6832640"/>
          </a:xfrm>
          <a:prstGeom prst="rect">
            <a:avLst/>
          </a:prstGeom>
        </p:spPr>
        <p:txBody>
          <a:bodyPr wrap="square">
            <a:spAutoFit/>
          </a:bodyPr>
          <a:lstStyle/>
          <a:p>
            <a:r>
              <a:rPr lang="sl-SI" sz="2000" dirty="0"/>
              <a:t>	</a:t>
            </a:r>
            <a:endParaRPr lang="sl-SI" dirty="0"/>
          </a:p>
          <a:p>
            <a:pPr algn="just"/>
            <a:r>
              <a:rPr lang="sl-SI" sz="1600" b="1" dirty="0">
                <a:solidFill>
                  <a:srgbClr val="FF0000"/>
                </a:solidFill>
              </a:rPr>
              <a:t>Prikrajšane </a:t>
            </a:r>
            <a:r>
              <a:rPr lang="sl-SI" sz="1600" b="1" dirty="0" smtClean="0">
                <a:solidFill>
                  <a:srgbClr val="FF0000"/>
                </a:solidFill>
              </a:rPr>
              <a:t>skupine:</a:t>
            </a:r>
          </a:p>
          <a:p>
            <a:pPr algn="just"/>
            <a:endParaRPr lang="sl-SI" sz="1600" b="1" dirty="0">
              <a:solidFill>
                <a:srgbClr val="FF0000"/>
              </a:solidFill>
            </a:endParaRPr>
          </a:p>
          <a:p>
            <a:pPr marL="342900" indent="-342900">
              <a:buFont typeface="+mj-lt"/>
              <a:buAutoNum type="arabicPeriod"/>
            </a:pPr>
            <a:r>
              <a:rPr lang="sl-SI" sz="1400" dirty="0"/>
              <a:t>Status na trgu dela: brezposelni, dolgotrajno brezposelni, neaktivni, neaktivni, ki se ne izobražujejo niti usposabljajo, zaposleni, vključno s samozaposlenimi;</a:t>
            </a:r>
          </a:p>
          <a:p>
            <a:pPr marL="342900" indent="-342900">
              <a:buFont typeface="+mj-lt"/>
              <a:buAutoNum type="arabicPeriod"/>
            </a:pPr>
            <a:endParaRPr lang="sl-SI" sz="1400" dirty="0"/>
          </a:p>
          <a:p>
            <a:pPr marL="342900" indent="-342900">
              <a:buFont typeface="+mj-lt"/>
              <a:buAutoNum type="arabicPeriod"/>
            </a:pPr>
            <a:r>
              <a:rPr lang="sl-SI" sz="1400" dirty="0"/>
              <a:t>Starost: mlajši od 25 let, starejši od 54 let, starejši od 54 let, ki so brezposelni, vključno z dolgotrajno brezposelnimi ali neaktivnimi, ki se ne izobražujejo ali se ne usposabljajo;</a:t>
            </a:r>
          </a:p>
          <a:p>
            <a:pPr marL="342900" indent="-342900">
              <a:buFont typeface="+mj-lt"/>
              <a:buAutoNum type="arabicPeriod"/>
            </a:pPr>
            <a:endParaRPr lang="sl-SI" sz="1400" dirty="0"/>
          </a:p>
          <a:p>
            <a:pPr marL="342900" indent="-342900">
              <a:buFont typeface="+mj-lt"/>
              <a:buAutoNum type="arabicPeriod"/>
            </a:pPr>
            <a:r>
              <a:rPr lang="sl-SI" sz="1400" dirty="0"/>
              <a:t>Izobrazba: s primarno (ISCED 1)ali nižjo sekundarno izobrazbo (ISCED2), z višjo sekundarno (ISCED 3)ali post sekundarno izobrazbo (ISCED 4), s terciarno izobrazbo (ISCED 5-8);</a:t>
            </a:r>
          </a:p>
          <a:p>
            <a:pPr marL="342900" indent="-342900">
              <a:buFont typeface="+mj-lt"/>
              <a:buAutoNum type="arabicPeriod"/>
            </a:pPr>
            <a:endParaRPr lang="sl-SI" sz="1400" dirty="0"/>
          </a:p>
          <a:p>
            <a:pPr marL="342900" indent="-342900">
              <a:buFont typeface="+mj-lt"/>
              <a:buAutoNum type="arabicPeriod"/>
            </a:pPr>
            <a:r>
              <a:rPr lang="sl-SI" sz="1400" dirty="0"/>
              <a:t>Status gospodinjstva – osebne okoliščine: udeleženci, ki živijo v gospodinjstvih brez delovno aktivnih članov, udeleženci, ki živijo v gospodinjstvih brez delovno aktivnih članov z vzdrževalnimi otroki, udeleženci, ki živijo v gospodinjstvu z enim odraslim članom z vzdrževalnimi otroki; </a:t>
            </a:r>
          </a:p>
          <a:p>
            <a:pPr marL="342900" indent="-342900">
              <a:buFont typeface="+mj-lt"/>
              <a:buAutoNum type="arabicPeriod"/>
            </a:pPr>
            <a:endParaRPr lang="sl-SI" sz="1400" dirty="0"/>
          </a:p>
          <a:p>
            <a:pPr marL="342900" indent="-342900">
              <a:buFont typeface="+mj-lt"/>
              <a:buAutoNum type="arabicPeriod"/>
            </a:pPr>
            <a:r>
              <a:rPr lang="sl-SI" sz="1400" dirty="0"/>
              <a:t>Migranti in manjšine – osebne okoliščine: migranti, udeleženci tujega rodu, manjšine (vključno z marginaliziranimi skupnostmi, kot so Romi), invalidi, druge prikrajšane osebe, brezdomci ali prizadeti zaradi izključenosti na področju nastanitve, s podeželskih območij.</a:t>
            </a:r>
          </a:p>
          <a:p>
            <a:pPr marL="342900" indent="-342900" algn="just">
              <a:buFont typeface="+mj-lt"/>
              <a:buAutoNum type="arabicPeriod"/>
            </a:pPr>
            <a:endParaRPr lang="sl-SI" b="1" dirty="0">
              <a:solidFill>
                <a:srgbClr val="FF0000"/>
              </a:solidFill>
            </a:endParaRPr>
          </a:p>
          <a:p>
            <a:pPr marL="342900" indent="-342900" algn="just">
              <a:buFont typeface="+mj-lt"/>
              <a:buAutoNum type="arabicPeriod"/>
            </a:pPr>
            <a:endParaRPr lang="sl-SI" b="1" dirty="0">
              <a:solidFill>
                <a:srgbClr val="FF0000"/>
              </a:solidFill>
            </a:endParaRPr>
          </a:p>
          <a:p>
            <a:pPr algn="just"/>
            <a:r>
              <a:rPr lang="sl-SI" dirty="0"/>
              <a:t>	</a:t>
            </a:r>
          </a:p>
          <a:p>
            <a:pPr algn="just"/>
            <a:r>
              <a:rPr lang="sl-SI" dirty="0"/>
              <a:t>	</a:t>
            </a:r>
          </a:p>
          <a:p>
            <a:pPr algn="just"/>
            <a:endParaRPr lang="sl-SI" b="1" dirty="0" smtClean="0"/>
          </a:p>
          <a:p>
            <a:pPr algn="just"/>
            <a:r>
              <a:rPr lang="sl-SI" dirty="0" smtClean="0"/>
              <a:t> </a:t>
            </a:r>
            <a:endParaRPr lang="sl-SI" altLang="sl-SI" b="1" dirty="0" smtClean="0">
              <a:solidFill>
                <a:srgbClr val="FF0000"/>
              </a:solidFill>
            </a:endParaRPr>
          </a:p>
          <a:p>
            <a:pPr algn="ctr"/>
            <a:endParaRPr lang="sl-SI" altLang="sl-SI" b="1" dirty="0">
              <a:solidFill>
                <a:srgbClr val="FF0000"/>
              </a:solidFill>
            </a:endParaRPr>
          </a:p>
          <a:p>
            <a:pPr algn="ctr"/>
            <a:endParaRPr lang="sl-SI" altLang="sl-SI" b="1" dirty="0" smtClean="0">
              <a:solidFill>
                <a:srgbClr val="FF0000"/>
              </a:solidFill>
            </a:endParaRPr>
          </a:p>
          <a:p>
            <a:pPr algn="ctr"/>
            <a:endParaRPr lang="sl-SI" altLang="sl-SI" b="1" dirty="0">
              <a:solidFill>
                <a:srgbClr val="FF0000"/>
              </a:solidFill>
            </a:endParaRPr>
          </a:p>
        </p:txBody>
      </p:sp>
    </p:spTree>
    <p:extLst>
      <p:ext uri="{BB962C8B-B14F-4D97-AF65-F5344CB8AC3E}">
        <p14:creationId xmlns:p14="http://schemas.microsoft.com/office/powerpoint/2010/main" val="2168476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560638" y="1448474"/>
            <a:ext cx="10735843" cy="7755969"/>
          </a:xfrm>
          <a:prstGeom prst="rect">
            <a:avLst/>
          </a:prstGeom>
        </p:spPr>
        <p:txBody>
          <a:bodyPr wrap="square">
            <a:spAutoFit/>
          </a:bodyPr>
          <a:lstStyle/>
          <a:p>
            <a:pPr algn="ctr"/>
            <a:r>
              <a:rPr lang="sl-SI" b="1" dirty="0">
                <a:solidFill>
                  <a:srgbClr val="FF0000"/>
                </a:solidFill>
              </a:rPr>
              <a:t>PRIPOROČILA</a:t>
            </a:r>
          </a:p>
          <a:p>
            <a:endParaRPr lang="sl-SI" b="1" dirty="0"/>
          </a:p>
          <a:p>
            <a:r>
              <a:rPr lang="sl-SI" sz="1400" b="1" dirty="0" smtClean="0"/>
              <a:t>Formiranje projektne skupine</a:t>
            </a:r>
            <a:r>
              <a:rPr lang="x-none" sz="1400" b="1" dirty="0" smtClean="0"/>
              <a:t>:</a:t>
            </a:r>
            <a:r>
              <a:rPr lang="sl-SI" sz="1400" b="1" dirty="0" smtClean="0"/>
              <a:t> </a:t>
            </a:r>
          </a:p>
          <a:p>
            <a:endParaRPr lang="sl-SI" sz="1400" b="1" dirty="0" smtClean="0"/>
          </a:p>
          <a:p>
            <a:pPr marL="800100" lvl="1" indent="-342900">
              <a:buFont typeface="Arial" panose="020B0604020202020204" pitchFamily="34" charset="0"/>
              <a:buChar char="•"/>
            </a:pPr>
            <a:r>
              <a:rPr lang="sl-SI" sz="1400" dirty="0"/>
              <a:t>predlagamo vključitev </a:t>
            </a:r>
            <a:r>
              <a:rPr lang="sl-SI" sz="1400" b="1" dirty="0"/>
              <a:t>vsaj </a:t>
            </a:r>
            <a:r>
              <a:rPr lang="sl-SI" sz="1400" b="1" dirty="0" smtClean="0"/>
              <a:t>7-ih študentov;</a:t>
            </a:r>
          </a:p>
          <a:p>
            <a:pPr marL="800100" lvl="1" indent="-342900">
              <a:buFont typeface="Arial" panose="020B0604020202020204" pitchFamily="34" charset="0"/>
              <a:buChar char="•"/>
            </a:pPr>
            <a:endParaRPr lang="sl-SI" sz="1400" b="1" dirty="0"/>
          </a:p>
          <a:p>
            <a:pPr marL="800100" lvl="1" indent="-342900">
              <a:buFont typeface="Arial" panose="020B0604020202020204" pitchFamily="34" charset="0"/>
              <a:buChar char="•"/>
            </a:pPr>
            <a:r>
              <a:rPr lang="sl-SI" sz="1400" dirty="0"/>
              <a:t>skladno </a:t>
            </a:r>
            <a:r>
              <a:rPr lang="sl-SI" sz="1400" dirty="0" smtClean="0"/>
              <a:t>z vsebinsko zasnovo </a:t>
            </a:r>
            <a:r>
              <a:rPr lang="sl-SI" sz="1400" dirty="0"/>
              <a:t>projekta vključiti </a:t>
            </a:r>
            <a:r>
              <a:rPr lang="sl-SI" sz="1400" b="1" dirty="0"/>
              <a:t>ustrezne profile </a:t>
            </a:r>
            <a:r>
              <a:rPr lang="sl-SI" sz="1400" b="1" dirty="0" smtClean="0"/>
              <a:t>študentov ter pedagoških mentorjev ter strokovnih sodelavcev </a:t>
            </a:r>
            <a:r>
              <a:rPr lang="sl-SI" sz="1400" b="1" dirty="0" smtClean="0">
                <a:sym typeface="Wingdings" panose="05000000000000000000" pitchFamily="2" charset="2"/>
              </a:rPr>
              <a:t> </a:t>
            </a:r>
            <a:r>
              <a:rPr lang="sl-SI" sz="1400" dirty="0" smtClean="0"/>
              <a:t>administrativno zahtevno </a:t>
            </a:r>
            <a:r>
              <a:rPr lang="sl-SI" sz="1400" dirty="0"/>
              <a:t>procesiranje sprememb po odobritvi </a:t>
            </a:r>
            <a:r>
              <a:rPr lang="sl-SI" sz="1400" dirty="0" smtClean="0"/>
              <a:t>projekta </a:t>
            </a:r>
          </a:p>
          <a:p>
            <a:pPr lvl="1"/>
            <a:endParaRPr lang="sl-SI" sz="1400" dirty="0" smtClean="0"/>
          </a:p>
          <a:p>
            <a:pPr marL="800100" lvl="1" indent="-342900">
              <a:buFont typeface="Arial" panose="020B0604020202020204" pitchFamily="34" charset="0"/>
              <a:buChar char="•"/>
            </a:pPr>
            <a:r>
              <a:rPr lang="sl-SI" sz="1400" dirty="0" smtClean="0"/>
              <a:t>paziti </a:t>
            </a:r>
            <a:r>
              <a:rPr lang="sl-SI" sz="1400" dirty="0"/>
              <a:t>pri merilu interdisciplinarnost  - vse točke zgolj v primeru, da </a:t>
            </a:r>
            <a:r>
              <a:rPr lang="sl-SI" sz="1400" b="1" dirty="0"/>
              <a:t>se </a:t>
            </a:r>
            <a:r>
              <a:rPr lang="sl-SI" sz="1400" b="1" dirty="0" smtClean="0"/>
              <a:t>vključijo </a:t>
            </a:r>
            <a:r>
              <a:rPr lang="sl-SI" sz="1400" b="1" dirty="0"/>
              <a:t>vsaj 4</a:t>
            </a:r>
            <a:r>
              <a:rPr lang="sl-SI" sz="1400" b="1" dirty="0" smtClean="0"/>
              <a:t> študenti i</a:t>
            </a:r>
            <a:r>
              <a:rPr lang="sl-SI" sz="1400" dirty="0" smtClean="0"/>
              <a:t>z </a:t>
            </a:r>
            <a:r>
              <a:rPr lang="sl-SI" sz="1400" dirty="0"/>
              <a:t>različnih študijskih področij po </a:t>
            </a:r>
            <a:r>
              <a:rPr lang="sl-SI" sz="1400" dirty="0" err="1" smtClean="0"/>
              <a:t>Klasius</a:t>
            </a:r>
            <a:r>
              <a:rPr lang="sl-SI" sz="1400" dirty="0" smtClean="0"/>
              <a:t>-P-16 (4- -mestna koda);</a:t>
            </a:r>
          </a:p>
          <a:p>
            <a:pPr lvl="1"/>
            <a:endParaRPr lang="sl-SI" sz="1400" dirty="0"/>
          </a:p>
          <a:p>
            <a:pPr marL="800100" lvl="1" indent="-342900">
              <a:buFont typeface="Arial" panose="020B0604020202020204" pitchFamily="34" charset="0"/>
              <a:buChar char="•"/>
            </a:pPr>
            <a:r>
              <a:rPr lang="sl-SI" sz="1400" dirty="0"/>
              <a:t>paziti, da na ravni posamezne projektne skupine </a:t>
            </a:r>
            <a:r>
              <a:rPr lang="sl-SI" sz="1400" b="1" dirty="0"/>
              <a:t>ne vključite več kot 2 „</a:t>
            </a:r>
            <a:r>
              <a:rPr lang="sl-SI" sz="1400" b="1" dirty="0" smtClean="0"/>
              <a:t>starih“ študentov</a:t>
            </a:r>
            <a:r>
              <a:rPr lang="sl-SI" sz="1400" dirty="0" smtClean="0"/>
              <a:t>, </a:t>
            </a:r>
            <a:r>
              <a:rPr lang="sl-SI" sz="1400" b="1" dirty="0"/>
              <a:t>ki sta že </a:t>
            </a:r>
            <a:r>
              <a:rPr lang="sl-SI" sz="1400" b="1" dirty="0" smtClean="0"/>
              <a:t>sodelovala v projektih ŠIPK </a:t>
            </a:r>
          </a:p>
          <a:p>
            <a:pPr lvl="1"/>
            <a:endParaRPr lang="sl-SI" sz="1400" b="1" dirty="0" smtClean="0"/>
          </a:p>
          <a:p>
            <a:pPr marL="800100" lvl="1" indent="-342900">
              <a:buFont typeface="Arial" panose="020B0604020202020204" pitchFamily="34" charset="0"/>
              <a:buChar char="•"/>
            </a:pPr>
            <a:r>
              <a:rPr lang="sl-SI" sz="1400" dirty="0"/>
              <a:t>preveriti, da </a:t>
            </a:r>
            <a:r>
              <a:rPr lang="sl-SI" sz="1400" b="1" dirty="0"/>
              <a:t>študenti dejansko izpolnjujejo pogoje </a:t>
            </a:r>
            <a:r>
              <a:rPr lang="sl-SI" sz="1400" dirty="0"/>
              <a:t>(da ne pavzirajo, da niso višješolski študenti oz. vpisani v srednje </a:t>
            </a:r>
            <a:r>
              <a:rPr lang="sl-SI" sz="1400" dirty="0" smtClean="0"/>
              <a:t>šole; </a:t>
            </a:r>
            <a:r>
              <a:rPr lang="sl-SI" sz="1400" dirty="0"/>
              <a:t>v primeru vključitve študentov iz drugih visokošolskih zavodov svetujemo, da od njih pridobite potrdila o vpisu</a:t>
            </a:r>
            <a:r>
              <a:rPr lang="sl-SI" sz="1400" dirty="0" smtClean="0"/>
              <a:t>);</a:t>
            </a:r>
            <a:endParaRPr lang="sl-SI" sz="1400" dirty="0"/>
          </a:p>
          <a:p>
            <a:pPr lvl="1"/>
            <a:endParaRPr lang="sl-SI" sz="1400" dirty="0"/>
          </a:p>
          <a:p>
            <a:pPr marL="800100" lvl="1" indent="-342900">
              <a:buFont typeface="Arial" panose="020B0604020202020204" pitchFamily="34" charset="0"/>
              <a:buChar char="•"/>
            </a:pPr>
            <a:r>
              <a:rPr lang="sl-SI" sz="1400" dirty="0"/>
              <a:t>preveriti, da so </a:t>
            </a:r>
            <a:r>
              <a:rPr lang="sl-SI" sz="1400" b="1" dirty="0"/>
              <a:t>študentske napotnice </a:t>
            </a:r>
            <a:r>
              <a:rPr lang="sl-SI" sz="1400" dirty="0"/>
              <a:t>izdane pred začetkom izvajanja projekta, najbolje  za celotno obdobje </a:t>
            </a:r>
            <a:r>
              <a:rPr lang="sl-SI" sz="1400" dirty="0" smtClean="0"/>
              <a:t>projekta</a:t>
            </a:r>
            <a:endParaRPr lang="sl-SI" sz="1400" dirty="0"/>
          </a:p>
          <a:p>
            <a:pPr lvl="1"/>
            <a:endParaRPr lang="sl-SI" sz="1400" dirty="0"/>
          </a:p>
          <a:p>
            <a:pPr marL="800100" lvl="1" indent="-342900">
              <a:buFont typeface="Arial" panose="020B0604020202020204" pitchFamily="34" charset="0"/>
              <a:buChar char="•"/>
            </a:pPr>
            <a:endParaRPr lang="sl-SI" sz="1400" dirty="0"/>
          </a:p>
          <a:p>
            <a:pPr marL="800100" lvl="1" indent="-342900">
              <a:buFont typeface="Arial" panose="020B0604020202020204" pitchFamily="34" charset="0"/>
              <a:buChar char="•"/>
            </a:pPr>
            <a:endParaRPr lang="sl-SI" sz="1400" b="1" dirty="0"/>
          </a:p>
          <a:p>
            <a:pPr marL="800100" lvl="1" indent="-342900">
              <a:buFont typeface="Arial" panose="020B0604020202020204" pitchFamily="34" charset="0"/>
              <a:buChar char="•"/>
            </a:pPr>
            <a:endParaRPr lang="sl-SI" dirty="0"/>
          </a:p>
          <a:p>
            <a:endParaRPr lang="sl-SI" sz="2000" b="1" dirty="0">
              <a:solidFill>
                <a:srgbClr val="0070C0"/>
              </a:solidFill>
            </a:endParaRPr>
          </a:p>
          <a:p>
            <a:endParaRPr lang="sl-SI" sz="2000" b="1" dirty="0">
              <a:solidFill>
                <a:srgbClr val="FF0000"/>
              </a:solidFill>
            </a:endParaRPr>
          </a:p>
          <a:p>
            <a:endParaRPr lang="sl-SI" sz="2000" b="1" dirty="0"/>
          </a:p>
          <a:p>
            <a:endParaRPr lang="sl-SI" u="sng" dirty="0">
              <a:solidFill>
                <a:srgbClr val="FF0000"/>
              </a:solidFill>
            </a:endParaRPr>
          </a:p>
          <a:p>
            <a:endParaRPr lang="sl-SI" b="1" dirty="0" smtClean="0"/>
          </a:p>
          <a:p>
            <a:r>
              <a:rPr lang="sl-SI" b="1" dirty="0"/>
              <a:t/>
            </a:r>
            <a:br>
              <a:rPr lang="sl-SI" b="1" dirty="0"/>
            </a:br>
            <a:endParaRPr lang="sl-SI" dirty="0"/>
          </a:p>
          <a:p>
            <a:endParaRPr lang="sl-SI" dirty="0"/>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2354" y="230641"/>
            <a:ext cx="1371728" cy="72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638" y="379456"/>
            <a:ext cx="205019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0287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68224" y="974221"/>
            <a:ext cx="9460195" cy="6432530"/>
          </a:xfrm>
          <a:prstGeom prst="rect">
            <a:avLst/>
          </a:prstGeom>
        </p:spPr>
        <p:txBody>
          <a:bodyPr wrap="square">
            <a:spAutoFit/>
          </a:bodyPr>
          <a:lstStyle/>
          <a:p>
            <a:pPr algn="ctr"/>
            <a:r>
              <a:rPr lang="sl-SI" altLang="sl-SI" sz="3200" b="1" dirty="0">
                <a:solidFill>
                  <a:srgbClr val="FF0000"/>
                </a:solidFill>
              </a:rPr>
              <a:t>PREDMET IN NAMEN JAVNEGA RAZPISA</a:t>
            </a:r>
          </a:p>
          <a:p>
            <a:pPr algn="ctr"/>
            <a:endParaRPr lang="sl-SI" b="1" dirty="0" smtClean="0"/>
          </a:p>
          <a:p>
            <a:endParaRPr lang="sl-SI" sz="1400" b="1" dirty="0" smtClean="0"/>
          </a:p>
          <a:p>
            <a:endParaRPr lang="sl-SI" sz="1400" b="1" dirty="0"/>
          </a:p>
          <a:p>
            <a:endParaRPr lang="sl-SI" sz="1400" b="1" dirty="0" smtClean="0"/>
          </a:p>
          <a:p>
            <a:r>
              <a:rPr lang="sl-SI" b="1" dirty="0" smtClean="0"/>
              <a:t>Predmet </a:t>
            </a:r>
            <a:r>
              <a:rPr lang="sl-SI" b="1" dirty="0"/>
              <a:t>javnega razpisa </a:t>
            </a:r>
            <a:r>
              <a:rPr lang="sl-SI" dirty="0"/>
              <a:t>je sofinanciranje projektov, ki se bodo izvajali v skupinah od 6 do 10 študentov pod mentorstvom pedagoškega mentorja in strokovnega sodelavca(ev) iz lokalnega/regionalnega okolja. V okviru izbranih projektov bodo študenti proučevali različne kreativne in inovativne rešitve za izzive negospodarskega in neprofitnega sektorja.</a:t>
            </a:r>
            <a:r>
              <a:rPr lang="sl-SI" b="1" dirty="0"/>
              <a:t> </a:t>
            </a:r>
            <a:endParaRPr lang="sl-SI" b="1" dirty="0" smtClean="0"/>
          </a:p>
          <a:p>
            <a:endParaRPr lang="sl-SI" b="1" dirty="0"/>
          </a:p>
          <a:p>
            <a:r>
              <a:rPr lang="sl-SI" b="1" dirty="0"/>
              <a:t>Namen javnega </a:t>
            </a:r>
            <a:r>
              <a:rPr lang="sl-SI" b="1" dirty="0" smtClean="0"/>
              <a:t>razpisa:</a:t>
            </a:r>
          </a:p>
          <a:p>
            <a:pPr marL="285750" indent="-285750">
              <a:buFontTx/>
              <a:buChar char="-"/>
            </a:pPr>
            <a:r>
              <a:rPr lang="sl-SI" dirty="0" smtClean="0"/>
              <a:t>krepitev povezovanja </a:t>
            </a:r>
            <a:r>
              <a:rPr lang="sl-SI" dirty="0"/>
              <a:t>visokošolskega sistema z okoljem </a:t>
            </a:r>
            <a:r>
              <a:rPr lang="sl-SI" dirty="0" smtClean="0"/>
              <a:t>(negospodarstvo in neprofitni </a:t>
            </a:r>
            <a:r>
              <a:rPr lang="sl-SI" dirty="0"/>
              <a:t>sektor v lokalnem/regionalnem </a:t>
            </a:r>
            <a:r>
              <a:rPr lang="sl-SI" dirty="0" smtClean="0"/>
              <a:t>okolju)</a:t>
            </a:r>
          </a:p>
          <a:p>
            <a:pPr marL="285750" indent="-285750">
              <a:buFontTx/>
              <a:buChar char="-"/>
            </a:pPr>
            <a:r>
              <a:rPr lang="sl-SI" dirty="0" smtClean="0"/>
              <a:t>izvajanje </a:t>
            </a:r>
            <a:r>
              <a:rPr lang="sl-SI" dirty="0"/>
              <a:t>modelov odprtega in prožnega prehajanja med izobraževanjem in trgom dela </a:t>
            </a:r>
            <a:endParaRPr lang="sl-SI" dirty="0" smtClean="0"/>
          </a:p>
          <a:p>
            <a:pPr marL="285750" indent="-285750">
              <a:buFontTx/>
              <a:buChar char="-"/>
            </a:pPr>
            <a:r>
              <a:rPr lang="sl-SI" dirty="0" smtClean="0"/>
              <a:t>krepitev kompetenc ter pridobivanje praktičnih </a:t>
            </a:r>
            <a:r>
              <a:rPr lang="sl-SI" dirty="0"/>
              <a:t>izkušenj že med izobraževanjem </a:t>
            </a:r>
            <a:r>
              <a:rPr lang="sl-SI" dirty="0" smtClean="0"/>
              <a:t>glede na potrebe </a:t>
            </a:r>
            <a:r>
              <a:rPr lang="sl-SI" dirty="0"/>
              <a:t>lokalnega/regionalnega okolja oz. družbe </a:t>
            </a:r>
            <a:r>
              <a:rPr lang="sl-SI" dirty="0" smtClean="0"/>
              <a:t>nasploh.</a:t>
            </a:r>
          </a:p>
          <a:p>
            <a:pPr marL="285750" indent="-285750">
              <a:buFontTx/>
              <a:buChar char="-"/>
            </a:pPr>
            <a:endParaRPr lang="sl-SI" sz="1400" dirty="0"/>
          </a:p>
          <a:p>
            <a:endParaRPr lang="sl-SI" dirty="0"/>
          </a:p>
          <a:p>
            <a:endParaRPr lang="sl-SI" dirty="0" smtClean="0"/>
          </a:p>
          <a:p>
            <a:endParaRPr lang="sl-SI" b="1" dirty="0" smtClean="0"/>
          </a:p>
          <a:p>
            <a:r>
              <a:rPr lang="sl-SI" b="1" dirty="0"/>
              <a:t/>
            </a:r>
            <a:br>
              <a:rPr lang="sl-SI" b="1" dirty="0"/>
            </a:br>
            <a:endParaRPr lang="sl-SI" dirty="0"/>
          </a:p>
          <a:p>
            <a:endParaRPr lang="sl-SI" dirty="0"/>
          </a:p>
        </p:txBody>
      </p:sp>
    </p:spTree>
    <p:extLst>
      <p:ext uri="{BB962C8B-B14F-4D97-AF65-F5344CB8AC3E}">
        <p14:creationId xmlns:p14="http://schemas.microsoft.com/office/powerpoint/2010/main" val="20201517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73569" y="982766"/>
            <a:ext cx="9446304" cy="4616648"/>
          </a:xfrm>
          <a:prstGeom prst="rect">
            <a:avLst/>
          </a:prstGeom>
        </p:spPr>
        <p:txBody>
          <a:bodyPr wrap="square">
            <a:spAutoFit/>
          </a:bodyPr>
          <a:lstStyle/>
          <a:p>
            <a:pPr algn="ctr"/>
            <a:r>
              <a:rPr lang="sl-SI" sz="3200" b="1" dirty="0" smtClean="0">
                <a:solidFill>
                  <a:srgbClr val="FF0000"/>
                </a:solidFill>
              </a:rPr>
              <a:t>KLJUČNI ROKI</a:t>
            </a:r>
          </a:p>
          <a:p>
            <a:pPr algn="ctr"/>
            <a:endParaRPr lang="sl-SI" sz="2800" b="1" dirty="0"/>
          </a:p>
          <a:p>
            <a:endParaRPr lang="sl-SI" sz="2400" b="1" u="sng" dirty="0" smtClean="0"/>
          </a:p>
          <a:p>
            <a:endParaRPr lang="sl-SI" sz="2400" b="1" u="sng" dirty="0"/>
          </a:p>
          <a:p>
            <a:r>
              <a:rPr lang="sl-SI" sz="2400" dirty="0"/>
              <a:t>Rok za oddajo vloge na sklad </a:t>
            </a:r>
            <a:r>
              <a:rPr lang="pl-PL" sz="2400" dirty="0"/>
              <a:t>za prvo odpiranje</a:t>
            </a:r>
            <a:r>
              <a:rPr lang="sl-SI" sz="2400" dirty="0"/>
              <a:t> je 7. december </a:t>
            </a:r>
            <a:r>
              <a:rPr lang="sl-SI" sz="2400" dirty="0" smtClean="0"/>
              <a:t>2018</a:t>
            </a:r>
            <a:endParaRPr lang="sl-SI" sz="2400" dirty="0"/>
          </a:p>
          <a:p>
            <a:endParaRPr lang="sl-SI" sz="2400" u="sng" dirty="0"/>
          </a:p>
          <a:p>
            <a:r>
              <a:rPr lang="sl-SI" sz="2400" dirty="0">
                <a:solidFill>
                  <a:srgbClr val="FF0000"/>
                </a:solidFill>
              </a:rPr>
              <a:t>Rok za oddajo projektnih predlogov v predpregled na </a:t>
            </a:r>
            <a:r>
              <a:rPr lang="sl-SI" sz="2400" dirty="0">
                <a:solidFill>
                  <a:srgbClr val="FF0000"/>
                </a:solidFill>
                <a:hlinkClick r:id="rId2"/>
              </a:rPr>
              <a:t>sipk@uni-lj.si</a:t>
            </a:r>
            <a:r>
              <a:rPr lang="sl-SI" sz="2400" dirty="0">
                <a:solidFill>
                  <a:srgbClr val="FF0000"/>
                </a:solidFill>
              </a:rPr>
              <a:t> </a:t>
            </a:r>
            <a:r>
              <a:rPr lang="sl-SI" sz="2400" dirty="0" smtClean="0">
                <a:solidFill>
                  <a:srgbClr val="FF0000"/>
                </a:solidFill>
              </a:rPr>
              <a:t>je do </a:t>
            </a:r>
            <a:r>
              <a:rPr lang="sl-SI" sz="2400" b="1" dirty="0" smtClean="0">
                <a:solidFill>
                  <a:srgbClr val="FF0000"/>
                </a:solidFill>
              </a:rPr>
              <a:t>21. </a:t>
            </a:r>
            <a:r>
              <a:rPr lang="sl-SI" sz="2400" b="1" dirty="0">
                <a:solidFill>
                  <a:srgbClr val="FF0000"/>
                </a:solidFill>
              </a:rPr>
              <a:t>11. </a:t>
            </a:r>
            <a:r>
              <a:rPr lang="sl-SI" sz="2400" b="1" dirty="0" smtClean="0">
                <a:solidFill>
                  <a:srgbClr val="FF0000"/>
                </a:solidFill>
              </a:rPr>
              <a:t>2019</a:t>
            </a:r>
            <a:endParaRPr lang="sl-SI" sz="2400" b="1" dirty="0">
              <a:solidFill>
                <a:srgbClr val="FF0000"/>
              </a:solidFill>
            </a:endParaRPr>
          </a:p>
          <a:p>
            <a:endParaRPr lang="sl-SI" sz="2400" dirty="0">
              <a:solidFill>
                <a:srgbClr val="FF0000"/>
              </a:solidFill>
            </a:endParaRPr>
          </a:p>
          <a:p>
            <a:r>
              <a:rPr lang="sl-SI" sz="2400" dirty="0">
                <a:solidFill>
                  <a:srgbClr val="FF0000"/>
                </a:solidFill>
              </a:rPr>
              <a:t>Rok za oddajo projektnih predlogov članic v PP UL </a:t>
            </a:r>
            <a:r>
              <a:rPr lang="sl-SI" sz="2400" dirty="0" smtClean="0">
                <a:solidFill>
                  <a:srgbClr val="FF0000"/>
                </a:solidFill>
              </a:rPr>
              <a:t>je do </a:t>
            </a:r>
            <a:r>
              <a:rPr lang="sl-SI" sz="2400" b="1" dirty="0">
                <a:solidFill>
                  <a:srgbClr val="FF0000"/>
                </a:solidFill>
              </a:rPr>
              <a:t>2</a:t>
            </a:r>
            <a:r>
              <a:rPr lang="sl-SI" sz="2400" b="1" dirty="0" smtClean="0">
                <a:solidFill>
                  <a:srgbClr val="FF0000"/>
                </a:solidFill>
              </a:rPr>
              <a:t>. </a:t>
            </a:r>
            <a:r>
              <a:rPr lang="sl-SI" sz="2400" b="1" dirty="0">
                <a:solidFill>
                  <a:srgbClr val="FF0000"/>
                </a:solidFill>
              </a:rPr>
              <a:t>12. </a:t>
            </a:r>
            <a:r>
              <a:rPr lang="sl-SI" sz="2400" b="1" dirty="0" smtClean="0">
                <a:solidFill>
                  <a:srgbClr val="FF0000"/>
                </a:solidFill>
              </a:rPr>
              <a:t>2019 </a:t>
            </a:r>
            <a:r>
              <a:rPr lang="sl-SI" sz="2400" b="1" dirty="0">
                <a:solidFill>
                  <a:srgbClr val="FF0000"/>
                </a:solidFill>
              </a:rPr>
              <a:t>do 10h</a:t>
            </a:r>
          </a:p>
          <a:p>
            <a:endParaRPr lang="sl-SI" dirty="0"/>
          </a:p>
        </p:txBody>
      </p:sp>
    </p:spTree>
    <p:extLst>
      <p:ext uri="{BB962C8B-B14F-4D97-AF65-F5344CB8AC3E}">
        <p14:creationId xmlns:p14="http://schemas.microsoft.com/office/powerpoint/2010/main" val="916256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45137" y="880217"/>
            <a:ext cx="9366190" cy="6647974"/>
          </a:xfrm>
          <a:prstGeom prst="rect">
            <a:avLst/>
          </a:prstGeom>
        </p:spPr>
        <p:txBody>
          <a:bodyPr wrap="square">
            <a:spAutoFit/>
          </a:bodyPr>
          <a:lstStyle/>
          <a:p>
            <a:pPr algn="ctr"/>
            <a:r>
              <a:rPr lang="sl-SI" sz="2400" b="1" dirty="0">
                <a:solidFill>
                  <a:srgbClr val="FF0000"/>
                </a:solidFill>
              </a:rPr>
              <a:t>UPRAVIČENI STROŠKI </a:t>
            </a:r>
          </a:p>
          <a:p>
            <a:pPr algn="ctr"/>
            <a:endParaRPr lang="sl-SI" b="1" dirty="0" smtClean="0">
              <a:ln w="0"/>
              <a:solidFill>
                <a:schemeClr val="accent1"/>
              </a:solidFill>
              <a:effectLst>
                <a:outerShdw blurRad="38100" dist="25400" dir="5400000" algn="ctr" rotWithShape="0">
                  <a:srgbClr val="6E747A">
                    <a:alpha val="43000"/>
                  </a:srgbClr>
                </a:outerShdw>
              </a:effectLst>
            </a:endParaRPr>
          </a:p>
          <a:p>
            <a:r>
              <a:rPr lang="sl-SI" sz="1400" b="1" dirty="0" smtClean="0"/>
              <a:t>Upravičeni </a:t>
            </a:r>
            <a:r>
              <a:rPr lang="sl-SI" sz="1400" b="1" dirty="0"/>
              <a:t>stroški so določeni v pavšalnem znesku kot standardni strošek na enoto, in sicer za</a:t>
            </a:r>
            <a:r>
              <a:rPr lang="sl-SI" sz="1400" b="1" dirty="0" smtClean="0"/>
              <a:t>:</a:t>
            </a:r>
          </a:p>
          <a:p>
            <a:endParaRPr lang="sl-SI" sz="1400" dirty="0"/>
          </a:p>
          <a:p>
            <a:pPr marL="285750" lvl="0" indent="-285750">
              <a:buFont typeface="Arial" panose="020B0604020202020204" pitchFamily="34" charset="0"/>
              <a:buChar char="•"/>
            </a:pPr>
            <a:r>
              <a:rPr lang="sl-SI" sz="1400" b="1" dirty="0"/>
              <a:t>z</a:t>
            </a:r>
            <a:r>
              <a:rPr lang="sl-SI" sz="1400" b="1" dirty="0" smtClean="0"/>
              <a:t>a koordiniranje </a:t>
            </a:r>
            <a:r>
              <a:rPr lang="sl-SI" sz="1400" b="1" dirty="0"/>
              <a:t>in vodenje </a:t>
            </a:r>
            <a:r>
              <a:rPr lang="sl-SI" sz="1400" b="1" dirty="0" smtClean="0"/>
              <a:t>projekta pedagoškega mentorja </a:t>
            </a:r>
            <a:r>
              <a:rPr lang="sl-SI" sz="1400" dirty="0" smtClean="0"/>
              <a:t>se </a:t>
            </a:r>
            <a:r>
              <a:rPr lang="sl-SI" sz="1400" dirty="0"/>
              <a:t>povrnejo stroški v </a:t>
            </a:r>
            <a:r>
              <a:rPr lang="sl-SI" sz="1400" b="1" dirty="0"/>
              <a:t>višini 20 EUR/uro</a:t>
            </a:r>
            <a:r>
              <a:rPr lang="sl-SI" sz="1400" dirty="0"/>
              <a:t> za največ </a:t>
            </a:r>
            <a:r>
              <a:rPr lang="sl-SI" sz="1400" dirty="0" smtClean="0"/>
              <a:t>120 </a:t>
            </a:r>
            <a:r>
              <a:rPr lang="sl-SI" sz="1400" dirty="0"/>
              <a:t>ur </a:t>
            </a:r>
            <a:r>
              <a:rPr lang="sl-SI" sz="1400" dirty="0" smtClean="0"/>
              <a:t>v okviru posameznega projekta, ki traja 3 mesece, oziroma največ 160 ur v okviru posameznega projekta, ki traja 4 mesece</a:t>
            </a:r>
          </a:p>
          <a:p>
            <a:pPr lvl="0"/>
            <a:endParaRPr lang="sl-SI" sz="1400" dirty="0" smtClean="0"/>
          </a:p>
          <a:p>
            <a:pPr marL="285750" indent="-285750">
              <a:buFont typeface="Arial" panose="020B0604020202020204" pitchFamily="34" charset="0"/>
              <a:buChar char="•"/>
            </a:pPr>
            <a:r>
              <a:rPr lang="sl-SI" sz="1400" dirty="0" smtClean="0"/>
              <a:t>za podporno strokovno osebje se </a:t>
            </a:r>
            <a:r>
              <a:rPr lang="sl-SI" sz="1400" dirty="0"/>
              <a:t>povrnejo stroški v višini </a:t>
            </a:r>
            <a:r>
              <a:rPr lang="sl-SI" sz="1400" b="1" dirty="0"/>
              <a:t>12 EUR/uro </a:t>
            </a:r>
            <a:r>
              <a:rPr lang="sl-SI" sz="1400" dirty="0"/>
              <a:t>za največ </a:t>
            </a:r>
            <a:r>
              <a:rPr lang="sl-SI" sz="1400" dirty="0" smtClean="0"/>
              <a:t>24 </a:t>
            </a:r>
            <a:r>
              <a:rPr lang="sl-SI" sz="1400" dirty="0"/>
              <a:t>ur </a:t>
            </a:r>
            <a:r>
              <a:rPr lang="sl-SI" sz="1400" dirty="0" smtClean="0"/>
              <a:t>v okviru posameznega projekta, ki traja 3 mesece, oziroma največ 32 ur za v okviru posameznega projekta, ki traja 4 mesece (izključno za administrativno in tehnično pomoč)</a:t>
            </a:r>
          </a:p>
          <a:p>
            <a:pPr lvl="1"/>
            <a:endParaRPr lang="sl-SI" sz="1400" dirty="0"/>
          </a:p>
          <a:p>
            <a:pPr marL="285750" lvl="0" indent="-285750">
              <a:buFont typeface="Arial" panose="020B0604020202020204" pitchFamily="34" charset="0"/>
              <a:buChar char="•"/>
            </a:pPr>
            <a:r>
              <a:rPr lang="sl-SI" sz="1400" b="1" dirty="0"/>
              <a:t>z</a:t>
            </a:r>
            <a:r>
              <a:rPr lang="sl-SI" sz="1400" b="1" dirty="0" smtClean="0"/>
              <a:t>a denarno </a:t>
            </a:r>
            <a:r>
              <a:rPr lang="sl-SI" sz="1400" b="1" dirty="0"/>
              <a:t>spodbudo študentu</a:t>
            </a:r>
            <a:r>
              <a:rPr lang="sl-SI" sz="1400" dirty="0"/>
              <a:t>: </a:t>
            </a:r>
            <a:r>
              <a:rPr lang="sl-SI" sz="1400" b="1" dirty="0"/>
              <a:t>9 EUR </a:t>
            </a:r>
            <a:r>
              <a:rPr lang="sl-SI" sz="1400" b="1" dirty="0" smtClean="0"/>
              <a:t>/uro BRUTO</a:t>
            </a:r>
            <a:r>
              <a:rPr lang="sl-SI" sz="1400" dirty="0" smtClean="0"/>
              <a:t> za </a:t>
            </a:r>
            <a:r>
              <a:rPr lang="sl-SI" sz="1400" dirty="0"/>
              <a:t>največ 120 ur </a:t>
            </a:r>
            <a:r>
              <a:rPr lang="sl-SI" sz="1400" dirty="0" smtClean="0"/>
              <a:t>v okviru posameznega projekta, ki traja 3 mesece, oziroma 160 ur v okviru posameznega projekta, ki traja 4 mesece</a:t>
            </a:r>
          </a:p>
          <a:p>
            <a:pPr lvl="0"/>
            <a:endParaRPr lang="sl-SI" sz="1400" dirty="0"/>
          </a:p>
          <a:p>
            <a:pPr marL="285750" indent="-285750">
              <a:buFont typeface="Arial" panose="020B0604020202020204" pitchFamily="34" charset="0"/>
              <a:buChar char="•"/>
            </a:pPr>
            <a:r>
              <a:rPr lang="sl-SI" sz="1400" b="1" dirty="0"/>
              <a:t>z</a:t>
            </a:r>
            <a:r>
              <a:rPr lang="sl-SI" sz="1400" b="1" dirty="0" smtClean="0"/>
              <a:t>a sodelovanje </a:t>
            </a:r>
            <a:r>
              <a:rPr lang="sl-SI" sz="1400" b="1" dirty="0"/>
              <a:t>strokovnih sodelavcev</a:t>
            </a:r>
            <a:r>
              <a:rPr lang="sl-SI" sz="1400" dirty="0"/>
              <a:t>: </a:t>
            </a:r>
            <a:r>
              <a:rPr lang="sl-SI" sz="1400" dirty="0" smtClean="0"/>
              <a:t>16 </a:t>
            </a:r>
            <a:r>
              <a:rPr lang="sl-SI" sz="1400" dirty="0"/>
              <a:t>EUR/uro, </a:t>
            </a:r>
            <a:r>
              <a:rPr lang="sl-SI" sz="1400" dirty="0" smtClean="0"/>
              <a:t>za vse vključene strokovne sodelavce za največ 45 ur v okviru posameznega projekta, ki traja 3 mesece, oziroma največ 60 ur v okviru posameznega projekta, ki traja 4 mesece  pri čemer velja:</a:t>
            </a:r>
          </a:p>
          <a:p>
            <a:pPr marL="742950" lvl="1" indent="-285750">
              <a:buFont typeface="Arial" panose="020B0604020202020204" pitchFamily="34" charset="0"/>
              <a:buChar char="•"/>
            </a:pPr>
            <a:r>
              <a:rPr lang="sl-SI" sz="1400" dirty="0" smtClean="0"/>
              <a:t>če sodeluje samo Partner 1 se mu povrnejo stroški za največ 45 ur za, ki traja 3 mesece, oziroma za največ 60 ur, ki traja 4 mesece</a:t>
            </a:r>
          </a:p>
          <a:p>
            <a:pPr marL="742950" lvl="1" indent="-285750">
              <a:buFont typeface="Arial" panose="020B0604020202020204" pitchFamily="34" charset="0"/>
              <a:buChar char="•"/>
            </a:pPr>
            <a:r>
              <a:rPr lang="sl-SI" sz="1400" dirty="0" smtClean="0"/>
              <a:t>če </a:t>
            </a:r>
            <a:r>
              <a:rPr lang="sl-SI" sz="1400" dirty="0"/>
              <a:t>sodeluje tudi </a:t>
            </a:r>
            <a:r>
              <a:rPr lang="sl-SI" sz="1400" dirty="0" smtClean="0"/>
              <a:t>Partner 2, </a:t>
            </a:r>
            <a:r>
              <a:rPr lang="sl-SI" sz="1400" dirty="0"/>
              <a:t>se P</a:t>
            </a:r>
            <a:r>
              <a:rPr lang="sl-SI" sz="1400" dirty="0" smtClean="0"/>
              <a:t>artnerju 1 povrnejo </a:t>
            </a:r>
            <a:r>
              <a:rPr lang="sl-SI" sz="1400" dirty="0"/>
              <a:t>stroški za največ </a:t>
            </a:r>
            <a:r>
              <a:rPr lang="sl-SI" sz="1400" dirty="0" smtClean="0"/>
              <a:t>30 ur, ki traja 3 mesece, oziroma za največ 40 ur, ki traja 4 mesece in Partnerju 2 </a:t>
            </a:r>
            <a:r>
              <a:rPr lang="sl-SI" sz="1400" dirty="0"/>
              <a:t>stroški za največ </a:t>
            </a:r>
            <a:r>
              <a:rPr lang="sl-SI" sz="1400" dirty="0" smtClean="0"/>
              <a:t>15 ur, ki traja 3 mesece, oziroma za največ 20 ur, ki traja 4 mesece</a:t>
            </a:r>
            <a:endParaRPr lang="sl-SI" sz="1400" dirty="0"/>
          </a:p>
          <a:p>
            <a:endParaRPr lang="sl-SI" dirty="0" smtClean="0"/>
          </a:p>
          <a:p>
            <a:endParaRPr lang="sl-SI" b="1" dirty="0" smtClean="0"/>
          </a:p>
          <a:p>
            <a:r>
              <a:rPr lang="sl-SI" b="1" dirty="0"/>
              <a:t/>
            </a:r>
            <a:br>
              <a:rPr lang="sl-SI" b="1" dirty="0"/>
            </a:br>
            <a:endParaRPr lang="sl-SI" dirty="0"/>
          </a:p>
          <a:p>
            <a:endParaRPr lang="sl-SI" dirty="0"/>
          </a:p>
        </p:txBody>
      </p:sp>
    </p:spTree>
    <p:extLst>
      <p:ext uri="{BB962C8B-B14F-4D97-AF65-F5344CB8AC3E}">
        <p14:creationId xmlns:p14="http://schemas.microsoft.com/office/powerpoint/2010/main" val="1370811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116701" y="974221"/>
            <a:ext cx="9394626" cy="6832640"/>
          </a:xfrm>
          <a:prstGeom prst="rect">
            <a:avLst/>
          </a:prstGeom>
        </p:spPr>
        <p:txBody>
          <a:bodyPr wrap="square">
            <a:spAutoFit/>
          </a:bodyPr>
          <a:lstStyle/>
          <a:p>
            <a:pPr algn="ctr"/>
            <a:r>
              <a:rPr lang="pl-PL" sz="2800" b="1" dirty="0">
                <a:solidFill>
                  <a:srgbClr val="FF0000"/>
                </a:solidFill>
              </a:rPr>
              <a:t>DOKAZILA ZA UPRAVIČENOST STROŠKOV  </a:t>
            </a:r>
            <a:endParaRPr lang="sl-SI" sz="2800" b="1" dirty="0">
              <a:solidFill>
                <a:srgbClr val="FF0000"/>
              </a:solidFill>
            </a:endParaRPr>
          </a:p>
          <a:p>
            <a:endParaRPr lang="sl-SI" b="1" u="sng" dirty="0"/>
          </a:p>
          <a:p>
            <a:endParaRPr lang="sl-SI" sz="1600" dirty="0"/>
          </a:p>
          <a:p>
            <a:pPr marL="342900" indent="-342900">
              <a:buFont typeface="Arial" panose="020B0604020202020204" pitchFamily="34" charset="0"/>
              <a:buChar char="•"/>
            </a:pPr>
            <a:r>
              <a:rPr lang="sl-SI" sz="1400" dirty="0"/>
              <a:t>poročilo o izvedenih aktivnostih (študent, koordinator, pedagoški mentorji in strokovni sodelavci iz lokalnega/regionalnega okolja</a:t>
            </a:r>
            <a:r>
              <a:rPr lang="sl-SI" sz="1400" dirty="0" smtClean="0"/>
              <a:t>) </a:t>
            </a:r>
            <a:r>
              <a:rPr lang="sl-SI" sz="1400" dirty="0" smtClean="0">
                <a:sym typeface="Wingdings" panose="05000000000000000000" pitchFamily="2" charset="2"/>
              </a:rPr>
              <a:t> </a:t>
            </a:r>
            <a:r>
              <a:rPr lang="sl-SI" sz="1400" b="1" dirty="0"/>
              <a:t>kvota ur </a:t>
            </a:r>
            <a:r>
              <a:rPr lang="sl-SI" sz="1400" b="1" dirty="0" smtClean="0"/>
              <a:t>je pri </a:t>
            </a:r>
            <a:r>
              <a:rPr lang="sl-SI" sz="1400" b="1" dirty="0"/>
              <a:t>upravičenih stroških določena za celotno obdobje izvajanja </a:t>
            </a:r>
            <a:r>
              <a:rPr lang="sl-SI" sz="1400" b="1" dirty="0" smtClean="0"/>
              <a:t>projekta, vendar so predpisane minimalne mesečne kvote </a:t>
            </a:r>
            <a:r>
              <a:rPr lang="sl-SI" sz="1400" b="1" dirty="0"/>
              <a:t>ur:</a:t>
            </a:r>
            <a:endParaRPr lang="sl-SI" sz="1400" dirty="0"/>
          </a:p>
          <a:p>
            <a:pPr marL="1200150" lvl="2" indent="-285750">
              <a:buFont typeface="Courier New" panose="02070309020205020404" pitchFamily="49" charset="0"/>
              <a:buChar char="o"/>
            </a:pPr>
            <a:r>
              <a:rPr lang="sl-SI" sz="1400" dirty="0" smtClean="0"/>
              <a:t>pedagoški </a:t>
            </a:r>
            <a:r>
              <a:rPr lang="sl-SI" sz="1400" dirty="0"/>
              <a:t>mentor(ji) </a:t>
            </a:r>
            <a:r>
              <a:rPr lang="sl-SI" sz="1400" dirty="0" smtClean="0"/>
              <a:t>skupaj </a:t>
            </a:r>
            <a:r>
              <a:rPr lang="sl-SI" sz="1400" dirty="0"/>
              <a:t>vsaj 12 ur na </a:t>
            </a:r>
            <a:r>
              <a:rPr lang="sl-SI" sz="1400" dirty="0" smtClean="0"/>
              <a:t>mesec</a:t>
            </a:r>
            <a:endParaRPr lang="sl-SI" sz="1400" dirty="0"/>
          </a:p>
          <a:p>
            <a:pPr marL="1200150" lvl="2" indent="-285750">
              <a:buFont typeface="Courier New" panose="02070309020205020404" pitchFamily="49" charset="0"/>
              <a:buChar char="o"/>
            </a:pPr>
            <a:r>
              <a:rPr lang="sl-SI" sz="1400" dirty="0" smtClean="0"/>
              <a:t>podporno </a:t>
            </a:r>
            <a:r>
              <a:rPr lang="sl-SI" sz="1400" dirty="0"/>
              <a:t>strokovno osebje </a:t>
            </a:r>
            <a:r>
              <a:rPr lang="sl-SI" sz="1400" dirty="0" smtClean="0"/>
              <a:t>skupaj </a:t>
            </a:r>
            <a:r>
              <a:rPr lang="sl-SI" sz="1400" dirty="0"/>
              <a:t>vsaj 2 uri na </a:t>
            </a:r>
            <a:r>
              <a:rPr lang="sl-SI" sz="1400" dirty="0" smtClean="0"/>
              <a:t>mesec</a:t>
            </a:r>
            <a:endParaRPr lang="sl-SI" sz="1400" dirty="0"/>
          </a:p>
          <a:p>
            <a:pPr marL="1200150" lvl="2" indent="-285750">
              <a:buFont typeface="Courier New" panose="02070309020205020404" pitchFamily="49" charset="0"/>
              <a:buChar char="o"/>
            </a:pPr>
            <a:r>
              <a:rPr lang="sl-SI" sz="1400" dirty="0" smtClean="0"/>
              <a:t>strokovni </a:t>
            </a:r>
            <a:r>
              <a:rPr lang="sl-SI" sz="1400" dirty="0"/>
              <a:t>sodelavec </a:t>
            </a:r>
            <a:r>
              <a:rPr lang="sl-SI" sz="1400" dirty="0" smtClean="0">
                <a:sym typeface="Wingdings" panose="05000000000000000000" pitchFamily="2" charset="2"/>
              </a:rPr>
              <a:t> </a:t>
            </a:r>
            <a:r>
              <a:rPr lang="sl-SI" sz="1400" dirty="0" smtClean="0"/>
              <a:t>v </a:t>
            </a:r>
            <a:r>
              <a:rPr lang="sl-SI" sz="1400" dirty="0"/>
              <a:t>primeru, da </a:t>
            </a:r>
            <a:r>
              <a:rPr lang="sl-SI" sz="1400" dirty="0" smtClean="0"/>
              <a:t>sodeluje </a:t>
            </a:r>
            <a:r>
              <a:rPr lang="sl-SI" sz="1400" dirty="0"/>
              <a:t>le Partner </a:t>
            </a:r>
            <a:r>
              <a:rPr lang="sl-SI" sz="1400" dirty="0" smtClean="0"/>
              <a:t>1 </a:t>
            </a:r>
            <a:r>
              <a:rPr lang="sl-SI" sz="1400" dirty="0"/>
              <a:t>vsaj 4 ure na </a:t>
            </a:r>
            <a:r>
              <a:rPr lang="sl-SI" sz="1400" dirty="0" smtClean="0"/>
              <a:t>mesec; v </a:t>
            </a:r>
            <a:r>
              <a:rPr lang="sl-SI" sz="1400" dirty="0"/>
              <a:t>primeru, da v projektu sodeluje Partner 1 in </a:t>
            </a:r>
            <a:r>
              <a:rPr lang="sl-SI" sz="1400" dirty="0" smtClean="0"/>
              <a:t>Partner </a:t>
            </a:r>
            <a:r>
              <a:rPr lang="sl-SI" sz="1400" dirty="0"/>
              <a:t>2: strokovni sodelavec Partnerja 1 vsaj 3 ure na </a:t>
            </a:r>
            <a:r>
              <a:rPr lang="sl-SI" sz="1400" dirty="0" smtClean="0"/>
              <a:t>mesec in strokovni sodelavec Partnerja </a:t>
            </a:r>
            <a:r>
              <a:rPr lang="sl-SI" sz="1400" dirty="0"/>
              <a:t>2 </a:t>
            </a:r>
            <a:r>
              <a:rPr lang="sl-SI" sz="1400" dirty="0" smtClean="0"/>
              <a:t>vsaj </a:t>
            </a:r>
            <a:r>
              <a:rPr lang="sl-SI" sz="1400" dirty="0"/>
              <a:t>1 </a:t>
            </a:r>
            <a:r>
              <a:rPr lang="sl-SI" sz="1400" dirty="0" smtClean="0"/>
              <a:t>uro </a:t>
            </a:r>
            <a:r>
              <a:rPr lang="sl-SI" sz="1400" dirty="0"/>
              <a:t>na </a:t>
            </a:r>
            <a:r>
              <a:rPr lang="sl-SI" sz="1400" dirty="0" smtClean="0"/>
              <a:t>mesec</a:t>
            </a:r>
            <a:endParaRPr lang="sl-SI" sz="1400" dirty="0"/>
          </a:p>
          <a:p>
            <a:pPr marL="1200150" lvl="2" indent="-285750">
              <a:buFont typeface="Courier New" panose="02070309020205020404" pitchFamily="49" charset="0"/>
              <a:buChar char="o"/>
            </a:pPr>
            <a:r>
              <a:rPr lang="sl-SI" sz="1400" dirty="0" smtClean="0"/>
              <a:t>posamezen študent vsaj </a:t>
            </a:r>
            <a:r>
              <a:rPr lang="sl-SI" sz="1400" dirty="0"/>
              <a:t>12 ur na </a:t>
            </a:r>
            <a:r>
              <a:rPr lang="sl-SI" sz="1400" dirty="0" smtClean="0"/>
              <a:t>mesec</a:t>
            </a:r>
            <a:endParaRPr lang="sl-SI" sz="1400" dirty="0"/>
          </a:p>
          <a:p>
            <a:pPr marL="1200150" lvl="2" indent="-285750">
              <a:buFont typeface="Courier New" panose="02070309020205020404" pitchFamily="49" charset="0"/>
              <a:buChar char="o"/>
            </a:pPr>
            <a:endParaRPr lang="sl-SI" sz="1400" dirty="0"/>
          </a:p>
          <a:p>
            <a:pPr marL="342900" indent="-342900">
              <a:buFont typeface="Arial" panose="020B0604020202020204" pitchFamily="34" charset="0"/>
              <a:buChar char="•"/>
            </a:pPr>
            <a:r>
              <a:rPr lang="sl-SI" sz="1400" dirty="0" smtClean="0"/>
              <a:t>skupno </a:t>
            </a:r>
            <a:r>
              <a:rPr lang="sl-SI" sz="1400" dirty="0"/>
              <a:t>vsebinsko poročilo na ravni posameznega projekta v obdobju </a:t>
            </a:r>
            <a:r>
              <a:rPr lang="sl-SI" sz="1400" dirty="0" smtClean="0"/>
              <a:t>poročanja </a:t>
            </a:r>
          </a:p>
          <a:p>
            <a:pPr marL="342900" indent="-342900">
              <a:buFont typeface="Arial" panose="020B0604020202020204" pitchFamily="34" charset="0"/>
              <a:buChar char="•"/>
            </a:pPr>
            <a:endParaRPr lang="sl-SI" sz="1400" dirty="0"/>
          </a:p>
          <a:p>
            <a:pPr marL="342900" indent="-342900">
              <a:buFont typeface="Arial" panose="020B0604020202020204" pitchFamily="34" charset="0"/>
              <a:buChar char="•"/>
            </a:pPr>
            <a:r>
              <a:rPr lang="sl-SI" sz="1400" dirty="0" smtClean="0"/>
              <a:t>končno </a:t>
            </a:r>
            <a:r>
              <a:rPr lang="sl-SI" sz="1400" dirty="0"/>
              <a:t>poročilo o doseženih </a:t>
            </a:r>
            <a:r>
              <a:rPr lang="sl-SI" sz="1400" dirty="0" smtClean="0"/>
              <a:t>ciljih</a:t>
            </a:r>
          </a:p>
          <a:p>
            <a:endParaRPr lang="sl-SI" sz="1400" dirty="0"/>
          </a:p>
          <a:p>
            <a:pPr marL="342900" indent="-342900">
              <a:buFont typeface="Arial" panose="020B0604020202020204" pitchFamily="34" charset="0"/>
              <a:buChar char="•"/>
            </a:pPr>
            <a:r>
              <a:rPr lang="sl-SI" sz="1400" dirty="0" smtClean="0"/>
              <a:t>partnerski </a:t>
            </a:r>
            <a:r>
              <a:rPr lang="sl-SI" sz="1400" dirty="0"/>
              <a:t>sporazum o sodelovanju pri izvajanju projekta (v nadaljnjem besedilu: partnerski sporazum). </a:t>
            </a:r>
          </a:p>
          <a:p>
            <a:endParaRPr lang="sl-SI" sz="2000" u="sng" dirty="0"/>
          </a:p>
          <a:p>
            <a:endParaRPr lang="sl-SI" sz="2000" b="1" dirty="0">
              <a:solidFill>
                <a:srgbClr val="0070C0"/>
              </a:solidFill>
            </a:endParaRPr>
          </a:p>
          <a:p>
            <a:endParaRPr lang="sl-SI" sz="2000" b="1" dirty="0">
              <a:solidFill>
                <a:srgbClr val="FF0000"/>
              </a:solidFill>
            </a:endParaRPr>
          </a:p>
          <a:p>
            <a:endParaRPr lang="sl-SI" sz="2000" b="1" dirty="0"/>
          </a:p>
          <a:p>
            <a:endParaRPr lang="sl-SI" u="sng" dirty="0">
              <a:solidFill>
                <a:srgbClr val="FF0000"/>
              </a:solidFill>
            </a:endParaRPr>
          </a:p>
          <a:p>
            <a:endParaRPr lang="sl-SI" b="1" dirty="0" smtClean="0"/>
          </a:p>
          <a:p>
            <a:r>
              <a:rPr lang="sl-SI" b="1" dirty="0"/>
              <a:t/>
            </a:r>
            <a:br>
              <a:rPr lang="sl-SI" b="1" dirty="0"/>
            </a:br>
            <a:endParaRPr lang="sl-SI" dirty="0"/>
          </a:p>
          <a:p>
            <a:endParaRPr lang="sl-SI" dirty="0"/>
          </a:p>
        </p:txBody>
      </p:sp>
    </p:spTree>
    <p:extLst>
      <p:ext uri="{BB962C8B-B14F-4D97-AF65-F5344CB8AC3E}">
        <p14:creationId xmlns:p14="http://schemas.microsoft.com/office/powerpoint/2010/main" val="2556460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51133" y="982766"/>
            <a:ext cx="9468741" cy="5355312"/>
          </a:xfrm>
          <a:prstGeom prst="rect">
            <a:avLst/>
          </a:prstGeom>
        </p:spPr>
        <p:txBody>
          <a:bodyPr wrap="square">
            <a:spAutoFit/>
          </a:bodyPr>
          <a:lstStyle/>
          <a:p>
            <a:pPr algn="ctr">
              <a:defRPr/>
            </a:pPr>
            <a:r>
              <a:rPr lang="pl-PL" altLang="sl-SI" sz="2800" b="1" dirty="0" smtClean="0">
                <a:solidFill>
                  <a:srgbClr val="FF0000"/>
                </a:solidFill>
              </a:rPr>
              <a:t>POGOJI IN ZAHTEVE ZA IZVAJANJE PROJEKTOV</a:t>
            </a:r>
          </a:p>
          <a:p>
            <a:pPr marL="34925">
              <a:defRPr/>
            </a:pPr>
            <a:endParaRPr lang="sl-SI" sz="2000" dirty="0" smtClean="0"/>
          </a:p>
          <a:p>
            <a:pPr marL="320675" indent="-285750">
              <a:buFont typeface="Arial" panose="020B0604020202020204" pitchFamily="34" charset="0"/>
              <a:buChar char="•"/>
              <a:defRPr/>
            </a:pPr>
            <a:r>
              <a:rPr lang="sl-SI" sz="1400" dirty="0"/>
              <a:t>najmanj </a:t>
            </a:r>
            <a:r>
              <a:rPr lang="sl-SI" sz="1400" b="1" dirty="0"/>
              <a:t>6 in največ </a:t>
            </a:r>
            <a:r>
              <a:rPr lang="sl-SI" sz="1400" b="1" dirty="0" smtClean="0"/>
              <a:t>10 </a:t>
            </a:r>
            <a:r>
              <a:rPr lang="sl-SI" sz="1400" b="1" dirty="0"/>
              <a:t>študentov</a:t>
            </a:r>
            <a:r>
              <a:rPr lang="sl-SI" sz="1400" dirty="0"/>
              <a:t>, od tega vsaj </a:t>
            </a:r>
            <a:r>
              <a:rPr lang="sl-SI" sz="1400" b="1" dirty="0"/>
              <a:t>2 študenta s članice</a:t>
            </a:r>
            <a:r>
              <a:rPr lang="sl-SI" sz="1400" dirty="0"/>
              <a:t>, ki je nosilka projekta </a:t>
            </a:r>
            <a:endParaRPr lang="sl-SI" sz="1400" dirty="0" smtClean="0"/>
          </a:p>
          <a:p>
            <a:pPr marL="320675" indent="-285750">
              <a:buFont typeface="Arial" panose="020B0604020202020204" pitchFamily="34" charset="0"/>
              <a:buChar char="•"/>
              <a:defRPr/>
            </a:pPr>
            <a:endParaRPr lang="sl-SI" sz="1400" dirty="0"/>
          </a:p>
          <a:p>
            <a:pPr marL="320675" indent="-285750">
              <a:buFont typeface="Arial" panose="020B0604020202020204" pitchFamily="34" charset="0"/>
              <a:buChar char="•"/>
              <a:defRPr/>
            </a:pPr>
            <a:r>
              <a:rPr lang="sl-SI" sz="1400" b="1" dirty="0" smtClean="0"/>
              <a:t>projekt se lahko izvaja od </a:t>
            </a:r>
            <a:r>
              <a:rPr lang="sl-SI" sz="1400" b="1" dirty="0"/>
              <a:t>3 do največ 4 mesecev</a:t>
            </a:r>
            <a:r>
              <a:rPr lang="sl-SI" sz="1400" dirty="0"/>
              <a:t>, začetek upravičenih stroškov od </a:t>
            </a:r>
            <a:r>
              <a:rPr lang="sl-SI" sz="1400" b="1" dirty="0"/>
              <a:t>1 .10. </a:t>
            </a:r>
            <a:r>
              <a:rPr lang="sl-SI" sz="1400" b="1" dirty="0" smtClean="0"/>
              <a:t>2019 </a:t>
            </a:r>
            <a:r>
              <a:rPr lang="sl-SI" sz="1400" b="1" dirty="0"/>
              <a:t>do 31. 7. </a:t>
            </a:r>
            <a:r>
              <a:rPr lang="sl-SI" sz="1400" b="1" dirty="0" smtClean="0"/>
              <a:t>2020</a:t>
            </a:r>
            <a:endParaRPr lang="sl-SI" sz="1400" dirty="0"/>
          </a:p>
          <a:p>
            <a:pPr marL="34925">
              <a:defRPr/>
            </a:pPr>
            <a:endParaRPr lang="sl-SI" sz="1400" dirty="0"/>
          </a:p>
          <a:p>
            <a:pPr marL="377825" indent="-342900">
              <a:buFont typeface="Arial" panose="020B0604020202020204" pitchFamily="34" charset="0"/>
              <a:buChar char="•"/>
              <a:defRPr/>
            </a:pPr>
            <a:r>
              <a:rPr lang="sl-SI" sz="1400" dirty="0"/>
              <a:t>v</a:t>
            </a:r>
            <a:r>
              <a:rPr lang="sl-SI" sz="1400" dirty="0" smtClean="0"/>
              <a:t>sak </a:t>
            </a:r>
            <a:r>
              <a:rPr lang="sl-SI" sz="1400" dirty="0"/>
              <a:t>projekt </a:t>
            </a:r>
            <a:r>
              <a:rPr lang="sl-SI" sz="1400" b="1" dirty="0"/>
              <a:t>mora</a:t>
            </a:r>
            <a:r>
              <a:rPr lang="sl-SI" sz="1400" dirty="0"/>
              <a:t> vključevati </a:t>
            </a:r>
            <a:r>
              <a:rPr lang="sl-SI" sz="1400" b="1" dirty="0" smtClean="0"/>
              <a:t>negospodarsko </a:t>
            </a:r>
            <a:r>
              <a:rPr lang="sl-SI" sz="1400" b="1" dirty="0"/>
              <a:t>ali </a:t>
            </a:r>
            <a:r>
              <a:rPr lang="sl-SI" sz="1400" b="1" dirty="0" smtClean="0"/>
              <a:t>neprofitno organizacijo </a:t>
            </a:r>
            <a:r>
              <a:rPr lang="sl-SI" sz="1400" b="1" dirty="0"/>
              <a:t>iz lokalnega/regionalnega okolja, </a:t>
            </a:r>
            <a:r>
              <a:rPr lang="sl-SI" sz="1400" dirty="0"/>
              <a:t>kjer je nastal izziv, ki ga bo projekt skušal rešiti/izboljšati</a:t>
            </a:r>
            <a:r>
              <a:rPr lang="sl-SI" sz="1400" b="1" dirty="0"/>
              <a:t> </a:t>
            </a:r>
            <a:r>
              <a:rPr lang="sl-SI" sz="1400" dirty="0" smtClean="0"/>
              <a:t>(</a:t>
            </a:r>
            <a:r>
              <a:rPr lang="sl-SI" sz="1400" dirty="0"/>
              <a:t>v nadaljevanju: </a:t>
            </a:r>
            <a:r>
              <a:rPr lang="sl-SI" sz="1400" b="1" u="sng" dirty="0" smtClean="0"/>
              <a:t>Partner 1</a:t>
            </a:r>
            <a:r>
              <a:rPr lang="sl-SI" sz="1400" dirty="0" smtClean="0"/>
              <a:t>)</a:t>
            </a:r>
            <a:endParaRPr lang="sl-SI" sz="1400" dirty="0"/>
          </a:p>
          <a:p>
            <a:pPr marL="34925">
              <a:defRPr/>
            </a:pPr>
            <a:endParaRPr lang="sl-SI" sz="1400" dirty="0" smtClean="0"/>
          </a:p>
          <a:p>
            <a:pPr marL="377825" indent="-342900">
              <a:buFont typeface="Arial" panose="020B0604020202020204" pitchFamily="34" charset="0"/>
              <a:buChar char="•"/>
              <a:defRPr/>
            </a:pPr>
            <a:r>
              <a:rPr lang="sl-SI" sz="1400" dirty="0"/>
              <a:t>v</a:t>
            </a:r>
            <a:r>
              <a:rPr lang="sl-SI" sz="1400" dirty="0" smtClean="0"/>
              <a:t> </a:t>
            </a:r>
            <a:r>
              <a:rPr lang="sl-SI" sz="1400" dirty="0"/>
              <a:t>projekt </a:t>
            </a:r>
            <a:r>
              <a:rPr lang="sl-SI" sz="1400" b="1" dirty="0"/>
              <a:t>se lahko </a:t>
            </a:r>
            <a:r>
              <a:rPr lang="sl-SI" sz="1400" dirty="0" smtClean="0"/>
              <a:t>vključi </a:t>
            </a:r>
            <a:r>
              <a:rPr lang="sl-SI" sz="1400" b="1" dirty="0"/>
              <a:t>organizacija z gospodarskega ali družbenega področja</a:t>
            </a:r>
            <a:r>
              <a:rPr lang="sl-SI" sz="1400" dirty="0"/>
              <a:t> (v nadaljevanju: </a:t>
            </a:r>
            <a:r>
              <a:rPr lang="sl-SI" sz="1400" b="1" u="sng" dirty="0" smtClean="0"/>
              <a:t>Partner 2</a:t>
            </a:r>
            <a:r>
              <a:rPr lang="sl-SI" sz="1400" dirty="0" smtClean="0"/>
              <a:t>), </a:t>
            </a:r>
            <a:r>
              <a:rPr lang="sl-SI" sz="1400" dirty="0"/>
              <a:t>ki na inovativen način pristopi k </a:t>
            </a:r>
            <a:r>
              <a:rPr lang="sl-SI" sz="1400" dirty="0" smtClean="0"/>
              <a:t>reševanju </a:t>
            </a:r>
            <a:r>
              <a:rPr lang="sl-SI" sz="1400" dirty="0"/>
              <a:t>problema z namenom družbenega </a:t>
            </a:r>
            <a:r>
              <a:rPr lang="sl-SI" sz="1400" dirty="0" smtClean="0"/>
              <a:t>razvoja</a:t>
            </a:r>
            <a:endParaRPr lang="sl-SI" sz="1400" dirty="0" smtClean="0">
              <a:sym typeface="Wingdings" panose="05000000000000000000" pitchFamily="2" charset="2"/>
            </a:endParaRPr>
          </a:p>
          <a:p>
            <a:pPr marL="34925">
              <a:defRPr/>
            </a:pPr>
            <a:endParaRPr lang="sl-SI" altLang="sl-SI" sz="1400" dirty="0"/>
          </a:p>
          <a:p>
            <a:pPr marL="377825" indent="-342900">
              <a:buFont typeface="Arial" panose="020B0604020202020204" pitchFamily="34" charset="0"/>
              <a:buChar char="•"/>
              <a:defRPr/>
            </a:pPr>
            <a:r>
              <a:rPr lang="sl-SI" sz="1400" dirty="0"/>
              <a:t>del projektnih aktivnosti se mora </a:t>
            </a:r>
            <a:r>
              <a:rPr lang="sl-SI" sz="1400" b="1" dirty="0"/>
              <a:t>izvajati neposredno v lokalnem/regionalnem okolju, kjer je nastal izziv</a:t>
            </a:r>
            <a:r>
              <a:rPr lang="sl-SI" sz="1400" dirty="0"/>
              <a:t>, ki ga bo prijavljeni projektni predlog skušal </a:t>
            </a:r>
            <a:r>
              <a:rPr lang="sl-SI" sz="1400" dirty="0" smtClean="0"/>
              <a:t>rešiti/izboljšati</a:t>
            </a:r>
          </a:p>
          <a:p>
            <a:pPr marL="377825" indent="-342900">
              <a:buFont typeface="Arial" panose="020B0604020202020204" pitchFamily="34" charset="0"/>
              <a:buChar char="•"/>
              <a:defRPr/>
            </a:pPr>
            <a:endParaRPr lang="sl-SI" sz="1400" dirty="0"/>
          </a:p>
          <a:p>
            <a:pPr marL="377825" indent="-342900">
              <a:buFont typeface="Arial" panose="020B0604020202020204" pitchFamily="34" charset="0"/>
              <a:buChar char="•"/>
              <a:defRPr/>
            </a:pPr>
            <a:r>
              <a:rPr lang="sl-SI" sz="1400" dirty="0"/>
              <a:t>vsaj </a:t>
            </a:r>
            <a:r>
              <a:rPr lang="sl-SI" sz="1400" b="1" dirty="0"/>
              <a:t>en pedagoški mentor </a:t>
            </a:r>
            <a:r>
              <a:rPr lang="sl-SI" sz="1400" dirty="0"/>
              <a:t>(lahko več </a:t>
            </a:r>
            <a:r>
              <a:rPr lang="sl-SI" sz="1400" dirty="0" smtClean="0"/>
              <a:t>PM-jev, </a:t>
            </a:r>
            <a:r>
              <a:rPr lang="sl-SI" sz="1400" dirty="0"/>
              <a:t>vendar vsak iz </a:t>
            </a:r>
            <a:r>
              <a:rPr lang="sl-SI" sz="1400" dirty="0" smtClean="0"/>
              <a:t>različnega </a:t>
            </a:r>
            <a:r>
              <a:rPr lang="sl-SI" sz="1400" dirty="0"/>
              <a:t>študijskega </a:t>
            </a:r>
            <a:r>
              <a:rPr lang="sl-SI" sz="1400" dirty="0" smtClean="0"/>
              <a:t>področja po </a:t>
            </a:r>
            <a:r>
              <a:rPr lang="sl-SI" sz="1400" dirty="0" err="1" smtClean="0"/>
              <a:t>Klasius</a:t>
            </a:r>
            <a:r>
              <a:rPr lang="sl-SI" sz="1400" dirty="0" smtClean="0"/>
              <a:t>-P-16)</a:t>
            </a:r>
          </a:p>
          <a:p>
            <a:pPr marL="377825" indent="-342900">
              <a:buFont typeface="Arial" panose="020B0604020202020204" pitchFamily="34" charset="0"/>
              <a:buChar char="•"/>
              <a:defRPr/>
            </a:pPr>
            <a:endParaRPr lang="sl-SI" sz="1400" dirty="0"/>
          </a:p>
          <a:p>
            <a:pPr marL="377825" indent="-342900">
              <a:buFont typeface="Arial" panose="020B0604020202020204" pitchFamily="34" charset="0"/>
              <a:buChar char="•"/>
              <a:defRPr/>
            </a:pPr>
            <a:r>
              <a:rPr lang="sl-SI" sz="1400" dirty="0"/>
              <a:t>vsaj </a:t>
            </a:r>
            <a:r>
              <a:rPr lang="sl-SI" sz="1400" b="1" dirty="0"/>
              <a:t>en strokovni sodelavec </a:t>
            </a:r>
            <a:r>
              <a:rPr lang="sl-SI" sz="1400" dirty="0"/>
              <a:t>(Partner </a:t>
            </a:r>
            <a:r>
              <a:rPr lang="sl-SI" sz="1400" dirty="0" smtClean="0"/>
              <a:t>1–obvezno; v </a:t>
            </a:r>
            <a:r>
              <a:rPr lang="sl-SI" sz="1400" dirty="0"/>
              <a:t>kolikor je vključen tudi Partner 2 , mora zagotoviti strokovnega sodelavca</a:t>
            </a:r>
            <a:r>
              <a:rPr lang="sl-SI" sz="1400" dirty="0">
                <a:solidFill>
                  <a:srgbClr val="002060"/>
                </a:solidFill>
              </a:rPr>
              <a:t>) </a:t>
            </a:r>
          </a:p>
          <a:p>
            <a:pPr marL="377825" indent="-342900">
              <a:buFont typeface="Arial" panose="020B0604020202020204" pitchFamily="34" charset="0"/>
              <a:buChar char="•"/>
              <a:defRPr/>
            </a:pPr>
            <a:endParaRPr lang="sl-SI" altLang="sl-SI" sz="1400" dirty="0"/>
          </a:p>
        </p:txBody>
      </p:sp>
    </p:spTree>
    <p:extLst>
      <p:ext uri="{BB962C8B-B14F-4D97-AF65-F5344CB8AC3E}">
        <p14:creationId xmlns:p14="http://schemas.microsoft.com/office/powerpoint/2010/main" val="246592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099561" y="531829"/>
            <a:ext cx="9437404" cy="6634989"/>
          </a:xfrm>
          <a:prstGeom prst="rect">
            <a:avLst/>
          </a:prstGeom>
        </p:spPr>
        <p:txBody>
          <a:bodyPr wrap="square">
            <a:spAutoFit/>
          </a:bodyPr>
          <a:lstStyle/>
          <a:p>
            <a:pPr algn="ctr">
              <a:defRPr/>
            </a:pPr>
            <a:r>
              <a:rPr lang="sl-SI" sz="2800" b="1" dirty="0" smtClean="0">
                <a:solidFill>
                  <a:srgbClr val="FF0000"/>
                </a:solidFill>
              </a:rPr>
              <a:t>POGOJI – PARTNER 1 </a:t>
            </a:r>
          </a:p>
          <a:p>
            <a:pPr algn="ctr"/>
            <a:r>
              <a:rPr lang="sl-SI" sz="2800" dirty="0"/>
              <a:t> </a:t>
            </a:r>
          </a:p>
          <a:p>
            <a:pPr marL="285750" indent="-285750">
              <a:buFont typeface="Arial" panose="020B0604020202020204" pitchFamily="34" charset="0"/>
              <a:buChar char="•"/>
            </a:pPr>
            <a:r>
              <a:rPr lang="sl-SI" sz="1400" b="1" dirty="0"/>
              <a:t>je organizacija iz negospodarskega področja</a:t>
            </a:r>
          </a:p>
          <a:p>
            <a:endParaRPr lang="sl-SI" sz="1600" b="1" dirty="0"/>
          </a:p>
          <a:p>
            <a:pPr marL="285750" lvl="0" indent="-285750">
              <a:buFont typeface="Arial" panose="020B0604020202020204" pitchFamily="34" charset="0"/>
              <a:buChar char="•"/>
            </a:pPr>
            <a:r>
              <a:rPr lang="sl-SI" sz="1400" dirty="0"/>
              <a:t>prihaja </a:t>
            </a:r>
            <a:r>
              <a:rPr lang="sl-SI" sz="1400" b="1" dirty="0"/>
              <a:t>iz lokalnega oz. regionalnega okolja in ima sedež registriran v statistični regiji, v kateri se rešuje izziv, ki je opredeljen v projektu </a:t>
            </a:r>
            <a:r>
              <a:rPr lang="sl-SI" sz="1400" dirty="0"/>
              <a:t>(lahko tudi sedež podružnice, izpostave, sekcije, organizacijske enote, kontaktne točke, ki je vpisana v AJPES)  </a:t>
            </a:r>
          </a:p>
          <a:p>
            <a:pPr marL="285750" indent="-285750">
              <a:buFont typeface="Arial" panose="020B0604020202020204" pitchFamily="34" charset="0"/>
              <a:buChar char="•"/>
            </a:pPr>
            <a:endParaRPr lang="sl-SI" sz="1400" b="1" dirty="0"/>
          </a:p>
          <a:p>
            <a:pPr marL="285750" lvl="0" indent="-285750">
              <a:buFont typeface="Arial" panose="020B0604020202020204" pitchFamily="34" charset="0"/>
              <a:buChar char="•"/>
            </a:pPr>
            <a:r>
              <a:rPr lang="sl-SI" sz="1400" b="1" dirty="0"/>
              <a:t>ni registriran kot gospodarska družba </a:t>
            </a:r>
            <a:r>
              <a:rPr lang="sl-SI" sz="1400" dirty="0"/>
              <a:t>po Zakonu o gospodarskih družbah </a:t>
            </a:r>
          </a:p>
          <a:p>
            <a:endParaRPr lang="sl-SI" sz="1400" b="1" dirty="0"/>
          </a:p>
          <a:p>
            <a:pPr marL="285750" lvl="0" indent="-285750">
              <a:buFont typeface="Arial" panose="020B0604020202020204" pitchFamily="34" charset="0"/>
              <a:buChar char="•"/>
            </a:pPr>
            <a:r>
              <a:rPr lang="sl-SI" sz="1400" b="1" dirty="0" smtClean="0"/>
              <a:t>ne sme spadati v enega od spodnjih </a:t>
            </a:r>
            <a:r>
              <a:rPr lang="sl-SI" sz="1400" b="1" dirty="0" err="1" smtClean="0"/>
              <a:t>podsektorjev</a:t>
            </a:r>
            <a:r>
              <a:rPr lang="sl-SI" sz="1400" b="1" dirty="0" smtClean="0"/>
              <a:t> po Standardni klasifikaciji institucionalnih sektorjev (SKIS)</a:t>
            </a:r>
          </a:p>
          <a:p>
            <a:pPr marL="742950" lvl="1" indent="-285750">
              <a:buFont typeface="Arial" panose="020B0604020202020204" pitchFamily="34" charset="0"/>
              <a:buChar char="•"/>
            </a:pPr>
            <a:r>
              <a:rPr lang="sl-SI" sz="1400" b="1" dirty="0" smtClean="0"/>
              <a:t>šifra </a:t>
            </a:r>
            <a:r>
              <a:rPr lang="sl-SI" sz="1400" b="1" dirty="0" err="1"/>
              <a:t>S.13111</a:t>
            </a:r>
            <a:r>
              <a:rPr lang="sl-SI" sz="1400" b="1" dirty="0"/>
              <a:t> (neposredni proračunski uporabniki),</a:t>
            </a:r>
          </a:p>
          <a:p>
            <a:pPr marL="742950" lvl="1" indent="-285750">
              <a:buFont typeface="Arial" panose="020B0604020202020204" pitchFamily="34" charset="0"/>
              <a:buChar char="•"/>
            </a:pPr>
            <a:r>
              <a:rPr lang="sl-SI" sz="1400" b="1" dirty="0"/>
              <a:t>šifra </a:t>
            </a:r>
            <a:r>
              <a:rPr lang="sl-SI" sz="1400" b="1" dirty="0" err="1"/>
              <a:t>S.13112</a:t>
            </a:r>
            <a:r>
              <a:rPr lang="sl-SI" sz="1400" b="1" dirty="0"/>
              <a:t> (državni skladi</a:t>
            </a:r>
            <a:r>
              <a:rPr lang="sl-SI" sz="1400" b="1" dirty="0" smtClean="0"/>
              <a:t>). </a:t>
            </a:r>
            <a:endParaRPr lang="sl-SI" sz="1400" b="1" dirty="0"/>
          </a:p>
          <a:p>
            <a:pPr marL="285750" indent="-285750">
              <a:buFont typeface="Arial" panose="020B0604020202020204" pitchFamily="34" charset="0"/>
              <a:buChar char="•"/>
            </a:pPr>
            <a:endParaRPr lang="sl-SI" sz="1400" b="1" dirty="0"/>
          </a:p>
          <a:p>
            <a:pPr marL="285750" lvl="0" indent="-285750">
              <a:buFont typeface="Arial" panose="020B0604020202020204" pitchFamily="34" charset="0"/>
              <a:buChar char="•"/>
            </a:pPr>
            <a:r>
              <a:rPr lang="sl-SI" sz="1400" dirty="0"/>
              <a:t>njegova glavna </a:t>
            </a:r>
            <a:r>
              <a:rPr lang="sl-SI" sz="1400" b="1" dirty="0"/>
              <a:t>registrirana dejavnost ni visokošolsko izobraževanje </a:t>
            </a:r>
            <a:r>
              <a:rPr lang="sl-SI" sz="1400" dirty="0"/>
              <a:t>(šifra 85.422 po SKD 2008) – ne sme biti visokošolski zavod; izobraževanje poklicnih kapitanov in pilotov</a:t>
            </a:r>
          </a:p>
          <a:p>
            <a:pPr marL="285750" indent="-285750">
              <a:buFont typeface="Arial" panose="020B0604020202020204" pitchFamily="34" charset="0"/>
              <a:buChar char="•"/>
            </a:pPr>
            <a:endParaRPr lang="sl-SI" sz="1400" b="1" dirty="0"/>
          </a:p>
          <a:p>
            <a:pPr marL="285750" lvl="0" indent="-285750">
              <a:buFont typeface="Arial" panose="020B0604020202020204" pitchFamily="34" charset="0"/>
              <a:buChar char="•"/>
            </a:pPr>
            <a:r>
              <a:rPr lang="sl-SI" sz="1400" dirty="0"/>
              <a:t>ne sme biti v postopku prisilne poravnave, v stečajnem postopku, v likvidacijskem postopku oz. v postopku prenehanja dejavnosti ter ni v položaju insolventnosti oz. v katerikoli podobni okoliščini</a:t>
            </a:r>
          </a:p>
          <a:p>
            <a:pPr marL="285750" indent="-285750">
              <a:buFont typeface="Arial" panose="020B0604020202020204" pitchFamily="34" charset="0"/>
              <a:buChar char="•"/>
            </a:pPr>
            <a:endParaRPr lang="sl-SI" sz="1400" dirty="0"/>
          </a:p>
          <a:p>
            <a:pPr marL="285750" lvl="0" indent="-285750">
              <a:buFont typeface="Arial" panose="020B0604020202020204" pitchFamily="34" charset="0"/>
              <a:buChar char="•"/>
            </a:pPr>
            <a:r>
              <a:rPr lang="sl-SI" sz="1400" dirty="0"/>
              <a:t>za namen izvajanja prijavljenega projekta ne sme prejeti sredstev iz drugih javnih virov za stroške, ki jih bo uveljavljal po tem razpisu (državnega ali lokalnega proračuna, iz sredstev EU, donacije iz Norveškega/EGP finančnega mehanizma, Švicarskega prispevka itd).</a:t>
            </a:r>
          </a:p>
          <a:p>
            <a:endParaRPr lang="sl-SI" sz="1400" b="1" dirty="0"/>
          </a:p>
          <a:p>
            <a:endParaRPr lang="sl-SI" sz="1600" dirty="0"/>
          </a:p>
          <a:p>
            <a:pPr algn="ctr"/>
            <a:endParaRPr lang="sl-SI" sz="2800" dirty="0"/>
          </a:p>
        </p:txBody>
      </p:sp>
    </p:spTree>
    <p:extLst>
      <p:ext uri="{BB962C8B-B14F-4D97-AF65-F5344CB8AC3E}">
        <p14:creationId xmlns:p14="http://schemas.microsoft.com/office/powerpoint/2010/main" val="3778243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861565" y="519303"/>
            <a:ext cx="9420313" cy="5478423"/>
          </a:xfrm>
          <a:prstGeom prst="rect">
            <a:avLst/>
          </a:prstGeom>
        </p:spPr>
        <p:txBody>
          <a:bodyPr wrap="square">
            <a:spAutoFit/>
          </a:bodyPr>
          <a:lstStyle/>
          <a:p>
            <a:pPr lvl="0"/>
            <a:r>
              <a:rPr lang="sl-SI" sz="1400" b="1" dirty="0" smtClean="0"/>
              <a:t>Partner 1 mora </a:t>
            </a:r>
            <a:r>
              <a:rPr lang="sl-SI" sz="1400" b="1" dirty="0"/>
              <a:t>biti neprofitna pravna oseba</a:t>
            </a:r>
            <a:r>
              <a:rPr lang="sl-SI" sz="1400" dirty="0"/>
              <a:t>, ustanovljena v skladu z javnim ali zasebnim pravom, ki deluje v javnem in splošno koristnem interesu, ni ustanovljena z namenom ustvarjanja dobička kot npr: </a:t>
            </a:r>
          </a:p>
          <a:p>
            <a:pPr marL="285750" lvl="0" indent="-285750">
              <a:buFont typeface="Arial" panose="020B0604020202020204" pitchFamily="34" charset="0"/>
              <a:buChar char="•"/>
            </a:pPr>
            <a:r>
              <a:rPr lang="sl-SI" sz="1400" b="1" dirty="0"/>
              <a:t>osebe javnega prava</a:t>
            </a:r>
            <a:r>
              <a:rPr lang="sl-SI" sz="1400" dirty="0"/>
              <a:t> (ustanove, zavodi, agencije, raziskovalne in razvojne ustanove, ustanove za izobraževanje in usposabljanje, ustanove zdravstvenega varstva, ustanove za varstvo naravne in kulturne dediščine, lokalne in regionalne razvojne agencije (ki niso registrirane po ZGD), skladi itd. </a:t>
            </a:r>
          </a:p>
          <a:p>
            <a:pPr marL="285750" lvl="0" indent="-285750">
              <a:buFont typeface="Arial" panose="020B0604020202020204" pitchFamily="34" charset="0"/>
              <a:buChar char="•"/>
            </a:pPr>
            <a:r>
              <a:rPr lang="sl-SI" sz="1400" b="1" dirty="0"/>
              <a:t>nevladne organizacije</a:t>
            </a:r>
            <a:r>
              <a:rPr lang="sl-SI" sz="1400" dirty="0"/>
              <a:t>, kot so združenja, fundacije, interesne, humanitarne društvene organizacije, organizacije splošne družbene koristi </a:t>
            </a:r>
          </a:p>
          <a:p>
            <a:pPr marL="285750" lvl="0" indent="-285750">
              <a:buFont typeface="Arial" panose="020B0604020202020204" pitchFamily="34" charset="0"/>
              <a:buChar char="•"/>
            </a:pPr>
            <a:r>
              <a:rPr lang="sl-SI" sz="1400" b="1" dirty="0"/>
              <a:t>gospodarske, kmetijske, obrtne in industrijske zbornice</a:t>
            </a:r>
            <a:r>
              <a:rPr lang="sl-SI" sz="1400" dirty="0"/>
              <a:t>, </a:t>
            </a:r>
            <a:r>
              <a:rPr lang="sl-SI" sz="1400" b="1" dirty="0"/>
              <a:t>grozdi</a:t>
            </a:r>
            <a:r>
              <a:rPr lang="sl-SI" sz="1400" dirty="0"/>
              <a:t>, ki so registrirani kot neprofitne pravne osebe </a:t>
            </a:r>
          </a:p>
          <a:p>
            <a:pPr marL="285750" lvl="0" indent="-285750">
              <a:buFont typeface="Arial" panose="020B0604020202020204" pitchFamily="34" charset="0"/>
              <a:buChar char="•"/>
            </a:pPr>
            <a:r>
              <a:rPr lang="sl-SI" sz="1400" b="1" dirty="0"/>
              <a:t>pravne osebe zasebnega prava</a:t>
            </a:r>
            <a:r>
              <a:rPr lang="sl-SI" sz="1400" dirty="0"/>
              <a:t>, ki izkazujejo neprofitni status in namen delovanja (društva, zveze, lokalne turistične organizacije, organizacije za usposabljanje, zasebni zavodi, dobrodelne ustanove..).</a:t>
            </a:r>
          </a:p>
          <a:p>
            <a:pPr algn="ctr"/>
            <a:endParaRPr lang="sl-SI" sz="1400" b="1" dirty="0" smtClean="0"/>
          </a:p>
          <a:p>
            <a:pPr algn="ctr"/>
            <a:endParaRPr lang="sl-SI" sz="1400" b="1" dirty="0"/>
          </a:p>
          <a:p>
            <a:r>
              <a:rPr lang="sl-SI" sz="1400" b="1" dirty="0" smtClean="0"/>
              <a:t>Dodatni </a:t>
            </a:r>
            <a:r>
              <a:rPr lang="sl-SI" sz="1400" b="1" dirty="0"/>
              <a:t>pogoji in zahteve za vključitev Partnerja 1:</a:t>
            </a:r>
          </a:p>
          <a:p>
            <a:r>
              <a:rPr lang="sl-SI" sz="1400" b="1" dirty="0"/>
              <a:t> </a:t>
            </a:r>
            <a:endParaRPr lang="sl-SI" sz="1400" dirty="0"/>
          </a:p>
          <a:p>
            <a:pPr marL="285750" lvl="0" indent="-285750">
              <a:buFont typeface="Arial" panose="020B0604020202020204" pitchFamily="34" charset="0"/>
              <a:buChar char="•"/>
            </a:pPr>
            <a:r>
              <a:rPr lang="sl-SI" sz="1400" b="1" dirty="0"/>
              <a:t>Partner 1 lahko sodeluje v največ enem projektu v okviru posameznega odpiranja </a:t>
            </a:r>
            <a:r>
              <a:rPr lang="sl-SI" sz="1400" dirty="0">
                <a:sym typeface="Wingdings" panose="05000000000000000000" pitchFamily="2" charset="2"/>
              </a:rPr>
              <a:t></a:t>
            </a:r>
            <a:r>
              <a:rPr lang="sl-SI" sz="1400" dirty="0"/>
              <a:t> pri dogovarjanju za sodelovanje v projektu ŠIPK je potrebno preveriti, da se ne dogovarjajo za sodelovanje tudi z drugimi visokošolskimi zavodi oz. univerzami </a:t>
            </a:r>
            <a:endParaRPr lang="sl-SI" sz="1400" dirty="0" smtClean="0"/>
          </a:p>
          <a:p>
            <a:pPr marL="285750" indent="-285750">
              <a:buFont typeface="Arial" panose="020B0604020202020204" pitchFamily="34" charset="0"/>
              <a:buChar char="•"/>
            </a:pPr>
            <a:r>
              <a:rPr lang="sl-SI" sz="1400" dirty="0"/>
              <a:t>šifra SKIS se preveri v AJPES</a:t>
            </a:r>
            <a:r>
              <a:rPr lang="sl-SI" sz="1400" dirty="0">
                <a:sym typeface="Wingdings" panose="05000000000000000000" pitchFamily="2" charset="2"/>
              </a:rPr>
              <a:t> </a:t>
            </a:r>
            <a:r>
              <a:rPr lang="sl-SI" sz="1400" dirty="0"/>
              <a:t>v zavihku „Iščem“ se odpre Poslovni register Slovenije, vnese se organizacija in pod „Drugi podatki“ se preveri SKIS (če se ne pokaže „Drugi podatki“, kliknite na „Vpogled v PRS“)</a:t>
            </a:r>
          </a:p>
          <a:p>
            <a:endParaRPr lang="sl-SI" sz="1400" b="1" dirty="0" smtClean="0"/>
          </a:p>
          <a:p>
            <a:r>
              <a:rPr lang="sl-SI" sz="1400" dirty="0" smtClean="0">
                <a:solidFill>
                  <a:srgbClr val="FF0000"/>
                </a:solidFill>
              </a:rPr>
              <a:t>OBVEZNO  </a:t>
            </a:r>
            <a:r>
              <a:rPr lang="sl-SI" sz="1400" dirty="0">
                <a:solidFill>
                  <a:srgbClr val="FF0000"/>
                </a:solidFill>
              </a:rPr>
              <a:t>DOKAZILO</a:t>
            </a:r>
          </a:p>
          <a:p>
            <a:r>
              <a:rPr lang="pl-PL" sz="1400" dirty="0">
                <a:solidFill>
                  <a:srgbClr val="FF0000"/>
                </a:solidFill>
              </a:rPr>
              <a:t>Obrazec št. 2: </a:t>
            </a:r>
            <a:r>
              <a:rPr lang="sl-SI" sz="1400" dirty="0">
                <a:solidFill>
                  <a:srgbClr val="FF0000"/>
                </a:solidFill>
              </a:rPr>
              <a:t>Izjava organizacije z negospodarskega ali neprofitnega področja oz. organizacije z gospodarskega ali družbenega področja o izpolnjevanju in sprejemanju razpisnih </a:t>
            </a:r>
            <a:r>
              <a:rPr lang="sl-SI" sz="1400" dirty="0" smtClean="0">
                <a:solidFill>
                  <a:srgbClr val="FF0000"/>
                </a:solidFill>
              </a:rPr>
              <a:t>pogojev</a:t>
            </a:r>
            <a:endParaRPr lang="sl-SI" sz="1400" dirty="0">
              <a:solidFill>
                <a:srgbClr val="FF0000"/>
              </a:solidFill>
            </a:endParaRPr>
          </a:p>
          <a:p>
            <a:r>
              <a:rPr lang="sl-SI" sz="1400" b="1" dirty="0"/>
              <a:t> </a:t>
            </a:r>
          </a:p>
        </p:txBody>
      </p:sp>
    </p:spTree>
    <p:extLst>
      <p:ext uri="{BB962C8B-B14F-4D97-AF65-F5344CB8AC3E}">
        <p14:creationId xmlns:p14="http://schemas.microsoft.com/office/powerpoint/2010/main" val="450853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vokotnik 3"/>
          <p:cNvSpPr/>
          <p:nvPr/>
        </p:nvSpPr>
        <p:spPr>
          <a:xfrm>
            <a:off x="1026604" y="982766"/>
            <a:ext cx="9484723" cy="5293757"/>
          </a:xfrm>
          <a:prstGeom prst="rect">
            <a:avLst/>
          </a:prstGeom>
        </p:spPr>
        <p:txBody>
          <a:bodyPr wrap="square">
            <a:spAutoFit/>
          </a:bodyPr>
          <a:lstStyle/>
          <a:p>
            <a:pPr algn="ctr">
              <a:defRPr/>
            </a:pPr>
            <a:r>
              <a:rPr lang="sl-SI" b="1" dirty="0" smtClean="0">
                <a:solidFill>
                  <a:srgbClr val="FF0000"/>
                </a:solidFill>
              </a:rPr>
              <a:t>POGOJI – PARTNER 2</a:t>
            </a:r>
          </a:p>
          <a:p>
            <a:pPr lvl="0"/>
            <a:endParaRPr lang="sl-SI" sz="1600" dirty="0"/>
          </a:p>
          <a:p>
            <a:pPr marL="285750" lvl="0" indent="-285750">
              <a:buFont typeface="Arial" panose="020B0604020202020204" pitchFamily="34" charset="0"/>
              <a:buChar char="•"/>
            </a:pPr>
            <a:r>
              <a:rPr lang="sl-SI" sz="1600" b="1" dirty="0" smtClean="0"/>
              <a:t>organizacija iz gospodarskega ali iz družbenega področja </a:t>
            </a:r>
            <a:r>
              <a:rPr lang="sl-SI" sz="1600" dirty="0" smtClean="0"/>
              <a:t>(lahko tudi gospodarska družba po Zakonu o gospodarskih družbah)</a:t>
            </a:r>
          </a:p>
          <a:p>
            <a:pPr marL="285750" lvl="0" indent="-285750">
              <a:buFont typeface="Arial" panose="020B0604020202020204" pitchFamily="34" charset="0"/>
              <a:buChar char="•"/>
            </a:pPr>
            <a:endParaRPr lang="sl-SI" sz="1600" b="1" dirty="0" smtClean="0"/>
          </a:p>
          <a:p>
            <a:pPr marL="285750" lvl="0" indent="-285750">
              <a:buFont typeface="Arial" panose="020B0604020202020204" pitchFamily="34" charset="0"/>
              <a:buChar char="•"/>
            </a:pPr>
            <a:r>
              <a:rPr lang="sl-SI" sz="1600" b="1" dirty="0"/>
              <a:t>ne sme spadati v enega od spodnjih </a:t>
            </a:r>
            <a:r>
              <a:rPr lang="sl-SI" sz="1600" b="1" dirty="0" err="1"/>
              <a:t>podsektorjev</a:t>
            </a:r>
            <a:r>
              <a:rPr lang="sl-SI" sz="1600" b="1" dirty="0"/>
              <a:t> po Standardni klasifikaciji institucionalnih sektorjev (SKIS):</a:t>
            </a:r>
          </a:p>
          <a:p>
            <a:pPr marL="742950" lvl="1" indent="-285750">
              <a:buFont typeface="Arial" panose="020B0604020202020204" pitchFamily="34" charset="0"/>
              <a:buChar char="•"/>
            </a:pPr>
            <a:r>
              <a:rPr lang="sl-SI" sz="1600" b="1" dirty="0"/>
              <a:t>šifra </a:t>
            </a:r>
            <a:r>
              <a:rPr lang="sl-SI" sz="1600" b="1" dirty="0" err="1"/>
              <a:t>S.13111</a:t>
            </a:r>
            <a:r>
              <a:rPr lang="sl-SI" sz="1600" b="1" dirty="0"/>
              <a:t> (neposredni proračunski uporabniki),</a:t>
            </a:r>
          </a:p>
          <a:p>
            <a:pPr marL="742950" lvl="1" indent="-285750">
              <a:buFont typeface="Arial" panose="020B0604020202020204" pitchFamily="34" charset="0"/>
              <a:buChar char="•"/>
            </a:pPr>
            <a:r>
              <a:rPr lang="sl-SI" sz="1600" b="1" dirty="0"/>
              <a:t>šifra </a:t>
            </a:r>
            <a:r>
              <a:rPr lang="sl-SI" sz="1600" b="1" dirty="0" err="1"/>
              <a:t>S.13112</a:t>
            </a:r>
            <a:r>
              <a:rPr lang="sl-SI" sz="1600" b="1" dirty="0"/>
              <a:t> (državni skladi).</a:t>
            </a:r>
          </a:p>
          <a:p>
            <a:pPr marL="285750" indent="-285750">
              <a:buFont typeface="Arial" panose="020B0604020202020204" pitchFamily="34" charset="0"/>
              <a:buChar char="•"/>
            </a:pPr>
            <a:endParaRPr lang="sl-SI" sz="1600" dirty="0"/>
          </a:p>
          <a:p>
            <a:pPr marL="285750" lvl="0" indent="-285750">
              <a:buFont typeface="Arial" panose="020B0604020202020204" pitchFamily="34" charset="0"/>
              <a:buChar char="•"/>
            </a:pPr>
            <a:r>
              <a:rPr lang="sl-SI" sz="1600" b="1" dirty="0"/>
              <a:t>njegova glavna registrirana dejavnost ni visokošolsko izobraževanje </a:t>
            </a:r>
            <a:r>
              <a:rPr lang="sl-SI" sz="1600" dirty="0"/>
              <a:t>(šifra 85.422 po SKD 2008) – </a:t>
            </a:r>
            <a:r>
              <a:rPr lang="sl-SI" sz="1600" i="1" dirty="0"/>
              <a:t>ne sme biti visokošolski zavod; izobraževanje poklicnih kapitanov in pilotov</a:t>
            </a:r>
            <a:endParaRPr lang="sl-SI" sz="1600" dirty="0"/>
          </a:p>
          <a:p>
            <a:pPr marL="285750" indent="-285750">
              <a:buFont typeface="Arial" panose="020B0604020202020204" pitchFamily="34" charset="0"/>
              <a:buChar char="•"/>
            </a:pPr>
            <a:endParaRPr lang="sl-SI" sz="1600" dirty="0"/>
          </a:p>
          <a:p>
            <a:pPr marL="285750" lvl="0" indent="-285750">
              <a:buFont typeface="Arial" panose="020B0604020202020204" pitchFamily="34" charset="0"/>
              <a:buChar char="•"/>
            </a:pPr>
            <a:r>
              <a:rPr lang="sl-SI" sz="1600" dirty="0"/>
              <a:t>ne sme biti v postopku prisilne poravnave, v stečajnem postopku, v likvidacijskem postopku oz. v postopku prenehanja dejavnosti ter ni v položaju insolventnosti oz. v katerikoli podobni okoliščini</a:t>
            </a:r>
          </a:p>
          <a:p>
            <a:pPr marL="285750" indent="-285750">
              <a:buFont typeface="Arial" panose="020B0604020202020204" pitchFamily="34" charset="0"/>
              <a:buChar char="•"/>
            </a:pPr>
            <a:endParaRPr lang="sl-SI" sz="1600" dirty="0"/>
          </a:p>
          <a:p>
            <a:pPr marL="285750" lvl="0" indent="-285750">
              <a:buFont typeface="Arial" panose="020B0604020202020204" pitchFamily="34" charset="0"/>
              <a:buChar char="•"/>
            </a:pPr>
            <a:r>
              <a:rPr lang="sl-SI" sz="1600" dirty="0"/>
              <a:t>za namen izvajanja prijavljenega projekta ne sme prejeti sredstev iz drugih javnih virov za stroške, ki jih bo uveljavljal po tem razpisu (državnega ali lokalnega proračuna, iz sredstev EU, donacije iz Norveškega/EGP finančnega mehanizma, Švicarskega prispevka itd).</a:t>
            </a:r>
          </a:p>
          <a:p>
            <a:r>
              <a:rPr lang="sl-SI" sz="1600" dirty="0"/>
              <a:t> </a:t>
            </a:r>
          </a:p>
          <a:p>
            <a:r>
              <a:rPr lang="sl-SI" sz="1600" dirty="0"/>
              <a:t> </a:t>
            </a:r>
            <a:endParaRPr lang="sl-SI" sz="1600" dirty="0">
              <a:effectLst/>
            </a:endParaRPr>
          </a:p>
        </p:txBody>
      </p:sp>
    </p:spTree>
    <p:extLst>
      <p:ext uri="{BB962C8B-B14F-4D97-AF65-F5344CB8AC3E}">
        <p14:creationId xmlns:p14="http://schemas.microsoft.com/office/powerpoint/2010/main" val="20588310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Časopis">
  <a:themeElements>
    <a:clrScheme name="Custom 5">
      <a:dk1>
        <a:sysClr val="windowText" lastClr="000000"/>
      </a:dk1>
      <a:lt1>
        <a:sysClr val="window" lastClr="FFFFFF"/>
      </a:lt1>
      <a:dk2>
        <a:srgbClr val="303030"/>
      </a:dk2>
      <a:lt2>
        <a:srgbClr val="DEDEE0"/>
      </a:lt2>
      <a:accent1>
        <a:srgbClr val="EA0000"/>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Mestn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Časopis">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Predstavitev - novi PKP_ 18.5.2016</Template>
  <TotalTime>4650</TotalTime>
  <Words>2216</Words>
  <Application>Microsoft Office PowerPoint</Application>
  <PresentationFormat>Širokozaslonsko</PresentationFormat>
  <Paragraphs>389</Paragraphs>
  <Slides>30</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30</vt:i4>
      </vt:variant>
    </vt:vector>
  </HeadingPairs>
  <TitlesOfParts>
    <vt:vector size="36" baseType="lpstr">
      <vt:lpstr>Arial</vt:lpstr>
      <vt:lpstr>Calibri</vt:lpstr>
      <vt:lpstr>Courier New</vt:lpstr>
      <vt:lpstr>Georgia</vt:lpstr>
      <vt:lpstr>Wingdings</vt:lpstr>
      <vt:lpstr>Časopis</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Purg, Alja</dc:creator>
  <cp:lastModifiedBy>Lebič, Miha</cp:lastModifiedBy>
  <cp:revision>306</cp:revision>
  <cp:lastPrinted>2018-10-23T07:08:03Z</cp:lastPrinted>
  <dcterms:created xsi:type="dcterms:W3CDTF">2016-05-13T06:06:10Z</dcterms:created>
  <dcterms:modified xsi:type="dcterms:W3CDTF">2019-10-02T12:31:22Z</dcterms:modified>
</cp:coreProperties>
</file>