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3"/>
  </p:notesMasterIdLst>
  <p:sldIdLst>
    <p:sldId id="293" r:id="rId2"/>
    <p:sldId id="292" r:id="rId3"/>
    <p:sldId id="285" r:id="rId4"/>
    <p:sldId id="257" r:id="rId5"/>
    <p:sldId id="304" r:id="rId6"/>
    <p:sldId id="305" r:id="rId7"/>
    <p:sldId id="306" r:id="rId8"/>
    <p:sldId id="307" r:id="rId9"/>
    <p:sldId id="308" r:id="rId10"/>
    <p:sldId id="309" r:id="rId11"/>
    <p:sldId id="294" r:id="rId12"/>
    <p:sldId id="342" r:id="rId13"/>
    <p:sldId id="343" r:id="rId14"/>
    <p:sldId id="346" r:id="rId15"/>
    <p:sldId id="347" r:id="rId16"/>
    <p:sldId id="296" r:id="rId17"/>
    <p:sldId id="312" r:id="rId18"/>
    <p:sldId id="313" r:id="rId19"/>
    <p:sldId id="314" r:id="rId20"/>
    <p:sldId id="315" r:id="rId21"/>
    <p:sldId id="295" r:id="rId22"/>
    <p:sldId id="316" r:id="rId23"/>
    <p:sldId id="317" r:id="rId24"/>
    <p:sldId id="297" r:id="rId25"/>
    <p:sldId id="336" r:id="rId26"/>
    <p:sldId id="337" r:id="rId27"/>
    <p:sldId id="298" r:id="rId28"/>
    <p:sldId id="320" r:id="rId29"/>
    <p:sldId id="321" r:id="rId30"/>
    <p:sldId id="299" r:id="rId31"/>
    <p:sldId id="322" r:id="rId32"/>
    <p:sldId id="323" r:id="rId33"/>
    <p:sldId id="300" r:id="rId34"/>
    <p:sldId id="324" r:id="rId35"/>
    <p:sldId id="325" r:id="rId36"/>
    <p:sldId id="326" r:id="rId37"/>
    <p:sldId id="327" r:id="rId38"/>
    <p:sldId id="301" r:id="rId39"/>
    <p:sldId id="328" r:id="rId40"/>
    <p:sldId id="329" r:id="rId41"/>
    <p:sldId id="330" r:id="rId42"/>
    <p:sldId id="331" r:id="rId43"/>
    <p:sldId id="344" r:id="rId44"/>
    <p:sldId id="345" r:id="rId45"/>
    <p:sldId id="302" r:id="rId46"/>
    <p:sldId id="332" r:id="rId47"/>
    <p:sldId id="333" r:id="rId48"/>
    <p:sldId id="334" r:id="rId49"/>
    <p:sldId id="335" r:id="rId50"/>
    <p:sldId id="303" r:id="rId51"/>
    <p:sldId id="341" r:id="rId52"/>
  </p:sldIdLst>
  <p:sldSz cx="10680700" cy="7556500"/>
  <p:notesSz cx="6797675" cy="987266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1pPr>
    <a:lvl2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2pPr>
    <a:lvl3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3pPr>
    <a:lvl4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4pPr>
    <a:lvl5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5pPr>
    <a:lvl6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6pPr>
    <a:lvl7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7pPr>
    <a:lvl8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8pPr>
    <a:lvl9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RSDORF George (SG)" initials="MG" lastIdx="1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EA2"/>
    <a:srgbClr val="42B47B"/>
    <a:srgbClr val="B0D3D8"/>
    <a:srgbClr val="000000"/>
    <a:srgbClr val="E3EFF1"/>
    <a:srgbClr val="E9F4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a:tcStyle>
        <a:tcBdr/>
        <a:fill>
          <a:solidFill>
            <a:srgbClr val="FCE9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1" autoAdjust="0"/>
    <p:restoredTop sz="94660"/>
  </p:normalViewPr>
  <p:slideViewPr>
    <p:cSldViewPr snapToGrid="0">
      <p:cViewPr varScale="1">
        <p:scale>
          <a:sx n="58" d="100"/>
          <a:sy n="58" d="100"/>
        </p:scale>
        <p:origin x="-1212" y="-56"/>
      </p:cViewPr>
      <p:guideLst>
        <p:guide orient="horz" pos="2380"/>
        <p:guide pos="3364"/>
      </p:guideLst>
    </p:cSldViewPr>
  </p:slideViewPr>
  <p:notesTextViewPr>
    <p:cViewPr>
      <p:scale>
        <a:sx n="1" d="1"/>
        <a:sy n="1" d="1"/>
      </p:scale>
      <p:origin x="0" y="0"/>
    </p:cViewPr>
  </p:notesTextViewPr>
  <p:notesViewPr>
    <p:cSldViewPr snapToGrid="0">
      <p:cViewPr varScale="1">
        <p:scale>
          <a:sx n="62" d="100"/>
          <a:sy n="62" d="100"/>
        </p:scale>
        <p:origin x="3240"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781050" y="739775"/>
            <a:ext cx="5235575" cy="3703638"/>
          </a:xfrm>
          <a:prstGeom prst="rect">
            <a:avLst/>
          </a:prstGeom>
        </p:spPr>
        <p:txBody>
          <a:bodyPr/>
          <a:lstStyle/>
          <a:p>
            <a:endParaRPr/>
          </a:p>
        </p:txBody>
      </p:sp>
      <p:sp>
        <p:nvSpPr>
          <p:cNvPr id="117" name="Shape 117"/>
          <p:cNvSpPr>
            <a:spLocks noGrp="1"/>
          </p:cNvSpPr>
          <p:nvPr>
            <p:ph type="body" sz="quarter" idx="1"/>
          </p:nvPr>
        </p:nvSpPr>
        <p:spPr>
          <a:xfrm>
            <a:off x="906360" y="4689517"/>
            <a:ext cx="4984962" cy="4442698"/>
          </a:xfrm>
          <a:prstGeom prst="rect">
            <a:avLst/>
          </a:prstGeom>
        </p:spPr>
        <p:txBody>
          <a:bodyPr/>
          <a:lstStyle/>
          <a:p>
            <a:endParaRPr/>
          </a:p>
        </p:txBody>
      </p:sp>
    </p:spTree>
    <p:extLst>
      <p:ext uri="{BB962C8B-B14F-4D97-AF65-F5344CB8AC3E}">
        <p14:creationId xmlns:p14="http://schemas.microsoft.com/office/powerpoint/2010/main" val="452856182"/>
      </p:ext>
    </p:extLst>
  </p:cSld>
  <p:clrMap bg1="lt1" tx1="dk1" bg2="lt2" tx2="dk2" accent1="accent1" accent2="accent2" accent3="accent3" accent4="accent4" accent5="accent5" accent6="accent6" hlink="hlink" folHlink="folHlink"/>
  <p:notesStyle>
    <a:lvl1pPr defTabSz="366629" latinLnBrk="0">
      <a:lnSpc>
        <a:spcPct val="117999"/>
      </a:lnSpc>
      <a:defRPr sz="1700">
        <a:latin typeface="+mn-lt"/>
        <a:ea typeface="+mn-ea"/>
        <a:cs typeface="+mn-cs"/>
        <a:sym typeface="Helvetica Neue"/>
      </a:defRPr>
    </a:lvl1pPr>
    <a:lvl2pPr indent="228600" defTabSz="366629" latinLnBrk="0">
      <a:lnSpc>
        <a:spcPct val="117999"/>
      </a:lnSpc>
      <a:defRPr sz="1700">
        <a:latin typeface="+mn-lt"/>
        <a:ea typeface="+mn-ea"/>
        <a:cs typeface="+mn-cs"/>
        <a:sym typeface="Helvetica Neue"/>
      </a:defRPr>
    </a:lvl2pPr>
    <a:lvl3pPr indent="457200" defTabSz="366629" latinLnBrk="0">
      <a:lnSpc>
        <a:spcPct val="117999"/>
      </a:lnSpc>
      <a:defRPr sz="1700">
        <a:latin typeface="+mn-lt"/>
        <a:ea typeface="+mn-ea"/>
        <a:cs typeface="+mn-cs"/>
        <a:sym typeface="Helvetica Neue"/>
      </a:defRPr>
    </a:lvl3pPr>
    <a:lvl4pPr indent="685800" defTabSz="366629" latinLnBrk="0">
      <a:lnSpc>
        <a:spcPct val="117999"/>
      </a:lnSpc>
      <a:defRPr sz="1700">
        <a:latin typeface="+mn-lt"/>
        <a:ea typeface="+mn-ea"/>
        <a:cs typeface="+mn-cs"/>
        <a:sym typeface="Helvetica Neue"/>
      </a:defRPr>
    </a:lvl4pPr>
    <a:lvl5pPr indent="914400" defTabSz="366629" latinLnBrk="0">
      <a:lnSpc>
        <a:spcPct val="117999"/>
      </a:lnSpc>
      <a:defRPr sz="1700">
        <a:latin typeface="+mn-lt"/>
        <a:ea typeface="+mn-ea"/>
        <a:cs typeface="+mn-cs"/>
        <a:sym typeface="Helvetica Neue"/>
      </a:defRPr>
    </a:lvl5pPr>
    <a:lvl6pPr indent="1143000" defTabSz="366629" latinLnBrk="0">
      <a:lnSpc>
        <a:spcPct val="117999"/>
      </a:lnSpc>
      <a:defRPr sz="1700">
        <a:latin typeface="+mn-lt"/>
        <a:ea typeface="+mn-ea"/>
        <a:cs typeface="+mn-cs"/>
        <a:sym typeface="Helvetica Neue"/>
      </a:defRPr>
    </a:lvl6pPr>
    <a:lvl7pPr indent="1371600" defTabSz="366629" latinLnBrk="0">
      <a:lnSpc>
        <a:spcPct val="117999"/>
      </a:lnSpc>
      <a:defRPr sz="1700">
        <a:latin typeface="+mn-lt"/>
        <a:ea typeface="+mn-ea"/>
        <a:cs typeface="+mn-cs"/>
        <a:sym typeface="Helvetica Neue"/>
      </a:defRPr>
    </a:lvl7pPr>
    <a:lvl8pPr indent="1600200" defTabSz="366629" latinLnBrk="0">
      <a:lnSpc>
        <a:spcPct val="117999"/>
      </a:lnSpc>
      <a:defRPr sz="1700">
        <a:latin typeface="+mn-lt"/>
        <a:ea typeface="+mn-ea"/>
        <a:cs typeface="+mn-cs"/>
        <a:sym typeface="Helvetica Neue"/>
      </a:defRPr>
    </a:lvl8pPr>
    <a:lvl9pPr indent="1828800" defTabSz="366629" latinLnBrk="0">
      <a:lnSpc>
        <a:spcPct val="117999"/>
      </a:lnSpc>
      <a:defRPr sz="17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81029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416240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002479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573004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595091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7555763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274843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8170410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400949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368375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90467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9903351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1240050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612087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3452338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423666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8971914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8316705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6820496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2235864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7346040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700506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en-IE" dirty="0"/>
          </a:p>
        </p:txBody>
      </p:sp>
    </p:spTree>
    <p:extLst>
      <p:ext uri="{BB962C8B-B14F-4D97-AF65-F5344CB8AC3E}">
        <p14:creationId xmlns:p14="http://schemas.microsoft.com/office/powerpoint/2010/main" val="12415786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7327118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5430014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6757035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5027069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5943873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41931849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1305212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7170877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462812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4129206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560488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6509290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1411072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8414854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4834189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7500142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41154850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86047470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41140116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8882017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087152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4" name="Notes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6177325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85092477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541289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4" name="Notes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609353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285103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1719882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1050" y="739775"/>
            <a:ext cx="5235575" cy="3703638"/>
          </a:xfrm>
        </p:spPr>
      </p:sp>
      <p:sp>
        <p:nvSpPr>
          <p:cNvPr id="3" name="Notes Placeholder 2"/>
          <p:cNvSpPr>
            <a:spLocks noGrp="1"/>
          </p:cNvSpPr>
          <p:nvPr>
            <p:ph type="body" idx="1"/>
          </p:nvPr>
        </p:nvSpPr>
        <p:spPr/>
        <p:txBody>
          <a:bodyPr/>
          <a:lstStyle/>
          <a:p>
            <a:endParaRPr lang="fr-BE" dirty="0"/>
          </a:p>
        </p:txBody>
      </p:sp>
    </p:spTree>
    <p:extLst>
      <p:ext uri="{BB962C8B-B14F-4D97-AF65-F5344CB8AC3E}">
        <p14:creationId xmlns:p14="http://schemas.microsoft.com/office/powerpoint/2010/main" val="3033802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 en ondertitel">
    <p:spTree>
      <p:nvGrpSpPr>
        <p:cNvPr id="1" name=""/>
        <p:cNvGrpSpPr/>
        <p:nvPr/>
      </p:nvGrpSpPr>
      <p:grpSpPr>
        <a:xfrm>
          <a:off x="0" y="0"/>
          <a:ext cx="0" cy="0"/>
          <a:chOff x="0" y="0"/>
          <a:chExt cx="0" cy="0"/>
        </a:xfrm>
      </p:grpSpPr>
      <p:sp>
        <p:nvSpPr>
          <p:cNvPr id="11" name="Titel"/>
          <p:cNvSpPr txBox="1">
            <a:spLocks noGrp="1"/>
          </p:cNvSpPr>
          <p:nvPr>
            <p:ph type="title"/>
          </p:nvPr>
        </p:nvSpPr>
        <p:spPr>
          <a:xfrm>
            <a:off x="1044123" y="1269787"/>
            <a:ext cx="8603569" cy="2559268"/>
          </a:xfrm>
          <a:prstGeom prst="rect">
            <a:avLst/>
          </a:prstGeom>
        </p:spPr>
        <p:txBody>
          <a:bodyPr anchor="b"/>
          <a:lstStyle/>
          <a:p>
            <a:r>
              <a:t>Titel</a:t>
            </a:r>
          </a:p>
        </p:txBody>
      </p:sp>
      <p:sp>
        <p:nvSpPr>
          <p:cNvPr id="12" name="Hoofdtekst - niveau één…"/>
          <p:cNvSpPr txBox="1">
            <a:spLocks noGrp="1"/>
          </p:cNvSpPr>
          <p:nvPr>
            <p:ph type="body" sz="quarter" idx="1"/>
          </p:nvPr>
        </p:nvSpPr>
        <p:spPr>
          <a:xfrm>
            <a:off x="1044123" y="3907805"/>
            <a:ext cx="8603569" cy="876057"/>
          </a:xfrm>
          <a:prstGeom prst="rect">
            <a:avLst/>
          </a:prstGeom>
        </p:spPr>
        <p:txBody>
          <a:bodyPr anchor="t"/>
          <a:lstStyle>
            <a:lvl1pPr marL="0" indent="0" algn="ctr">
              <a:spcBef>
                <a:spcPts val="0"/>
              </a:spcBef>
              <a:buSzTx/>
              <a:buNone/>
              <a:defRPr sz="2800"/>
            </a:lvl1pPr>
            <a:lvl2pPr marL="0" indent="0" algn="ctr">
              <a:spcBef>
                <a:spcPts val="0"/>
              </a:spcBef>
              <a:buSzTx/>
              <a:buNone/>
              <a:defRPr sz="2800"/>
            </a:lvl2pPr>
            <a:lvl3pPr marL="0" indent="0" algn="ctr">
              <a:spcBef>
                <a:spcPts val="0"/>
              </a:spcBef>
              <a:buSzTx/>
              <a:buNone/>
              <a:defRPr sz="2800"/>
            </a:lvl3pPr>
            <a:lvl4pPr marL="0" indent="0" algn="ctr">
              <a:spcBef>
                <a:spcPts val="0"/>
              </a:spcBef>
              <a:buSzTx/>
              <a:buNone/>
              <a:defRPr sz="2800"/>
            </a:lvl4pPr>
            <a:lvl5pPr marL="0" indent="0" algn="ctr">
              <a:spcBef>
                <a:spcPts val="0"/>
              </a:spcBef>
              <a:buSzTx/>
              <a:buNone/>
              <a:defRPr sz="2800"/>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13" name="Dianumm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‹nr.›</a:t>
            </a:fld>
            <a:endParaRPr/>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02" name="Afbeelding"/>
          <p:cNvSpPr>
            <a:spLocks noGrp="1"/>
          </p:cNvSpPr>
          <p:nvPr>
            <p:ph type="pic" idx="13"/>
          </p:nvPr>
        </p:nvSpPr>
        <p:spPr>
          <a:xfrm>
            <a:off x="-780915" y="3"/>
            <a:ext cx="12253646" cy="7707325"/>
          </a:xfrm>
          <a:prstGeom prst="rect">
            <a:avLst/>
          </a:prstGeom>
        </p:spPr>
        <p:txBody>
          <a:bodyPr lIns="91439" tIns="45719" rIns="91439" bIns="45719" anchor="t">
            <a:noAutofit/>
          </a:bodyPr>
          <a:lstStyle/>
          <a:p>
            <a:endParaRPr/>
          </a:p>
        </p:txBody>
      </p:sp>
      <p:sp>
        <p:nvSpPr>
          <p:cNvPr id="103"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Leeg">
    <p:spTree>
      <p:nvGrpSpPr>
        <p:cNvPr id="1" name=""/>
        <p:cNvGrpSpPr/>
        <p:nvPr/>
      </p:nvGrpSpPr>
      <p:grpSpPr>
        <a:xfrm>
          <a:off x="0" y="0"/>
          <a:ext cx="0" cy="0"/>
          <a:chOff x="0" y="0"/>
          <a:chExt cx="0" cy="0"/>
        </a:xfrm>
      </p:grpSpPr>
      <p:sp>
        <p:nvSpPr>
          <p:cNvPr id="110"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‹nr.›</a:t>
            </a:fld>
            <a:endParaRPr lang="en-GB"/>
          </a:p>
        </p:txBody>
      </p:sp>
      <p:sp>
        <p:nvSpPr>
          <p:cNvPr id="2" name="Rectangle 1"/>
          <p:cNvSpPr/>
          <p:nvPr userDrawn="1"/>
        </p:nvSpPr>
        <p:spPr>
          <a:xfrm>
            <a:off x="0" y="1"/>
            <a:ext cx="10680700" cy="11879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64"/>
          </a:p>
        </p:txBody>
      </p:sp>
      <p:sp>
        <p:nvSpPr>
          <p:cNvPr id="5" name="Rectangle 4"/>
          <p:cNvSpPr/>
          <p:nvPr userDrawn="1"/>
        </p:nvSpPr>
        <p:spPr>
          <a:xfrm>
            <a:off x="0" y="1187988"/>
            <a:ext cx="10680700" cy="6368513"/>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64">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20930" y="284324"/>
            <a:ext cx="1454048" cy="1269840"/>
          </a:xfrm>
          <a:prstGeom prst="rect">
            <a:avLst/>
          </a:prstGeom>
        </p:spPr>
      </p:pic>
      <p:sp>
        <p:nvSpPr>
          <p:cNvPr id="6" name="Title 1"/>
          <p:cNvSpPr>
            <a:spLocks noGrp="1"/>
          </p:cNvSpPr>
          <p:nvPr>
            <p:ph type="ctrTitle"/>
          </p:nvPr>
        </p:nvSpPr>
        <p:spPr>
          <a:xfrm>
            <a:off x="938547" y="2195520"/>
            <a:ext cx="8817556" cy="2368456"/>
          </a:xfrm>
        </p:spPr>
        <p:txBody>
          <a:bodyPr wrap="none" anchor="t">
            <a:noAutofit/>
          </a:bodyPr>
          <a:lstStyle>
            <a:lvl1pPr algn="l">
              <a:defRPr sz="5256"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734298" y="2180483"/>
            <a:ext cx="0" cy="5376018"/>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029494" y="7293338"/>
            <a:ext cx="619720" cy="265099"/>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sz="1664"/>
          </a:p>
        </p:txBody>
      </p:sp>
      <p:sp>
        <p:nvSpPr>
          <p:cNvPr id="17" name="Subtitle 2"/>
          <p:cNvSpPr>
            <a:spLocks noGrp="1"/>
          </p:cNvSpPr>
          <p:nvPr>
            <p:ph type="subTitle" idx="1"/>
          </p:nvPr>
        </p:nvSpPr>
        <p:spPr>
          <a:xfrm>
            <a:off x="938548" y="4868035"/>
            <a:ext cx="8817556" cy="989192"/>
          </a:xfrm>
        </p:spPr>
        <p:txBody>
          <a:bodyPr>
            <a:noAutofit/>
          </a:bodyPr>
          <a:lstStyle>
            <a:lvl1pPr marL="0" indent="0" algn="l">
              <a:buNone/>
              <a:defRPr sz="2453" i="0">
                <a:solidFill>
                  <a:schemeClr val="accent5"/>
                </a:solidFill>
              </a:defRPr>
            </a:lvl1pPr>
            <a:lvl2pPr marL="400507" indent="0" algn="ctr">
              <a:buNone/>
              <a:defRPr sz="1752"/>
            </a:lvl2pPr>
            <a:lvl3pPr marL="801014" indent="0" algn="ctr">
              <a:buNone/>
              <a:defRPr sz="1577"/>
            </a:lvl3pPr>
            <a:lvl4pPr marL="1201522" indent="0" algn="ctr">
              <a:buNone/>
              <a:defRPr sz="1402"/>
            </a:lvl4pPr>
            <a:lvl5pPr marL="1602029" indent="0" algn="ctr">
              <a:buNone/>
              <a:defRPr sz="1402"/>
            </a:lvl5pPr>
            <a:lvl6pPr marL="2002536" indent="0" algn="ctr">
              <a:buNone/>
              <a:defRPr sz="1402"/>
            </a:lvl6pPr>
            <a:lvl7pPr marL="2403043" indent="0" algn="ctr">
              <a:buNone/>
              <a:defRPr sz="1402"/>
            </a:lvl7pPr>
            <a:lvl8pPr marL="2803550" indent="0" algn="ctr">
              <a:buNone/>
              <a:defRPr sz="1402"/>
            </a:lvl8pPr>
            <a:lvl9pPr marL="3204058" indent="0" algn="ctr">
              <a:buNone/>
              <a:defRPr sz="1402"/>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5340351" y="6123986"/>
            <a:ext cx="4415524" cy="582877"/>
          </a:xfrm>
        </p:spPr>
        <p:txBody>
          <a:bodyPr>
            <a:noAutofit/>
          </a:bodyPr>
          <a:lstStyle>
            <a:lvl1pPr marL="0" indent="0" algn="r">
              <a:buFontTx/>
              <a:buNone/>
              <a:defRPr sz="1927"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2753107892"/>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 midden">
    <p:spTree>
      <p:nvGrpSpPr>
        <p:cNvPr id="1" name=""/>
        <p:cNvGrpSpPr/>
        <p:nvPr/>
      </p:nvGrpSpPr>
      <p:grpSpPr>
        <a:xfrm>
          <a:off x="0" y="0"/>
          <a:ext cx="0" cy="0"/>
          <a:chOff x="0" y="0"/>
          <a:chExt cx="0" cy="0"/>
        </a:xfrm>
      </p:grpSpPr>
      <p:sp>
        <p:nvSpPr>
          <p:cNvPr id="30" name="Titel"/>
          <p:cNvSpPr txBox="1">
            <a:spLocks noGrp="1"/>
          </p:cNvSpPr>
          <p:nvPr>
            <p:ph type="title"/>
          </p:nvPr>
        </p:nvSpPr>
        <p:spPr>
          <a:xfrm>
            <a:off x="1044123" y="2500203"/>
            <a:ext cx="8603569" cy="2559268"/>
          </a:xfrm>
          <a:prstGeom prst="rect">
            <a:avLst/>
          </a:prstGeom>
        </p:spPr>
        <p:txBody>
          <a:bodyPr/>
          <a:lstStyle/>
          <a:p>
            <a:r>
              <a:t>Titel</a:t>
            </a:r>
          </a:p>
        </p:txBody>
      </p:sp>
      <p:sp>
        <p:nvSpPr>
          <p:cNvPr id="31"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Foto - verticaal">
    <p:spTree>
      <p:nvGrpSpPr>
        <p:cNvPr id="1" name=""/>
        <p:cNvGrpSpPr/>
        <p:nvPr/>
      </p:nvGrpSpPr>
      <p:grpSpPr>
        <a:xfrm>
          <a:off x="0" y="0"/>
          <a:ext cx="0" cy="0"/>
          <a:chOff x="0" y="0"/>
          <a:chExt cx="0" cy="0"/>
        </a:xfrm>
      </p:grpSpPr>
      <p:sp>
        <p:nvSpPr>
          <p:cNvPr id="38" name="Afbeelding"/>
          <p:cNvSpPr>
            <a:spLocks noGrp="1"/>
          </p:cNvSpPr>
          <p:nvPr>
            <p:ph type="pic" idx="13"/>
          </p:nvPr>
        </p:nvSpPr>
        <p:spPr>
          <a:xfrm>
            <a:off x="1861148" y="475764"/>
            <a:ext cx="10195856" cy="6408009"/>
          </a:xfrm>
          <a:prstGeom prst="rect">
            <a:avLst/>
          </a:prstGeom>
        </p:spPr>
        <p:txBody>
          <a:bodyPr lIns="91439" tIns="45719" rIns="91439" bIns="45719" anchor="t">
            <a:noAutofit/>
          </a:bodyPr>
          <a:lstStyle/>
          <a:p>
            <a:endParaRPr/>
          </a:p>
        </p:txBody>
      </p:sp>
      <p:sp>
        <p:nvSpPr>
          <p:cNvPr id="39" name="Titel"/>
          <p:cNvSpPr txBox="1">
            <a:spLocks noGrp="1"/>
          </p:cNvSpPr>
          <p:nvPr>
            <p:ph type="title"/>
          </p:nvPr>
        </p:nvSpPr>
        <p:spPr>
          <a:xfrm>
            <a:off x="783093" y="492165"/>
            <a:ext cx="4385317" cy="3090806"/>
          </a:xfrm>
          <a:prstGeom prst="rect">
            <a:avLst/>
          </a:prstGeom>
        </p:spPr>
        <p:txBody>
          <a:bodyPr anchor="b"/>
          <a:lstStyle>
            <a:lvl1pPr>
              <a:defRPr sz="4600"/>
            </a:lvl1pPr>
          </a:lstStyle>
          <a:p>
            <a:r>
              <a:t>Titel</a:t>
            </a:r>
          </a:p>
        </p:txBody>
      </p:sp>
      <p:sp>
        <p:nvSpPr>
          <p:cNvPr id="40" name="Hoofdtekst - niveau één…"/>
          <p:cNvSpPr txBox="1">
            <a:spLocks noGrp="1"/>
          </p:cNvSpPr>
          <p:nvPr>
            <p:ph type="body" sz="quarter" idx="1"/>
          </p:nvPr>
        </p:nvSpPr>
        <p:spPr>
          <a:xfrm>
            <a:off x="783093" y="3661721"/>
            <a:ext cx="4385317" cy="3189241"/>
          </a:xfrm>
          <a:prstGeom prst="rect">
            <a:avLst/>
          </a:prstGeom>
        </p:spPr>
        <p:txBody>
          <a:bodyPr anchor="t"/>
          <a:lstStyle>
            <a:lvl1pPr marL="0" indent="0" algn="ctr">
              <a:spcBef>
                <a:spcPts val="0"/>
              </a:spcBef>
              <a:buSzTx/>
              <a:buNone/>
              <a:defRPr sz="2800"/>
            </a:lvl1pPr>
            <a:lvl2pPr marL="0" indent="0" algn="ctr">
              <a:spcBef>
                <a:spcPts val="0"/>
              </a:spcBef>
              <a:buSzTx/>
              <a:buNone/>
              <a:defRPr sz="2800"/>
            </a:lvl2pPr>
            <a:lvl3pPr marL="0" indent="0" algn="ctr">
              <a:spcBef>
                <a:spcPts val="0"/>
              </a:spcBef>
              <a:buSzTx/>
              <a:buNone/>
              <a:defRPr sz="2800"/>
            </a:lvl3pPr>
            <a:lvl4pPr marL="0" indent="0" algn="ctr">
              <a:spcBef>
                <a:spcPts val="0"/>
              </a:spcBef>
              <a:buSzTx/>
              <a:buNone/>
              <a:defRPr sz="2800"/>
            </a:lvl4pPr>
            <a:lvl5pPr marL="0" indent="0" algn="ctr">
              <a:spcBef>
                <a:spcPts val="0"/>
              </a:spcBef>
              <a:buSzTx/>
              <a:buNone/>
              <a:defRPr sz="2800"/>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41"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el - boven">
    <p:spTree>
      <p:nvGrpSpPr>
        <p:cNvPr id="1" name=""/>
        <p:cNvGrpSpPr/>
        <p:nvPr/>
      </p:nvGrpSpPr>
      <p:grpSpPr>
        <a:xfrm>
          <a:off x="0" y="0"/>
          <a:ext cx="0" cy="0"/>
          <a:chOff x="0" y="0"/>
          <a:chExt cx="0" cy="0"/>
        </a:xfrm>
      </p:grpSpPr>
      <p:sp>
        <p:nvSpPr>
          <p:cNvPr id="48" name="Titel"/>
          <p:cNvSpPr txBox="1">
            <a:spLocks noGrp="1"/>
          </p:cNvSpPr>
          <p:nvPr>
            <p:ph type="title"/>
          </p:nvPr>
        </p:nvSpPr>
        <p:spPr>
          <a:prstGeom prst="rect">
            <a:avLst/>
          </a:prstGeom>
        </p:spPr>
        <p:txBody>
          <a:bodyPr/>
          <a:lstStyle/>
          <a:p>
            <a:r>
              <a:t>Titel</a:t>
            </a:r>
          </a:p>
        </p:txBody>
      </p:sp>
      <p:sp>
        <p:nvSpPr>
          <p:cNvPr id="49"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el en opsomming">
    <p:spTree>
      <p:nvGrpSpPr>
        <p:cNvPr id="1" name=""/>
        <p:cNvGrpSpPr/>
        <p:nvPr/>
      </p:nvGrpSpPr>
      <p:grpSpPr>
        <a:xfrm>
          <a:off x="0" y="0"/>
          <a:ext cx="0" cy="0"/>
          <a:chOff x="0" y="0"/>
          <a:chExt cx="0" cy="0"/>
        </a:xfrm>
      </p:grpSpPr>
      <p:sp>
        <p:nvSpPr>
          <p:cNvPr id="56" name="Titel"/>
          <p:cNvSpPr txBox="1">
            <a:spLocks noGrp="1"/>
          </p:cNvSpPr>
          <p:nvPr>
            <p:ph type="title"/>
          </p:nvPr>
        </p:nvSpPr>
        <p:spPr>
          <a:prstGeom prst="rect">
            <a:avLst/>
          </a:prstGeom>
        </p:spPr>
        <p:txBody>
          <a:bodyPr/>
          <a:lstStyle/>
          <a:p>
            <a:r>
              <a:t>Titel</a:t>
            </a:r>
          </a:p>
        </p:txBody>
      </p:sp>
      <p:sp>
        <p:nvSpPr>
          <p:cNvPr id="57" name="Hoofdtekst - niveau één…"/>
          <p:cNvSpPr txBox="1">
            <a:spLocks noGrp="1"/>
          </p:cNvSpPr>
          <p:nvPr>
            <p:ph type="body" idx="1"/>
          </p:nvPr>
        </p:nvSpPr>
        <p:spPr>
          <a:prstGeom prst="rect">
            <a:avLst/>
          </a:prstGeom>
        </p:spPr>
        <p:txBody>
          <a:body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58"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el, opsomm., foto">
    <p:spTree>
      <p:nvGrpSpPr>
        <p:cNvPr id="1" name=""/>
        <p:cNvGrpSpPr/>
        <p:nvPr/>
      </p:nvGrpSpPr>
      <p:grpSpPr>
        <a:xfrm>
          <a:off x="0" y="0"/>
          <a:ext cx="0" cy="0"/>
          <a:chOff x="0" y="0"/>
          <a:chExt cx="0" cy="0"/>
        </a:xfrm>
      </p:grpSpPr>
      <p:sp>
        <p:nvSpPr>
          <p:cNvPr id="65" name="Afbeelding"/>
          <p:cNvSpPr>
            <a:spLocks noGrp="1"/>
          </p:cNvSpPr>
          <p:nvPr>
            <p:ph type="pic" idx="13"/>
          </p:nvPr>
        </p:nvSpPr>
        <p:spPr>
          <a:xfrm>
            <a:off x="3359463" y="2004757"/>
            <a:ext cx="7752610" cy="4872450"/>
          </a:xfrm>
          <a:prstGeom prst="rect">
            <a:avLst/>
          </a:prstGeom>
        </p:spPr>
        <p:txBody>
          <a:bodyPr lIns="91439" tIns="45719" rIns="91439" bIns="45719" anchor="t">
            <a:noAutofit/>
          </a:bodyPr>
          <a:lstStyle/>
          <a:p>
            <a:endParaRPr/>
          </a:p>
        </p:txBody>
      </p:sp>
      <p:sp>
        <p:nvSpPr>
          <p:cNvPr id="66" name="Titel"/>
          <p:cNvSpPr txBox="1">
            <a:spLocks noGrp="1"/>
          </p:cNvSpPr>
          <p:nvPr>
            <p:ph type="title"/>
          </p:nvPr>
        </p:nvSpPr>
        <p:spPr>
          <a:prstGeom prst="rect">
            <a:avLst/>
          </a:prstGeom>
        </p:spPr>
        <p:txBody>
          <a:bodyPr/>
          <a:lstStyle/>
          <a:p>
            <a:r>
              <a:t>Titel</a:t>
            </a:r>
          </a:p>
        </p:txBody>
      </p:sp>
      <p:sp>
        <p:nvSpPr>
          <p:cNvPr id="67" name="Hoofdtekst - niveau één…"/>
          <p:cNvSpPr txBox="1">
            <a:spLocks noGrp="1"/>
          </p:cNvSpPr>
          <p:nvPr>
            <p:ph type="body" sz="half" idx="1"/>
          </p:nvPr>
        </p:nvSpPr>
        <p:spPr>
          <a:xfrm>
            <a:off x="783093" y="2008039"/>
            <a:ext cx="4385317" cy="4872448"/>
          </a:xfrm>
          <a:prstGeom prst="rect">
            <a:avLst/>
          </a:prstGeom>
        </p:spPr>
        <p:txBody>
          <a:bodyPr/>
          <a:lstStyle>
            <a:lvl1pPr marL="265791" indent="-265791">
              <a:spcBef>
                <a:spcPts val="2400"/>
              </a:spcBef>
              <a:defRPr sz="2100"/>
            </a:lvl1pPr>
            <a:lvl2pPr marL="531582" indent="-265791">
              <a:spcBef>
                <a:spcPts val="2400"/>
              </a:spcBef>
              <a:defRPr sz="2100"/>
            </a:lvl2pPr>
            <a:lvl3pPr marL="797371" indent="-265790">
              <a:spcBef>
                <a:spcPts val="2400"/>
              </a:spcBef>
              <a:defRPr sz="2100"/>
            </a:lvl3pPr>
            <a:lvl4pPr marL="1063160" indent="-265791">
              <a:spcBef>
                <a:spcPts val="2400"/>
              </a:spcBef>
              <a:defRPr sz="2100"/>
            </a:lvl4pPr>
            <a:lvl5pPr marL="1328953" indent="-265791">
              <a:spcBef>
                <a:spcPts val="2400"/>
              </a:spcBef>
              <a:defRPr sz="2100"/>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68" name="Dianummer"/>
          <p:cNvSpPr txBox="1">
            <a:spLocks noGrp="1"/>
          </p:cNvSpPr>
          <p:nvPr>
            <p:ph type="sldNum" sz="quarter" idx="2"/>
          </p:nvPr>
        </p:nvSpPr>
        <p:spPr>
          <a:xfrm>
            <a:off x="5198050" y="7205317"/>
            <a:ext cx="290144" cy="287258"/>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Opsomming">
    <p:spTree>
      <p:nvGrpSpPr>
        <p:cNvPr id="1" name=""/>
        <p:cNvGrpSpPr/>
        <p:nvPr/>
      </p:nvGrpSpPr>
      <p:grpSpPr>
        <a:xfrm>
          <a:off x="0" y="0"/>
          <a:ext cx="0" cy="0"/>
          <a:chOff x="0" y="0"/>
          <a:chExt cx="0" cy="0"/>
        </a:xfrm>
      </p:grpSpPr>
      <p:sp>
        <p:nvSpPr>
          <p:cNvPr id="75" name="Hoofdtekst - niveau één…"/>
          <p:cNvSpPr txBox="1">
            <a:spLocks noGrp="1"/>
          </p:cNvSpPr>
          <p:nvPr>
            <p:ph type="body" idx="1"/>
          </p:nvPr>
        </p:nvSpPr>
        <p:spPr>
          <a:xfrm>
            <a:off x="783092" y="984333"/>
            <a:ext cx="9125632" cy="5591010"/>
          </a:xfrm>
          <a:prstGeom prst="rect">
            <a:avLst/>
          </a:prstGeom>
        </p:spPr>
        <p:txBody>
          <a:body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76"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Foto - driemaal">
    <p:spTree>
      <p:nvGrpSpPr>
        <p:cNvPr id="1" name=""/>
        <p:cNvGrpSpPr/>
        <p:nvPr/>
      </p:nvGrpSpPr>
      <p:grpSpPr>
        <a:xfrm>
          <a:off x="0" y="0"/>
          <a:ext cx="0" cy="0"/>
          <a:chOff x="0" y="0"/>
          <a:chExt cx="0" cy="0"/>
        </a:xfrm>
      </p:grpSpPr>
      <p:sp>
        <p:nvSpPr>
          <p:cNvPr id="83" name="Afbeelding"/>
          <p:cNvSpPr>
            <a:spLocks noGrp="1"/>
          </p:cNvSpPr>
          <p:nvPr>
            <p:ph type="pic" sz="quarter" idx="13"/>
          </p:nvPr>
        </p:nvSpPr>
        <p:spPr>
          <a:xfrm>
            <a:off x="5492084" y="3897957"/>
            <a:ext cx="4977874" cy="3130178"/>
          </a:xfrm>
          <a:prstGeom prst="rect">
            <a:avLst/>
          </a:prstGeom>
        </p:spPr>
        <p:txBody>
          <a:bodyPr lIns="91439" tIns="45719" rIns="91439" bIns="45719" anchor="t">
            <a:noAutofit/>
          </a:bodyPr>
          <a:lstStyle/>
          <a:p>
            <a:endParaRPr/>
          </a:p>
        </p:txBody>
      </p:sp>
      <p:sp>
        <p:nvSpPr>
          <p:cNvPr id="84" name="Afbeelding"/>
          <p:cNvSpPr>
            <a:spLocks noGrp="1"/>
          </p:cNvSpPr>
          <p:nvPr>
            <p:ph type="pic" sz="quarter" idx="14"/>
          </p:nvPr>
        </p:nvSpPr>
        <p:spPr>
          <a:xfrm>
            <a:off x="5345909" y="689032"/>
            <a:ext cx="4823846" cy="3031746"/>
          </a:xfrm>
          <a:prstGeom prst="rect">
            <a:avLst/>
          </a:prstGeom>
        </p:spPr>
        <p:txBody>
          <a:bodyPr lIns="91439" tIns="45719" rIns="91439" bIns="45719" anchor="t">
            <a:noAutofit/>
          </a:bodyPr>
          <a:lstStyle/>
          <a:p>
            <a:endParaRPr/>
          </a:p>
        </p:txBody>
      </p:sp>
      <p:sp>
        <p:nvSpPr>
          <p:cNvPr id="85" name="Afbeelding"/>
          <p:cNvSpPr>
            <a:spLocks noGrp="1"/>
          </p:cNvSpPr>
          <p:nvPr>
            <p:ph type="pic" idx="15"/>
          </p:nvPr>
        </p:nvSpPr>
        <p:spPr>
          <a:xfrm>
            <a:off x="-1952509" y="689032"/>
            <a:ext cx="9851295" cy="6191456"/>
          </a:xfrm>
          <a:prstGeom prst="rect">
            <a:avLst/>
          </a:prstGeom>
        </p:spPr>
        <p:txBody>
          <a:bodyPr lIns="91439" tIns="45719" rIns="91439" bIns="45719" anchor="t">
            <a:noAutofit/>
          </a:bodyPr>
          <a:lstStyle/>
          <a:p>
            <a:endParaRPr/>
          </a:p>
        </p:txBody>
      </p:sp>
      <p:sp>
        <p:nvSpPr>
          <p:cNvPr id="86"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itaat">
    <p:spTree>
      <p:nvGrpSpPr>
        <p:cNvPr id="1" name=""/>
        <p:cNvGrpSpPr/>
        <p:nvPr/>
      </p:nvGrpSpPr>
      <p:grpSpPr>
        <a:xfrm>
          <a:off x="0" y="0"/>
          <a:ext cx="0" cy="0"/>
          <a:chOff x="0" y="0"/>
          <a:chExt cx="0" cy="0"/>
        </a:xfrm>
      </p:grpSpPr>
      <p:sp>
        <p:nvSpPr>
          <p:cNvPr id="93" name="Hoofdtekst - niveau één…"/>
          <p:cNvSpPr txBox="1">
            <a:spLocks noGrp="1"/>
          </p:cNvSpPr>
          <p:nvPr>
            <p:ph type="body" sz="quarter" idx="1"/>
          </p:nvPr>
        </p:nvSpPr>
        <p:spPr>
          <a:xfrm>
            <a:off x="1044123" y="4931507"/>
            <a:ext cx="8603569" cy="388826"/>
          </a:xfrm>
          <a:prstGeom prst="rect">
            <a:avLst/>
          </a:prstGeom>
        </p:spPr>
        <p:txBody>
          <a:bodyPr anchor="t"/>
          <a:lstStyle>
            <a:lvl1pPr marL="0" indent="0" algn="ctr">
              <a:spcBef>
                <a:spcPts val="0"/>
              </a:spcBef>
              <a:buSzTx/>
              <a:buNone/>
              <a:defRPr sz="1800" i="1"/>
            </a:lvl1pPr>
            <a:lvl2pPr marL="602950" indent="-258406" algn="ctr">
              <a:spcBef>
                <a:spcPts val="0"/>
              </a:spcBef>
              <a:defRPr sz="1800" i="1"/>
            </a:lvl2pPr>
            <a:lvl3pPr marL="947495" indent="-258406" algn="ctr">
              <a:spcBef>
                <a:spcPts val="0"/>
              </a:spcBef>
              <a:defRPr sz="1800" i="1"/>
            </a:lvl3pPr>
            <a:lvl4pPr marL="1292037" indent="-258406" algn="ctr">
              <a:spcBef>
                <a:spcPts val="0"/>
              </a:spcBef>
              <a:defRPr sz="1800" i="1"/>
            </a:lvl4pPr>
            <a:lvl5pPr marL="1636582" indent="-258406" algn="ctr">
              <a:spcBef>
                <a:spcPts val="0"/>
              </a:spcBef>
              <a:defRPr sz="1800" i="1"/>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94" name="&quot;Typ hier een citaat.&quot;"/>
          <p:cNvSpPr txBox="1">
            <a:spLocks noGrp="1"/>
          </p:cNvSpPr>
          <p:nvPr>
            <p:ph type="body" sz="quarter" idx="13"/>
          </p:nvPr>
        </p:nvSpPr>
        <p:spPr>
          <a:xfrm>
            <a:off x="1044124" y="3289553"/>
            <a:ext cx="8603568" cy="508088"/>
          </a:xfrm>
          <a:prstGeom prst="rect">
            <a:avLst/>
          </a:prstGeom>
        </p:spPr>
        <p:txBody>
          <a:bodyPr/>
          <a:lstStyle/>
          <a:p>
            <a:endParaRPr/>
          </a:p>
        </p:txBody>
      </p:sp>
      <p:sp>
        <p:nvSpPr>
          <p:cNvPr id="95"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
          <p:cNvSpPr txBox="1">
            <a:spLocks noGrp="1"/>
          </p:cNvSpPr>
          <p:nvPr>
            <p:ph type="title"/>
          </p:nvPr>
        </p:nvSpPr>
        <p:spPr>
          <a:xfrm>
            <a:off x="783092" y="196864"/>
            <a:ext cx="9125632" cy="16733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Titel</a:t>
            </a:r>
          </a:p>
        </p:txBody>
      </p:sp>
      <p:sp>
        <p:nvSpPr>
          <p:cNvPr id="3" name="Hoofdtekst - niveau één…"/>
          <p:cNvSpPr txBox="1">
            <a:spLocks noGrp="1"/>
          </p:cNvSpPr>
          <p:nvPr>
            <p:ph type="body" idx="1"/>
          </p:nvPr>
        </p:nvSpPr>
        <p:spPr>
          <a:xfrm>
            <a:off x="783092" y="2008039"/>
            <a:ext cx="9125632" cy="48724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4" name="Dianummer"/>
          <p:cNvSpPr txBox="1">
            <a:spLocks noGrp="1"/>
          </p:cNvSpPr>
          <p:nvPr>
            <p:ph type="sldNum" sz="quarter" idx="2"/>
          </p:nvPr>
        </p:nvSpPr>
        <p:spPr>
          <a:xfrm>
            <a:off x="5198050" y="7205317"/>
            <a:ext cx="290144" cy="287258"/>
          </a:xfrm>
          <a:prstGeom prst="rect">
            <a:avLst/>
          </a:prstGeom>
          <a:ln w="12700">
            <a:miter lim="400000"/>
          </a:ln>
        </p:spPr>
        <p:txBody>
          <a:bodyPr wrap="none" lIns="50800" tIns="50800" rIns="50800" bIns="50800">
            <a:spAutoFit/>
          </a:bodyPr>
          <a:lstStyle>
            <a:lvl1pPr>
              <a:defRPr sz="1200">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med"/>
  <p:txStyles>
    <p:titleStyle>
      <a:lvl1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1pPr>
      <a:lvl2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2pPr>
      <a:lvl3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3pPr>
      <a:lvl4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4pPr>
      <a:lvl5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5pPr>
      <a:lvl6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6pPr>
      <a:lvl7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7pPr>
      <a:lvl8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8pPr>
      <a:lvl9pPr marL="0" marR="0" indent="0" algn="ctr" defTabSz="452828" rtl="0" latinLnBrk="0">
        <a:lnSpc>
          <a:spcPct val="100000"/>
        </a:lnSpc>
        <a:spcBef>
          <a:spcPts val="0"/>
        </a:spcBef>
        <a:spcAft>
          <a:spcPts val="0"/>
        </a:spcAft>
        <a:buClrTx/>
        <a:buSzTx/>
        <a:buFontTx/>
        <a:buNone/>
        <a:tabLst/>
        <a:defRPr sz="6200" b="0" i="0" u="none" strike="noStrike" cap="none" spc="0" baseline="0">
          <a:solidFill>
            <a:srgbClr val="000000"/>
          </a:solidFill>
          <a:uFillTx/>
          <a:latin typeface="Helvetica Neue Medium"/>
          <a:ea typeface="Helvetica Neue Medium"/>
          <a:cs typeface="Helvetica Neue Medium"/>
          <a:sym typeface="Helvetica Neue Medium"/>
        </a:defRPr>
      </a:lvl9pPr>
    </p:titleStyle>
    <p:bodyStyle>
      <a:lvl1pPr marL="344543"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1pPr>
      <a:lvl2pPr marL="689085"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2pPr>
      <a:lvl3pPr marL="1033630"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3pPr>
      <a:lvl4pPr marL="1378173"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4pPr>
      <a:lvl5pPr marL="1722716"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5pPr>
      <a:lvl6pPr marL="2067261"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6pPr>
      <a:lvl7pPr marL="2411803"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7pPr>
      <a:lvl8pPr marL="2756347"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8pPr>
      <a:lvl9pPr marL="3100892"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9pPr>
    </p:bodyStyle>
    <p:otherStyle>
      <a:lvl1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1pPr>
      <a:lvl2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2pPr>
      <a:lvl3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3pPr>
      <a:lvl4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4pPr>
      <a:lvl5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5pPr>
      <a:lvl6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6pPr>
      <a:lvl7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7pPr>
      <a:lvl8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8pPr>
      <a:lvl9pPr marL="0" marR="0" indent="0" algn="ctr" defTabSz="468485"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90947" y="1972000"/>
            <a:ext cx="8817556" cy="1777040"/>
          </a:xfrm>
        </p:spPr>
        <p:txBody>
          <a:bodyPr>
            <a:noAutofit/>
          </a:bodyPr>
          <a:lstStyle/>
          <a:p>
            <a:r>
              <a:rPr lang="en-GB" sz="5400" b="1" dirty="0">
                <a:solidFill>
                  <a:srgbClr val="42B47B"/>
                </a:solidFill>
              </a:rPr>
              <a:t>H2020 Green Deal Call</a:t>
            </a:r>
          </a:p>
        </p:txBody>
      </p:sp>
      <p:sp>
        <p:nvSpPr>
          <p:cNvPr id="7" name="Subtitle 6"/>
          <p:cNvSpPr>
            <a:spLocks noGrp="1"/>
          </p:cNvSpPr>
          <p:nvPr>
            <p:ph type="subTitle" idx="1"/>
          </p:nvPr>
        </p:nvSpPr>
        <p:spPr>
          <a:xfrm>
            <a:off x="784829" y="3627120"/>
            <a:ext cx="9429792" cy="2151426"/>
          </a:xfrm>
        </p:spPr>
        <p:txBody>
          <a:bodyPr/>
          <a:lstStyle/>
          <a:p>
            <a:r>
              <a:rPr lang="en-IE" b="1" dirty="0"/>
              <a:t>Disclaimer</a:t>
            </a:r>
            <a:r>
              <a:rPr lang="en-IE" dirty="0"/>
              <a:t>: </a:t>
            </a:r>
            <a:r>
              <a:rPr lang="en-IE" dirty="0" smtClean="0"/>
              <a:t>these slides complement the information of the working document on the Green Deal call.  They aim </a:t>
            </a:r>
            <a:r>
              <a:rPr lang="en-IE" dirty="0"/>
              <a:t>only to support a brainstorming exercise. </a:t>
            </a:r>
            <a:r>
              <a:rPr lang="en-IE" dirty="0" smtClean="0"/>
              <a:t>They do </a:t>
            </a:r>
            <a:r>
              <a:rPr lang="en-IE" dirty="0"/>
              <a:t>not present a draft of the Green Deal call to be part of the Horizon 2020 work programme update, nor any future position of the European Commission. </a:t>
            </a:r>
            <a:endParaRPr lang="en-GB" dirty="0"/>
          </a:p>
        </p:txBody>
      </p:sp>
      <p:sp>
        <p:nvSpPr>
          <p:cNvPr id="8" name="Text Placeholder 7"/>
          <p:cNvSpPr>
            <a:spLocks noGrp="1"/>
          </p:cNvSpPr>
          <p:nvPr>
            <p:ph type="body" sz="quarter" idx="13"/>
          </p:nvPr>
        </p:nvSpPr>
        <p:spPr>
          <a:xfrm>
            <a:off x="1168400" y="6134146"/>
            <a:ext cx="8587475" cy="582877"/>
          </a:xfrm>
        </p:spPr>
        <p:txBody>
          <a:bodyPr/>
          <a:lstStyle/>
          <a:p>
            <a:endParaRPr lang="en-GB" dirty="0"/>
          </a:p>
        </p:txBody>
      </p:sp>
    </p:spTree>
    <p:extLst>
      <p:ext uri="{BB962C8B-B14F-4D97-AF65-F5344CB8AC3E}">
        <p14:creationId xmlns:p14="http://schemas.microsoft.com/office/powerpoint/2010/main" val="3192526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b="1" dirty="0">
                <a:solidFill>
                  <a:srgbClr val="034EA2"/>
                </a:solidFill>
              </a:rPr>
              <a:t>Demonstrating innovative solutions for resilience of regions to climate change</a:t>
            </a:r>
            <a:endParaRPr lang="en-US" sz="2000" b="1" dirty="0">
              <a:solidFill>
                <a:srgbClr val="034EA2"/>
              </a:solidFill>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2035520"/>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622258" y="2496372"/>
            <a:ext cx="9333168" cy="50731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buClr>
                <a:srgbClr val="034EA2"/>
              </a:buClr>
            </a:pPr>
            <a:r>
              <a:rPr lang="en-GB" dirty="0">
                <a:solidFill>
                  <a:srgbClr val="034EA2"/>
                </a:solidFill>
              </a:rPr>
              <a:t>Development of region-specific portfolios of solutions for climate action may include:</a:t>
            </a:r>
          </a:p>
          <a:p>
            <a:pPr marL="700087" indent="-342900" algn="l">
              <a:lnSpc>
                <a:spcPct val="150000"/>
              </a:lnSpc>
              <a:buClr>
                <a:srgbClr val="034EA2"/>
              </a:buClr>
              <a:buFont typeface="Wingdings" panose="05000000000000000000" pitchFamily="2" charset="2"/>
              <a:buChar char="Ø"/>
            </a:pPr>
            <a:r>
              <a:rPr lang="en-US" b="1" dirty="0" smtClean="0">
                <a:solidFill>
                  <a:srgbClr val="034EA2"/>
                </a:solidFill>
              </a:rPr>
              <a:t>increase</a:t>
            </a:r>
            <a:r>
              <a:rPr lang="en-US" dirty="0" smtClean="0">
                <a:solidFill>
                  <a:srgbClr val="034EA2"/>
                </a:solidFill>
              </a:rPr>
              <a:t> </a:t>
            </a:r>
            <a:r>
              <a:rPr lang="en-US" b="1" dirty="0">
                <a:solidFill>
                  <a:srgbClr val="034EA2"/>
                </a:solidFill>
              </a:rPr>
              <a:t>water efficiency </a:t>
            </a:r>
            <a:r>
              <a:rPr lang="en-US" dirty="0">
                <a:solidFill>
                  <a:srgbClr val="034EA2"/>
                </a:solidFill>
              </a:rPr>
              <a:t>in regions and enhanced planning for floods and droughts</a:t>
            </a:r>
            <a:r>
              <a:rPr lang="en-US" dirty="0" smtClean="0">
                <a:solidFill>
                  <a:srgbClr val="034EA2"/>
                </a:solidFill>
              </a:rPr>
              <a:t>;</a:t>
            </a:r>
          </a:p>
          <a:p>
            <a:pPr marL="700087" indent="-342900" algn="l">
              <a:lnSpc>
                <a:spcPct val="150000"/>
              </a:lnSpc>
              <a:buClr>
                <a:srgbClr val="034EA2"/>
              </a:buClr>
              <a:buFont typeface="Wingdings" panose="05000000000000000000" pitchFamily="2" charset="2"/>
              <a:buChar char="Ø"/>
            </a:pPr>
            <a:r>
              <a:rPr lang="en-US" b="1" dirty="0" smtClean="0">
                <a:solidFill>
                  <a:srgbClr val="034EA2"/>
                </a:solidFill>
              </a:rPr>
              <a:t>adapt </a:t>
            </a:r>
            <a:r>
              <a:rPr lang="en-US" b="1" dirty="0">
                <a:solidFill>
                  <a:srgbClr val="034EA2"/>
                </a:solidFill>
              </a:rPr>
              <a:t>to temperature increase </a:t>
            </a:r>
            <a:r>
              <a:rPr lang="en-US" dirty="0" smtClean="0">
                <a:solidFill>
                  <a:srgbClr val="034EA2"/>
                </a:solidFill>
              </a:rPr>
              <a:t>with </a:t>
            </a:r>
            <a:r>
              <a:rPr lang="en-US" dirty="0">
                <a:solidFill>
                  <a:srgbClr val="034EA2"/>
                </a:solidFill>
              </a:rPr>
              <a:t>sustainable cooling solutions that </a:t>
            </a:r>
            <a:r>
              <a:rPr lang="en-IE" dirty="0">
                <a:solidFill>
                  <a:srgbClr val="034EA2"/>
                </a:solidFill>
              </a:rPr>
              <a:t>decrease energy demand and reduce fatalities during heatwaves</a:t>
            </a:r>
          </a:p>
          <a:p>
            <a:pPr marL="700087" indent="-342900" algn="l">
              <a:lnSpc>
                <a:spcPct val="150000"/>
              </a:lnSpc>
              <a:buClr>
                <a:srgbClr val="034EA2"/>
              </a:buClr>
              <a:buFont typeface="Wingdings" panose="05000000000000000000" pitchFamily="2" charset="2"/>
              <a:buChar char="Ø"/>
            </a:pPr>
            <a:r>
              <a:rPr lang="en-IE" b="1" dirty="0">
                <a:solidFill>
                  <a:srgbClr val="034EA2"/>
                </a:solidFill>
              </a:rPr>
              <a:t>n</a:t>
            </a:r>
            <a:r>
              <a:rPr lang="en-IE" b="1" dirty="0" smtClean="0">
                <a:solidFill>
                  <a:srgbClr val="034EA2"/>
                </a:solidFill>
              </a:rPr>
              <a:t>ature-based </a:t>
            </a:r>
            <a:r>
              <a:rPr lang="en-IE" b="1" dirty="0">
                <a:solidFill>
                  <a:srgbClr val="034EA2"/>
                </a:solidFill>
              </a:rPr>
              <a:t>adaptation solutions </a:t>
            </a:r>
            <a:r>
              <a:rPr lang="en-IE" dirty="0">
                <a:solidFill>
                  <a:srgbClr val="034EA2"/>
                </a:solidFill>
              </a:rPr>
              <a:t>for coastal defence infrastructures</a:t>
            </a:r>
          </a:p>
          <a:p>
            <a:pPr marL="700087" indent="-342900" algn="l">
              <a:lnSpc>
                <a:spcPct val="150000"/>
              </a:lnSpc>
              <a:buClr>
                <a:srgbClr val="034EA2"/>
              </a:buClr>
              <a:buFont typeface="Wingdings" panose="05000000000000000000" pitchFamily="2" charset="2"/>
              <a:buChar char="Ø"/>
            </a:pPr>
            <a:r>
              <a:rPr lang="en-GB" b="1" dirty="0">
                <a:solidFill>
                  <a:srgbClr val="034EA2"/>
                </a:solidFill>
              </a:rPr>
              <a:t>insurance innovations </a:t>
            </a:r>
            <a:r>
              <a:rPr lang="en-GB" dirty="0">
                <a:solidFill>
                  <a:srgbClr val="034EA2"/>
                </a:solidFill>
              </a:rPr>
              <a:t>that incorporate a dynamic, long-term, and adaptive view of climate risk into modelling and pricing</a:t>
            </a:r>
          </a:p>
          <a:p>
            <a:pPr marL="700087" indent="-342900" algn="l">
              <a:lnSpc>
                <a:spcPct val="150000"/>
              </a:lnSpc>
              <a:buClr>
                <a:srgbClr val="034EA2"/>
              </a:buClr>
              <a:buFont typeface="Wingdings" panose="05000000000000000000" pitchFamily="2" charset="2"/>
              <a:buChar char="Ø"/>
            </a:pPr>
            <a:r>
              <a:rPr lang="fr-BE" dirty="0">
                <a:solidFill>
                  <a:srgbClr val="034EA2"/>
                </a:solidFill>
              </a:rPr>
              <a:t>s</a:t>
            </a:r>
            <a:r>
              <a:rPr lang="fr-BE" dirty="0" smtClean="0">
                <a:solidFill>
                  <a:srgbClr val="034EA2"/>
                </a:solidFill>
              </a:rPr>
              <a:t>upport to the </a:t>
            </a:r>
            <a:r>
              <a:rPr lang="fr-BE" dirty="0" err="1" smtClean="0">
                <a:solidFill>
                  <a:srgbClr val="034EA2"/>
                </a:solidFill>
              </a:rPr>
              <a:t>development</a:t>
            </a:r>
            <a:r>
              <a:rPr lang="fr-BE" dirty="0" smtClean="0">
                <a:solidFill>
                  <a:srgbClr val="034EA2"/>
                </a:solidFill>
              </a:rPr>
              <a:t> </a:t>
            </a:r>
            <a:r>
              <a:rPr lang="fr-BE" dirty="0">
                <a:solidFill>
                  <a:srgbClr val="034EA2"/>
                </a:solidFill>
              </a:rPr>
              <a:t>of </a:t>
            </a:r>
            <a:r>
              <a:rPr lang="fr-BE" b="1" dirty="0" err="1">
                <a:solidFill>
                  <a:srgbClr val="034EA2"/>
                </a:solidFill>
              </a:rPr>
              <a:t>coherent</a:t>
            </a:r>
            <a:r>
              <a:rPr lang="fr-BE" b="1" dirty="0">
                <a:solidFill>
                  <a:srgbClr val="034EA2"/>
                </a:solidFill>
              </a:rPr>
              <a:t> </a:t>
            </a:r>
            <a:r>
              <a:rPr lang="fr-BE" b="1" dirty="0" err="1">
                <a:solidFill>
                  <a:srgbClr val="034EA2"/>
                </a:solidFill>
              </a:rPr>
              <a:t>policy</a:t>
            </a:r>
            <a:r>
              <a:rPr lang="fr-BE" b="1" dirty="0">
                <a:solidFill>
                  <a:srgbClr val="034EA2"/>
                </a:solidFill>
              </a:rPr>
              <a:t> </a:t>
            </a:r>
            <a:r>
              <a:rPr lang="fr-BE" b="1" dirty="0" err="1">
                <a:solidFill>
                  <a:srgbClr val="034EA2"/>
                </a:solidFill>
              </a:rPr>
              <a:t>frameworks</a:t>
            </a:r>
            <a:r>
              <a:rPr lang="fr-BE" b="1" dirty="0">
                <a:solidFill>
                  <a:srgbClr val="034EA2"/>
                </a:solidFill>
              </a:rPr>
              <a:t> </a:t>
            </a:r>
            <a:r>
              <a:rPr lang="fr-BE" dirty="0">
                <a:solidFill>
                  <a:srgbClr val="034EA2"/>
                </a:solidFill>
              </a:rPr>
              <a:t>at </a:t>
            </a:r>
            <a:r>
              <a:rPr lang="fr-BE" dirty="0" err="1">
                <a:solidFill>
                  <a:srgbClr val="034EA2"/>
                </a:solidFill>
              </a:rPr>
              <a:t>regional</a:t>
            </a:r>
            <a:r>
              <a:rPr lang="fr-BE" dirty="0">
                <a:solidFill>
                  <a:srgbClr val="034EA2"/>
                </a:solidFill>
              </a:rPr>
              <a:t> </a:t>
            </a:r>
            <a:r>
              <a:rPr lang="fr-BE" dirty="0" err="1">
                <a:solidFill>
                  <a:srgbClr val="034EA2"/>
                </a:solidFill>
              </a:rPr>
              <a:t>level</a:t>
            </a:r>
            <a:r>
              <a:rPr lang="fr-BE" dirty="0">
                <a:solidFill>
                  <a:srgbClr val="034EA2"/>
                </a:solidFill>
              </a:rPr>
              <a:t> </a:t>
            </a:r>
            <a:r>
              <a:rPr lang="fr-BE" dirty="0" err="1">
                <a:solidFill>
                  <a:srgbClr val="034EA2"/>
                </a:solidFill>
              </a:rPr>
              <a:t>that</a:t>
            </a:r>
            <a:r>
              <a:rPr lang="fr-BE" dirty="0">
                <a:solidFill>
                  <a:srgbClr val="034EA2"/>
                </a:solidFill>
              </a:rPr>
              <a:t> </a:t>
            </a:r>
            <a:r>
              <a:rPr lang="en-GB" dirty="0">
                <a:solidFill>
                  <a:srgbClr val="034EA2"/>
                </a:solidFill>
              </a:rPr>
              <a:t>give priority to the implementation of urgent and no-regret adaptation actions</a:t>
            </a:r>
            <a:endParaRPr lang="en-US" dirty="0">
              <a:solidFill>
                <a:srgbClr val="034EA2"/>
              </a:solidFill>
            </a:endParaRPr>
          </a:p>
          <a:p>
            <a:pPr algn="l">
              <a:buClr>
                <a:srgbClr val="034EA2"/>
              </a:buClr>
            </a:pPr>
            <a:endParaRPr lang="en-US" dirty="0">
              <a:solidFill>
                <a:srgbClr val="034EA2"/>
              </a:solidFill>
            </a:endParaRPr>
          </a:p>
        </p:txBody>
      </p:sp>
    </p:spTree>
    <p:extLst>
      <p:ext uri="{BB962C8B-B14F-4D97-AF65-F5344CB8AC3E}">
        <p14:creationId xmlns:p14="http://schemas.microsoft.com/office/powerpoint/2010/main" val="1600023281"/>
      </p:ext>
    </p:extLst>
  </p:cSld>
  <p:clrMapOvr>
    <a:masterClrMapping/>
  </p:clrMapOvr>
  <p:transition spd="med"/>
  <p:timing>
    <p:tnLst>
      <p:par>
        <p:cTn id="1" dur="indefinite" restart="never" fill="hold"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3059036"/>
            <a:ext cx="6112042"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r>
              <a:rPr lang="en-US" sz="2000" b="1" dirty="0">
                <a:solidFill>
                  <a:srgbClr val="034EA2"/>
                </a:solidFill>
              </a:rPr>
              <a:t>Area </a:t>
            </a:r>
            <a:r>
              <a:rPr lang="en-US" sz="2000" b="1" dirty="0" smtClean="0">
                <a:solidFill>
                  <a:srgbClr val="034EA2"/>
                </a:solidFill>
              </a:rPr>
              <a:t>2:</a:t>
            </a:r>
          </a:p>
          <a:p>
            <a:r>
              <a:rPr lang="en-US" sz="2000" b="1" dirty="0" smtClean="0">
                <a:solidFill>
                  <a:srgbClr val="034EA2"/>
                </a:solidFill>
              </a:rPr>
              <a:t>Clean</a:t>
            </a:r>
            <a:r>
              <a:rPr lang="en-US" sz="2000" b="1" dirty="0">
                <a:solidFill>
                  <a:srgbClr val="034EA2"/>
                </a:solidFill>
              </a:rPr>
              <a:t>, affordable and secure energy</a:t>
            </a:r>
          </a:p>
        </p:txBody>
      </p:sp>
    </p:spTree>
    <p:extLst>
      <p:ext uri="{BB962C8B-B14F-4D97-AF65-F5344CB8AC3E}">
        <p14:creationId xmlns:p14="http://schemas.microsoft.com/office/powerpoint/2010/main" val="959727073"/>
      </p:ext>
    </p:extLst>
  </p:cSld>
  <p:clrMapOvr>
    <a:masterClrMapping/>
  </p:clrMapOvr>
  <p:transition spd="med"/>
  <p:timing>
    <p:tnLst>
      <p:par>
        <p:cTn id="1" dur="indefinite" restart="never" fill="hold"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86101" y="-1445175"/>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141873" y="-298188"/>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1634172" y="-13017"/>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855163" y="456576"/>
            <a:ext cx="8532799" cy="995144"/>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GB" b="1" dirty="0" smtClean="0">
                <a:solidFill>
                  <a:srgbClr val="034EA2"/>
                </a:solidFill>
              </a:rPr>
              <a:t>Demonstration </a:t>
            </a:r>
            <a:r>
              <a:rPr lang="en-GB" b="1" dirty="0">
                <a:solidFill>
                  <a:srgbClr val="034EA2"/>
                </a:solidFill>
              </a:rPr>
              <a:t>of innovative critical technologies to enable future large-scale deployment of offshore renewable energy </a:t>
            </a:r>
            <a:r>
              <a:rPr lang="en-GB" b="1" dirty="0" smtClean="0">
                <a:solidFill>
                  <a:srgbClr val="034EA2"/>
                </a:solidFill>
              </a:rPr>
              <a:t>technologies</a:t>
            </a:r>
            <a:r>
              <a:rPr lang="en-GB" b="1" dirty="0">
                <a:solidFill>
                  <a:srgbClr val="034EA2"/>
                </a:solidFill>
              </a:rPr>
              <a:t> and their integration into the energy system</a:t>
            </a:r>
            <a:r>
              <a:rPr lang="en-GB" b="1" dirty="0" smtClean="0">
                <a:solidFill>
                  <a:srgbClr val="034EA2"/>
                </a:solidFill>
              </a:rPr>
              <a:t>.</a:t>
            </a:r>
            <a:endParaRPr lang="fr-BE" dirty="0">
              <a:solidFill>
                <a:srgbClr val="034EA2"/>
              </a:solidFill>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210691" y="388759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IE" sz="1800" b="1" dirty="0" smtClean="0">
                <a:solidFill>
                  <a:srgbClr val="034EA2"/>
                </a:solidFill>
              </a:rPr>
              <a:t>	</a:t>
            </a:r>
            <a:r>
              <a:rPr lang="en-IE" sz="2000" b="1" dirty="0" smtClean="0">
                <a:solidFill>
                  <a:srgbClr val="034EA2"/>
                </a:solidFill>
              </a:rPr>
              <a:t>Targeted Impacts: </a:t>
            </a:r>
            <a:endParaRPr lang="en-US" sz="2000" b="1" dirty="0">
              <a:solidFill>
                <a:srgbClr val="034EA2"/>
              </a:solidFill>
            </a:endParaRPr>
          </a:p>
        </p:txBody>
      </p:sp>
      <p:sp>
        <p:nvSpPr>
          <p:cNvPr id="7" name="TextBox 6"/>
          <p:cNvSpPr txBox="1"/>
          <p:nvPr/>
        </p:nvSpPr>
        <p:spPr>
          <a:xfrm>
            <a:off x="342532" y="4273554"/>
            <a:ext cx="9711890"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sz="1800" dirty="0">
                <a:solidFill>
                  <a:srgbClr val="034EA2"/>
                </a:solidFill>
              </a:rPr>
              <a:t>To accelerate the development of innovative critical offshore technologies for the realization of a clean renewable power production system needed to transform the EU into a fair and prosperous society, with a modern, resource-efficient and competitive economy where there are no net emissions of greenhouse gases in 2050. </a:t>
            </a:r>
          </a:p>
          <a:p>
            <a:pPr marL="342900" indent="-342900" algn="l">
              <a:buClr>
                <a:srgbClr val="034EA2"/>
              </a:buClr>
              <a:buFont typeface="Wingdings" panose="05000000000000000000" pitchFamily="2" charset="2"/>
              <a:buChar char="Ø"/>
            </a:pPr>
            <a:r>
              <a:rPr lang="en-US" sz="1800" dirty="0">
                <a:solidFill>
                  <a:srgbClr val="034EA2"/>
                </a:solidFill>
              </a:rPr>
              <a:t>T</a:t>
            </a:r>
            <a:r>
              <a:rPr lang="en-GB" sz="1800" dirty="0">
                <a:solidFill>
                  <a:srgbClr val="034EA2"/>
                </a:solidFill>
              </a:rPr>
              <a:t>o accelerate the future roll-out of large-scale deployment of offshore renewable energy, considering market perspective and social, environmental and economic impacts.</a:t>
            </a:r>
          </a:p>
          <a:p>
            <a:pPr marL="342900" indent="-342900" algn="l">
              <a:buClr>
                <a:srgbClr val="034EA2"/>
              </a:buClr>
              <a:buFont typeface="Wingdings" panose="05000000000000000000" pitchFamily="2" charset="2"/>
              <a:buChar char="Ø"/>
            </a:pPr>
            <a:r>
              <a:rPr lang="en-GB" sz="1800" dirty="0">
                <a:solidFill>
                  <a:srgbClr val="034EA2"/>
                </a:solidFill>
              </a:rPr>
              <a:t>To increase incentives for investment and economies of scale in offshore bringing down costs and it will create new business models and services</a:t>
            </a:r>
          </a:p>
        </p:txBody>
      </p:sp>
      <p:sp>
        <p:nvSpPr>
          <p:cNvPr id="30" name="TextBox 29"/>
          <p:cNvSpPr txBox="1"/>
          <p:nvPr/>
        </p:nvSpPr>
        <p:spPr>
          <a:xfrm>
            <a:off x="514885" y="1451720"/>
            <a:ext cx="9711890" cy="25955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r>
              <a:rPr lang="en-GB" sz="1800" dirty="0">
                <a:solidFill>
                  <a:srgbClr val="034EA2"/>
                </a:solidFill>
              </a:rPr>
              <a:t>To decarbonise  Europe,  clean  renewable  power  production  must  become the main source of energy. A Clean planet for all, provides estimates for the offshore wind capacity in Europe of 240-440 GW by 2050. This increase would represent a paradigm shift in the European energy system and require a modern infrastructure to transport offshore renewable energy power to onshore, including through the option of power-to-X. This buildout needs to be attained while also protecting the environment and biodiversity and securing a just transition, all while ensuring cost-efficiency. There is a need for more efficient and cost-effective technologies using wind, wave and/or tidal resources, considering the potential of the different European sea basins. </a:t>
            </a:r>
            <a:endParaRPr lang="fr-BE" sz="1800" dirty="0">
              <a:solidFill>
                <a:srgbClr val="034EA2"/>
              </a:solidFill>
            </a:endParaRPr>
          </a:p>
        </p:txBody>
      </p:sp>
    </p:spTree>
    <p:extLst>
      <p:ext uri="{BB962C8B-B14F-4D97-AF65-F5344CB8AC3E}">
        <p14:creationId xmlns:p14="http://schemas.microsoft.com/office/powerpoint/2010/main" val="1876144153"/>
      </p:ext>
    </p:extLst>
  </p:cSld>
  <p:clrMapOvr>
    <a:masterClrMapping/>
  </p:clrMapOvr>
  <p:transition spd="med"/>
  <p:timing>
    <p:tnLst>
      <p:par>
        <p:cTn id="1" dur="indefinite" restart="never" fill="hold"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490646"/>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567891" y="925166"/>
            <a:ext cx="9557886" cy="1025922"/>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GB" sz="2000" b="1" dirty="0">
                <a:solidFill>
                  <a:srgbClr val="034EA2"/>
                </a:solidFill>
              </a:rPr>
              <a:t>Demonstration of innovative critical technologies to enable future large-scale deployment of offshore renewable energy </a:t>
            </a:r>
            <a:r>
              <a:rPr lang="en-GB" sz="2000" b="1" dirty="0" smtClean="0">
                <a:solidFill>
                  <a:srgbClr val="034EA2"/>
                </a:solidFill>
              </a:rPr>
              <a:t>technologies </a:t>
            </a:r>
            <a:r>
              <a:rPr lang="en-GB" sz="2000" b="1" dirty="0">
                <a:solidFill>
                  <a:srgbClr val="034EA2"/>
                </a:solidFill>
              </a:rPr>
              <a:t>and their integration into the energy system.</a:t>
            </a:r>
            <a:endParaRPr lang="fr-BE" sz="2000" dirty="0">
              <a:solidFill>
                <a:srgbClr val="034EA2"/>
              </a:solidFill>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6" y="1968015"/>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985812" y="2266086"/>
            <a:ext cx="8709076" cy="533479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just"/>
            <a:r>
              <a:rPr lang="en-GB" sz="1700" dirty="0">
                <a:solidFill>
                  <a:srgbClr val="034EA2"/>
                </a:solidFill>
              </a:rPr>
              <a:t>Demonstration of critical offshore renewable energy innovations at sea considering the efficiency, reliability and sustainability that is needed in all areas of the offshore renewable energy system notably</a:t>
            </a:r>
            <a:r>
              <a:rPr lang="en-GB" sz="1700" dirty="0" smtClean="0">
                <a:solidFill>
                  <a:srgbClr val="034EA2"/>
                </a:solidFill>
              </a:rPr>
              <a:t>:</a:t>
            </a:r>
            <a:endParaRPr lang="en-GB" sz="1700" dirty="0">
              <a:solidFill>
                <a:srgbClr val="034EA2"/>
              </a:solidFill>
            </a:endParaRPr>
          </a:p>
          <a:p>
            <a:pPr algn="just"/>
            <a:r>
              <a:rPr lang="en-GB" sz="1700" dirty="0">
                <a:solidFill>
                  <a:srgbClr val="034EA2"/>
                </a:solidFill>
              </a:rPr>
              <a:t>-</a:t>
            </a:r>
            <a:r>
              <a:rPr lang="en-GB" sz="1700" b="1" u="sng" dirty="0">
                <a:solidFill>
                  <a:srgbClr val="034EA2"/>
                </a:solidFill>
              </a:rPr>
              <a:t>Offshore renewable energy power generating systems</a:t>
            </a:r>
            <a:r>
              <a:rPr lang="en-GB" sz="1700" dirty="0">
                <a:solidFill>
                  <a:srgbClr val="034EA2"/>
                </a:solidFill>
              </a:rPr>
              <a:t>: innovative large scale integrated systems, floaters and substructures, mooring and anchoring systems specifically conceived for floating offshore considering the varied subsea conditions for floating offshore systems. </a:t>
            </a:r>
          </a:p>
          <a:p>
            <a:pPr algn="just"/>
            <a:r>
              <a:rPr lang="en-GB" sz="1700" dirty="0">
                <a:solidFill>
                  <a:srgbClr val="034EA2"/>
                </a:solidFill>
              </a:rPr>
              <a:t>-</a:t>
            </a:r>
            <a:r>
              <a:rPr lang="en-GB" sz="1700" b="1" u="sng" dirty="0">
                <a:solidFill>
                  <a:srgbClr val="034EA2"/>
                </a:solidFill>
              </a:rPr>
              <a:t>Grid infrastructure</a:t>
            </a:r>
            <a:r>
              <a:rPr lang="en-GB" sz="1700" dirty="0">
                <a:solidFill>
                  <a:srgbClr val="034EA2"/>
                </a:solidFill>
              </a:rPr>
              <a:t>: </a:t>
            </a:r>
            <a:r>
              <a:rPr lang="en-IE" sz="1700" dirty="0">
                <a:solidFill>
                  <a:srgbClr val="034EA2"/>
                </a:solidFill>
              </a:rPr>
              <a:t>demonstration of innovative High Voltage Direct Current (HVDC) technologies and systems (like multi-vendor Multi Terminal HVDC (MT HVDC) systems, grid forming converter, and DC circuit Breaker);  for floating renewable energy technologies innovative dynamic inter-device/inter-array cables and connections to converter stations at sea or offshore hubs have to be considered. </a:t>
            </a:r>
          </a:p>
          <a:p>
            <a:pPr algn="just"/>
            <a:r>
              <a:rPr lang="en-GB" sz="1700" dirty="0">
                <a:solidFill>
                  <a:srgbClr val="034EA2"/>
                </a:solidFill>
              </a:rPr>
              <a:t>-</a:t>
            </a:r>
            <a:r>
              <a:rPr lang="en-GB" sz="1700" b="1" u="sng" dirty="0">
                <a:solidFill>
                  <a:srgbClr val="034EA2"/>
                </a:solidFill>
              </a:rPr>
              <a:t>Power to X /storage systems</a:t>
            </a:r>
            <a:r>
              <a:rPr lang="en-GB" sz="1700" dirty="0">
                <a:solidFill>
                  <a:srgbClr val="034EA2"/>
                </a:solidFill>
              </a:rPr>
              <a:t>: </a:t>
            </a:r>
            <a:r>
              <a:rPr lang="en-IE" sz="1700" dirty="0">
                <a:solidFill>
                  <a:srgbClr val="034EA2"/>
                </a:solidFill>
              </a:rPr>
              <a:t>innovative storage and/or green power to X (including hydrogen) systems to maximise the use of offshore resources</a:t>
            </a:r>
            <a:r>
              <a:rPr lang="en-GB" sz="1700" dirty="0">
                <a:solidFill>
                  <a:srgbClr val="034EA2"/>
                </a:solidFill>
              </a:rPr>
              <a:t>. </a:t>
            </a:r>
            <a:endParaRPr lang="fr-BE" sz="1700" dirty="0">
              <a:solidFill>
                <a:srgbClr val="034EA2"/>
              </a:solidFill>
            </a:endParaRPr>
          </a:p>
          <a:p>
            <a:pPr algn="just"/>
            <a:r>
              <a:rPr lang="en-GB" sz="1700" dirty="0">
                <a:solidFill>
                  <a:srgbClr val="034EA2"/>
                </a:solidFill>
              </a:rPr>
              <a:t>It shall address at least the offshore renewable energy power generating systems and the related energy system integration requirements, and may address grid infrastructure and/or power to X/storage systems. </a:t>
            </a:r>
            <a:endParaRPr lang="fr-BE" sz="1700" dirty="0">
              <a:solidFill>
                <a:srgbClr val="034EA2"/>
              </a:solidFill>
            </a:endParaRPr>
          </a:p>
          <a:p>
            <a:pPr algn="just"/>
            <a:r>
              <a:rPr lang="en-GB" sz="1700" dirty="0">
                <a:solidFill>
                  <a:srgbClr val="034EA2"/>
                </a:solidFill>
              </a:rPr>
              <a:t>Proposals shall address marine spatial planning (making multi-use of the seas possible), industrial design and manufacturing processes, installation methods, transport and operation &amp; maintenance and supply chains. </a:t>
            </a:r>
            <a:endParaRPr lang="fr-BE" sz="1700" dirty="0">
              <a:solidFill>
                <a:srgbClr val="034EA2"/>
              </a:solidFill>
            </a:endParaRPr>
          </a:p>
        </p:txBody>
      </p:sp>
    </p:spTree>
    <p:extLst>
      <p:ext uri="{BB962C8B-B14F-4D97-AF65-F5344CB8AC3E}">
        <p14:creationId xmlns:p14="http://schemas.microsoft.com/office/powerpoint/2010/main" val="3553377171"/>
      </p:ext>
    </p:extLst>
  </p:cSld>
  <p:clrMapOvr>
    <a:masterClrMapping/>
  </p:clrMapOvr>
  <p:transition spd="med"/>
  <p:timing>
    <p:tnLst>
      <p:par>
        <p:cTn id="1" dur="indefinite" restart="never" fill="hold"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solidFill>
                  <a:srgbClr val="034EA2"/>
                </a:solidFill>
                <a:latin typeface="EC Square Sans Pro"/>
                <a:ea typeface="EC Square Sans Pro"/>
                <a:cs typeface="EC Square Sans Pro"/>
              </a:rPr>
              <a:t>The </a:t>
            </a:r>
            <a:r>
              <a:rPr sz="2800" b="1" dirty="0" smtClean="0">
                <a:solidFill>
                  <a:srgbClr val="44BA7E"/>
                </a:solidFill>
              </a:rPr>
              <a:t>European</a:t>
            </a:r>
            <a:r>
              <a:rPr sz="2800" dirty="0" smtClean="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9" y="3133080"/>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Impacts </a:t>
            </a:r>
            <a:endParaRPr lang="en-US" sz="2000" b="1" dirty="0">
              <a:solidFill>
                <a:srgbClr val="034EA2"/>
              </a:solidFill>
            </a:endParaRPr>
          </a:p>
        </p:txBody>
      </p:sp>
      <p:sp>
        <p:nvSpPr>
          <p:cNvPr id="7" name="TextBox 6"/>
          <p:cNvSpPr txBox="1"/>
          <p:nvPr/>
        </p:nvSpPr>
        <p:spPr>
          <a:xfrm>
            <a:off x="300277" y="3552011"/>
            <a:ext cx="10128900" cy="30264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lvl="0" algn="l" fontAlgn="ctr"/>
            <a:r>
              <a:rPr kumimoji="0" lang="en-IE" sz="1800" b="0" i="0" u="none" strike="noStrike" cap="none" spc="0" normalizeH="0" dirty="0" smtClean="0">
                <a:ln>
                  <a:noFill/>
                </a:ln>
                <a:solidFill>
                  <a:srgbClr val="034EA2"/>
                </a:solidFill>
                <a:effectLst/>
                <a:uFillTx/>
                <a:latin typeface="+mj-lt"/>
                <a:ea typeface="+mj-ea"/>
                <a:cs typeface="+mj-cs"/>
                <a:sym typeface="Helvetica"/>
              </a:rPr>
              <a:t>Impact 1: </a:t>
            </a:r>
            <a:r>
              <a:rPr lang="en-GB" dirty="0" smtClean="0"/>
              <a:t>Establish a European industry capable of developing a novel 100MW electrolyser 			using a European value chain</a:t>
            </a:r>
          </a:p>
          <a:p>
            <a:pPr lvl="0" algn="l" fontAlgn="ctr"/>
            <a:r>
              <a:rPr lang="en-GB" sz="1800" dirty="0" smtClean="0">
                <a:solidFill>
                  <a:srgbClr val="034EA2"/>
                </a:solidFill>
              </a:rPr>
              <a:t>Impact 2: </a:t>
            </a:r>
            <a:r>
              <a:rPr lang="en-GB" dirty="0" smtClean="0"/>
              <a:t>Increase the efficiency of the electrolyser reaching an energy consumption of 49 			(ALK) to 52 (PEM) kWh/kg H2 at nominal power</a:t>
            </a:r>
          </a:p>
          <a:p>
            <a:pPr lvl="0" algn="l" fontAlgn="ctr"/>
            <a:r>
              <a:rPr lang="en-GB" sz="1800" dirty="0" smtClean="0">
                <a:solidFill>
                  <a:srgbClr val="034EA2"/>
                </a:solidFill>
              </a:rPr>
              <a:t>Impact 3: </a:t>
            </a:r>
            <a:r>
              <a:rPr lang="en-GB" dirty="0" smtClean="0"/>
              <a:t>Increase the current density to 1A/cm2 (ALK) or 3A/cm2 (PEM) and delivery 				pressure to 30 bar</a:t>
            </a:r>
          </a:p>
          <a:p>
            <a:pPr lvl="0" algn="l" fontAlgn="ctr"/>
            <a:r>
              <a:rPr lang="en-GB" sz="1800" dirty="0" smtClean="0">
                <a:solidFill>
                  <a:srgbClr val="034EA2"/>
                </a:solidFill>
              </a:rPr>
              <a:t>Impact 4: </a:t>
            </a:r>
            <a:r>
              <a:rPr lang="en-GB" dirty="0" smtClean="0"/>
              <a:t>Reduce the plant’s footprint by 30% thanks to the larger modules and the plant 			layout as well as the higher current densities</a:t>
            </a:r>
          </a:p>
          <a:p>
            <a:pPr lvl="0" algn="l" fontAlgn="ctr"/>
            <a:r>
              <a:rPr lang="en-GB" sz="1800" dirty="0" smtClean="0">
                <a:solidFill>
                  <a:srgbClr val="034EA2"/>
                </a:solidFill>
              </a:rPr>
              <a:t>Impact 5: </a:t>
            </a:r>
            <a:r>
              <a:rPr lang="en-GB" dirty="0" smtClean="0"/>
              <a:t>Reduce the electrolyser CAPEX by 20% down to €480/kW and €700/kW for Alkaline 		and PEM electrolysers respectively</a:t>
            </a:r>
            <a:endParaRPr lang="en-GB" dirty="0"/>
          </a:p>
        </p:txBody>
      </p:sp>
      <p:sp>
        <p:nvSpPr>
          <p:cNvPr id="30" name="TextBox 29"/>
          <p:cNvSpPr txBox="1"/>
          <p:nvPr/>
        </p:nvSpPr>
        <p:spPr>
          <a:xfrm>
            <a:off x="626992" y="2033051"/>
            <a:ext cx="9475469"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dirty="0" smtClean="0">
                <a:solidFill>
                  <a:srgbClr val="034EA2"/>
                </a:solidFill>
              </a:rPr>
              <a:t>Demonstrate energy system integration through hydrogen: produce hydrogen from RES and use it in a commercial/industrial application (e.g. chemical or petrochemical industry)</a:t>
            </a:r>
            <a:endParaRPr lang="en-US" sz="2000" dirty="0">
              <a:solidFill>
                <a:srgbClr val="034EA2"/>
              </a:solidFill>
            </a:endParaRPr>
          </a:p>
        </p:txBody>
      </p:sp>
      <p:sp>
        <p:nvSpPr>
          <p:cNvPr id="13" name="TextBox 12"/>
          <p:cNvSpPr txBox="1"/>
          <p:nvPr/>
        </p:nvSpPr>
        <p:spPr>
          <a:xfrm>
            <a:off x="1697986" y="1064119"/>
            <a:ext cx="7284727"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b="1" dirty="0">
                <a:solidFill>
                  <a:srgbClr val="034EA2"/>
                </a:solidFill>
              </a:rPr>
              <a:t>D</a:t>
            </a:r>
            <a:r>
              <a:rPr lang="en-GB" sz="2000" b="1" dirty="0" smtClean="0">
                <a:solidFill>
                  <a:srgbClr val="034EA2"/>
                </a:solidFill>
              </a:rPr>
              <a:t>evelop </a:t>
            </a:r>
            <a:r>
              <a:rPr lang="en-GB" sz="2000" b="1" dirty="0">
                <a:solidFill>
                  <a:srgbClr val="034EA2"/>
                </a:solidFill>
              </a:rPr>
              <a:t>and demonstrate a 100 MW electrolyser upscaling the link between renewables and industrial applications</a:t>
            </a:r>
            <a:endParaRPr lang="en-US" sz="2000" b="1" dirty="0">
              <a:solidFill>
                <a:srgbClr val="034EA2"/>
              </a:solidFill>
            </a:endParaRPr>
          </a:p>
        </p:txBody>
      </p:sp>
    </p:spTree>
    <p:extLst>
      <p:ext uri="{BB962C8B-B14F-4D97-AF65-F5344CB8AC3E}">
        <p14:creationId xmlns:p14="http://schemas.microsoft.com/office/powerpoint/2010/main" val="2238610137"/>
      </p:ext>
    </p:extLst>
  </p:cSld>
  <p:clrMapOvr>
    <a:masterClrMapping/>
  </p:clrMapOvr>
  <p:transition spd="med"/>
  <p:timing>
    <p:tnLst>
      <p:par>
        <p:cTn id="1" dur="indefinite" restart="never" fill="hold"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solidFill>
                  <a:srgbClr val="034EA2"/>
                </a:solidFill>
                <a:latin typeface="EC Square Sans Pro"/>
                <a:ea typeface="EC Square Sans Pro"/>
                <a:cs typeface="EC Square Sans Pro"/>
              </a:rPr>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697986" y="1064119"/>
            <a:ext cx="7284727"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b="1" dirty="0">
                <a:solidFill>
                  <a:srgbClr val="034EA2"/>
                </a:solidFill>
              </a:rPr>
              <a:t>D</a:t>
            </a:r>
            <a:r>
              <a:rPr lang="en-GB" sz="2000" b="1" dirty="0" smtClean="0">
                <a:solidFill>
                  <a:srgbClr val="034EA2"/>
                </a:solidFill>
              </a:rPr>
              <a:t>evelop </a:t>
            </a:r>
            <a:r>
              <a:rPr lang="en-GB" sz="2000" b="1" dirty="0">
                <a:solidFill>
                  <a:srgbClr val="034EA2"/>
                </a:solidFill>
              </a:rPr>
              <a:t>and demonstrate a 100 MW electrolyser upscaling the link between renewables and industrial applications</a:t>
            </a:r>
            <a:endParaRPr lang="en-US" sz="2000" b="1" dirty="0">
              <a:solidFill>
                <a:srgbClr val="034EA2"/>
              </a:solidFill>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224742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1092463" y="2802321"/>
            <a:ext cx="8709076" cy="39036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457200" indent="-457200" algn="l" fontAlgn="ctr">
              <a:buFont typeface="+mj-lt"/>
              <a:buAutoNum type="arabicPeriod"/>
            </a:pPr>
            <a:r>
              <a:rPr lang="en-US" dirty="0" smtClean="0"/>
              <a:t>Develop </a:t>
            </a:r>
            <a:r>
              <a:rPr lang="en-US" dirty="0"/>
              <a:t>modules of 4-5 MW (or larger) with reduced balance of plant, managing efficiently the input power, the output hydrogen streams and the heat flows, while ensuring the reliability of the system and reducing the </a:t>
            </a:r>
            <a:r>
              <a:rPr lang="en-US" dirty="0" smtClean="0"/>
              <a:t>footprint</a:t>
            </a:r>
            <a:endParaRPr lang="en-US" dirty="0"/>
          </a:p>
          <a:p>
            <a:pPr marL="457200" indent="-457200" algn="l" fontAlgn="ctr">
              <a:buFont typeface="+mj-lt"/>
              <a:buAutoNum type="arabicPeriod"/>
            </a:pPr>
            <a:r>
              <a:rPr lang="en-US" dirty="0" smtClean="0"/>
              <a:t>Assemble the modules </a:t>
            </a:r>
            <a:r>
              <a:rPr lang="en-US" dirty="0"/>
              <a:t>into a 100MW </a:t>
            </a:r>
            <a:r>
              <a:rPr lang="en-US" dirty="0" err="1"/>
              <a:t>electrolyser</a:t>
            </a:r>
            <a:r>
              <a:rPr lang="en-US" dirty="0"/>
              <a:t> </a:t>
            </a:r>
            <a:r>
              <a:rPr lang="en-US" dirty="0" smtClean="0"/>
              <a:t>system</a:t>
            </a:r>
          </a:p>
          <a:p>
            <a:pPr marL="457200" indent="-457200" algn="l" fontAlgn="ctr">
              <a:buFont typeface="+mj-lt"/>
              <a:buAutoNum type="arabicPeriod"/>
            </a:pPr>
            <a:r>
              <a:rPr lang="en-US" dirty="0" smtClean="0"/>
              <a:t>Test and demonstrate the </a:t>
            </a:r>
            <a:r>
              <a:rPr lang="en-US" dirty="0"/>
              <a:t>100MW </a:t>
            </a:r>
            <a:r>
              <a:rPr lang="en-US" dirty="0" err="1"/>
              <a:t>electrolyser</a:t>
            </a:r>
            <a:r>
              <a:rPr lang="en-US" dirty="0" smtClean="0"/>
              <a:t> </a:t>
            </a:r>
            <a:r>
              <a:rPr lang="en-US" dirty="0"/>
              <a:t>in real life conditions, operating flexibly to harvest maximum renewable power and provide grid-balancing services, and supplying renewable hydrogen to a commercial/industrial </a:t>
            </a:r>
            <a:r>
              <a:rPr lang="en-US" dirty="0" smtClean="0"/>
              <a:t>application</a:t>
            </a:r>
            <a:endParaRPr lang="en-US" dirty="0"/>
          </a:p>
          <a:p>
            <a:pPr marL="457200" indent="-457200" algn="l" fontAlgn="ctr">
              <a:buFont typeface="+mj-lt"/>
              <a:buAutoNum type="arabicPeriod"/>
            </a:pPr>
            <a:r>
              <a:rPr lang="en-US" dirty="0" smtClean="0"/>
              <a:t>Assess the </a:t>
            </a:r>
            <a:r>
              <a:rPr lang="en-US" dirty="0"/>
              <a:t>performance and the durability of the </a:t>
            </a:r>
            <a:r>
              <a:rPr lang="en-US" dirty="0" err="1"/>
              <a:t>electrolyser</a:t>
            </a:r>
            <a:r>
              <a:rPr lang="en-US" dirty="0"/>
              <a:t> operating dynamically </a:t>
            </a:r>
            <a:endParaRPr lang="en-US" dirty="0" smtClean="0"/>
          </a:p>
          <a:p>
            <a:pPr marL="457200" indent="-457200" algn="l" fontAlgn="ctr">
              <a:buFont typeface="+mj-lt"/>
              <a:buAutoNum type="arabicPeriod"/>
            </a:pPr>
            <a:r>
              <a:rPr lang="en-US" dirty="0" smtClean="0"/>
              <a:t>Address potential </a:t>
            </a:r>
            <a:r>
              <a:rPr lang="en-US" dirty="0"/>
              <a:t>safety </a:t>
            </a:r>
            <a:r>
              <a:rPr lang="en-US" dirty="0" smtClean="0"/>
              <a:t>issues</a:t>
            </a:r>
            <a:endParaRPr lang="en-US" dirty="0"/>
          </a:p>
          <a:p>
            <a:pPr algn="l"/>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Tree>
    <p:extLst>
      <p:ext uri="{BB962C8B-B14F-4D97-AF65-F5344CB8AC3E}">
        <p14:creationId xmlns:p14="http://schemas.microsoft.com/office/powerpoint/2010/main" val="435128454"/>
      </p:ext>
    </p:extLst>
  </p:cSld>
  <p:clrMapOvr>
    <a:masterClrMapping/>
  </p:clrMapOvr>
  <p:transition spd="med"/>
  <p:timing>
    <p:tnLst>
      <p:par>
        <p:cTn id="1" dur="indefinite" restart="never" fill="hold"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3059036"/>
            <a:ext cx="6112042"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3</a:t>
            </a:r>
            <a:r>
              <a:rPr lang="en-US" sz="2000" b="1" dirty="0" smtClean="0">
                <a:solidFill>
                  <a:srgbClr val="034EA2"/>
                </a:solidFill>
              </a:rPr>
              <a:t>:</a:t>
            </a:r>
          </a:p>
          <a:p>
            <a:r>
              <a:rPr lang="en-US" sz="2000" b="1" dirty="0" smtClean="0">
                <a:solidFill>
                  <a:srgbClr val="034EA2"/>
                </a:solidFill>
              </a:rPr>
              <a:t>Industry </a:t>
            </a:r>
            <a:r>
              <a:rPr lang="en-US" sz="2000" b="1" dirty="0">
                <a:solidFill>
                  <a:srgbClr val="034EA2"/>
                </a:solidFill>
              </a:rPr>
              <a:t>for a clean and circular economy</a:t>
            </a:r>
          </a:p>
        </p:txBody>
      </p:sp>
    </p:spTree>
    <p:extLst>
      <p:ext uri="{BB962C8B-B14F-4D97-AF65-F5344CB8AC3E}">
        <p14:creationId xmlns:p14="http://schemas.microsoft.com/office/powerpoint/2010/main" val="3316514207"/>
      </p:ext>
    </p:extLst>
  </p:cSld>
  <p:clrMapOvr>
    <a:masterClrMapping/>
  </p:clrMapOvr>
  <p:transition spd="med"/>
  <p:timing>
    <p:tnLst>
      <p:par>
        <p:cTn id="1" dur="indefinite" restart="never" fill="hold"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7" name="Rectangle 9"/>
          <p:cNvSpPr/>
          <p:nvPr/>
        </p:nvSpPr>
        <p:spPr>
          <a:xfrm>
            <a:off x="0" y="0"/>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2451" y="1047007"/>
            <a:ext cx="7051291" cy="1025922"/>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IE" sz="2000" b="1" dirty="0" smtClean="0">
                <a:solidFill>
                  <a:srgbClr val="034EA2"/>
                </a:solidFill>
              </a:rPr>
              <a:t>Closing the carbon cycle in industry: renewable energy driven reduction of CO</a:t>
            </a:r>
            <a:r>
              <a:rPr lang="en-IE" sz="2000" b="1" baseline="-25000" dirty="0" smtClean="0">
                <a:solidFill>
                  <a:srgbClr val="034EA2"/>
                </a:solidFill>
              </a:rPr>
              <a:t>2</a:t>
            </a:r>
            <a:r>
              <a:rPr lang="en-IE" sz="2000" b="1" dirty="0" smtClean="0">
                <a:solidFill>
                  <a:srgbClr val="034EA2"/>
                </a:solidFill>
              </a:rPr>
              <a:t> using innovative catalytic materials and  technologies</a:t>
            </a:r>
            <a:endParaRPr kumimoji="0" lang="en-IE"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993291" y="3576763"/>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Targeted Impacts: </a:t>
            </a:r>
            <a:endParaRPr lang="en-IE" sz="2000" b="1" dirty="0">
              <a:solidFill>
                <a:srgbClr val="034EA2"/>
              </a:solidFill>
            </a:endParaRPr>
          </a:p>
        </p:txBody>
      </p:sp>
      <p:sp>
        <p:nvSpPr>
          <p:cNvPr id="7" name="TextBox 6"/>
          <p:cNvSpPr txBox="1"/>
          <p:nvPr/>
        </p:nvSpPr>
        <p:spPr>
          <a:xfrm>
            <a:off x="1002816" y="4097966"/>
            <a:ext cx="9104005" cy="30264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kumimoji="0" lang="en-IE" b="0" i="0" u="none" strike="noStrike" cap="none" spc="0" normalizeH="0" dirty="0" smtClean="0">
                <a:ln>
                  <a:noFill/>
                </a:ln>
                <a:solidFill>
                  <a:srgbClr val="034EA2"/>
                </a:solidFill>
                <a:effectLst/>
                <a:uFillTx/>
                <a:sym typeface="Helvetica"/>
              </a:rPr>
              <a:t>Impact 1 - </a:t>
            </a:r>
            <a:r>
              <a:rPr lang="en-IE" dirty="0" smtClean="0">
                <a:solidFill>
                  <a:srgbClr val="034EA2"/>
                </a:solidFill>
              </a:rPr>
              <a:t>Demonstrate technical and economic viability of </a:t>
            </a:r>
            <a:r>
              <a:rPr lang="en-US" dirty="0" smtClean="0">
                <a:solidFill>
                  <a:srgbClr val="034EA2"/>
                </a:solidFill>
              </a:rPr>
              <a:t>renewable </a:t>
            </a:r>
            <a:r>
              <a:rPr lang="en-US" dirty="0">
                <a:solidFill>
                  <a:srgbClr val="034EA2"/>
                </a:solidFill>
              </a:rPr>
              <a:t>energy driven conversion </a:t>
            </a:r>
            <a:r>
              <a:rPr lang="en-US" dirty="0" smtClean="0">
                <a:solidFill>
                  <a:srgbClr val="034EA2"/>
                </a:solidFill>
              </a:rPr>
              <a:t>of </a:t>
            </a:r>
            <a:r>
              <a:rPr lang="en-IE" dirty="0">
                <a:solidFill>
                  <a:srgbClr val="034EA2"/>
                </a:solidFill>
              </a:rPr>
              <a:t>CO</a:t>
            </a:r>
            <a:r>
              <a:rPr lang="en-IE" baseline="-25000" dirty="0">
                <a:solidFill>
                  <a:srgbClr val="034EA2"/>
                </a:solidFill>
              </a:rPr>
              <a:t>2</a:t>
            </a:r>
            <a:r>
              <a:rPr lang="en-IE" dirty="0">
                <a:solidFill>
                  <a:srgbClr val="034EA2"/>
                </a:solidFill>
              </a:rPr>
              <a:t> as feedstock, at </a:t>
            </a:r>
            <a:r>
              <a:rPr lang="en-IE" dirty="0" smtClean="0">
                <a:solidFill>
                  <a:srgbClr val="034EA2"/>
                </a:solidFill>
              </a:rPr>
              <a:t>pilot plant level, </a:t>
            </a:r>
            <a:r>
              <a:rPr lang="en-US" dirty="0" smtClean="0">
                <a:solidFill>
                  <a:srgbClr val="034EA2"/>
                </a:solidFill>
              </a:rPr>
              <a:t>to produce </a:t>
            </a:r>
            <a:r>
              <a:rPr lang="en-IE" dirty="0" smtClean="0">
                <a:solidFill>
                  <a:srgbClr val="034EA2"/>
                </a:solidFill>
              </a:rPr>
              <a:t>climate-neutral </a:t>
            </a:r>
            <a:r>
              <a:rPr lang="en-US" dirty="0">
                <a:solidFill>
                  <a:srgbClr val="034EA2"/>
                </a:solidFill>
              </a:rPr>
              <a:t>fuels, polymers </a:t>
            </a:r>
            <a:r>
              <a:rPr lang="en-US" dirty="0" smtClean="0">
                <a:solidFill>
                  <a:srgbClr val="034EA2"/>
                </a:solidFill>
              </a:rPr>
              <a:t>and chemicals. </a:t>
            </a:r>
            <a:endParaRPr kumimoji="0" lang="en-IE" b="0" i="0" u="none" strike="noStrike" cap="none" spc="0" normalizeH="0" dirty="0" smtClean="0">
              <a:ln>
                <a:noFill/>
              </a:ln>
              <a:solidFill>
                <a:srgbClr val="034EA2"/>
              </a:solidFill>
              <a:effectLst/>
              <a:uFillTx/>
              <a:sym typeface="Helvetica"/>
            </a:endParaRPr>
          </a:p>
          <a:p>
            <a:pPr marL="342900" indent="-342900" algn="l">
              <a:buClr>
                <a:srgbClr val="034EA2"/>
              </a:buClr>
              <a:buFont typeface="Wingdings" panose="05000000000000000000" pitchFamily="2" charset="2"/>
              <a:buChar char="Ø"/>
            </a:pPr>
            <a:r>
              <a:rPr lang="en-IE" dirty="0" smtClean="0">
                <a:solidFill>
                  <a:srgbClr val="034EA2"/>
                </a:solidFill>
              </a:rPr>
              <a:t>Impact 2 – Affordable and efficient production, storage and distribution of renewable energy carriers.</a:t>
            </a:r>
          </a:p>
          <a:p>
            <a:pPr marL="342900" indent="-342900" algn="l">
              <a:buClr>
                <a:srgbClr val="034EA2"/>
              </a:buClr>
              <a:buFont typeface="Wingdings" panose="05000000000000000000" pitchFamily="2" charset="2"/>
              <a:buChar char="Ø"/>
            </a:pPr>
            <a:r>
              <a:rPr lang="en-IE" dirty="0" smtClean="0">
                <a:solidFill>
                  <a:srgbClr val="034EA2"/>
                </a:solidFill>
              </a:rPr>
              <a:t>Impact 3 - </a:t>
            </a:r>
            <a:r>
              <a:rPr lang="en-IE" dirty="0">
                <a:solidFill>
                  <a:srgbClr val="034EA2"/>
                </a:solidFill>
              </a:rPr>
              <a:t>Significant reduction of industrial CO</a:t>
            </a:r>
            <a:r>
              <a:rPr lang="en-IE" baseline="-25000" dirty="0">
                <a:solidFill>
                  <a:srgbClr val="034EA2"/>
                </a:solidFill>
              </a:rPr>
              <a:t>2</a:t>
            </a:r>
            <a:r>
              <a:rPr lang="en-IE" dirty="0">
                <a:solidFill>
                  <a:srgbClr val="034EA2"/>
                </a:solidFill>
              </a:rPr>
              <a:t> emissions (~200 Mt p.a. by 2050). </a:t>
            </a:r>
            <a:endParaRPr lang="en-IE" dirty="0" smtClean="0">
              <a:solidFill>
                <a:srgbClr val="034EA2"/>
              </a:solidFill>
            </a:endParaRPr>
          </a:p>
          <a:p>
            <a:pPr marL="342900" indent="-342900" algn="l">
              <a:buClr>
                <a:srgbClr val="034EA2"/>
              </a:buClr>
              <a:buFont typeface="Wingdings" panose="05000000000000000000" pitchFamily="2" charset="2"/>
              <a:buChar char="Ø"/>
            </a:pPr>
            <a:r>
              <a:rPr lang="en-IE" dirty="0" smtClean="0">
                <a:solidFill>
                  <a:srgbClr val="034EA2"/>
                </a:solidFill>
              </a:rPr>
              <a:t>Impact 4 - Improvement of air quality by reducing the direct flue gas emissions. </a:t>
            </a:r>
          </a:p>
          <a:p>
            <a:pPr marL="342900" indent="-342900" algn="l">
              <a:buClr>
                <a:srgbClr val="034EA2"/>
              </a:buClr>
              <a:buFont typeface="Wingdings" panose="05000000000000000000" pitchFamily="2" charset="2"/>
              <a:buChar char="Ø"/>
            </a:pPr>
            <a:r>
              <a:rPr lang="en-IE" dirty="0" smtClean="0">
                <a:solidFill>
                  <a:srgbClr val="034EA2"/>
                </a:solidFill>
              </a:rPr>
              <a:t>Impact 5 - Contribution to industrial circularity and to meet the GHG emissions reduction target for 2030 and climate neutrality by 2050.</a:t>
            </a:r>
            <a:endParaRPr kumimoji="0" lang="en-IE" b="0" i="0" u="none" strike="noStrike" cap="none" spc="0" normalizeH="0" dirty="0" smtClean="0">
              <a:ln>
                <a:noFill/>
              </a:ln>
              <a:solidFill>
                <a:srgbClr val="034EA2"/>
              </a:solidFill>
              <a:effectLst/>
              <a:uFillTx/>
              <a:sym typeface="Helvetica"/>
            </a:endParaRPr>
          </a:p>
        </p:txBody>
      </p:sp>
      <p:sp>
        <p:nvSpPr>
          <p:cNvPr id="30" name="TextBox 29"/>
          <p:cNvSpPr txBox="1"/>
          <p:nvPr/>
        </p:nvSpPr>
        <p:spPr>
          <a:xfrm>
            <a:off x="888516" y="2106207"/>
            <a:ext cx="9104005" cy="16414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IE" sz="2000" dirty="0" smtClean="0">
                <a:solidFill>
                  <a:srgbClr val="034EA2"/>
                </a:solidFill>
              </a:rPr>
              <a:t>Energy </a:t>
            </a:r>
            <a:r>
              <a:rPr lang="en-IE" sz="2000" dirty="0">
                <a:solidFill>
                  <a:srgbClr val="034EA2"/>
                </a:solidFill>
              </a:rPr>
              <a:t>intensive industries, such as steel, chemicals and </a:t>
            </a:r>
            <a:r>
              <a:rPr lang="en-IE" sz="2000" dirty="0" smtClean="0">
                <a:solidFill>
                  <a:srgbClr val="034EA2"/>
                </a:solidFill>
              </a:rPr>
              <a:t>cement are key </a:t>
            </a:r>
            <a:r>
              <a:rPr lang="en-IE" sz="2000" dirty="0">
                <a:solidFill>
                  <a:srgbClr val="034EA2"/>
                </a:solidFill>
              </a:rPr>
              <a:t>to Europe’s economy, </a:t>
            </a:r>
            <a:r>
              <a:rPr lang="en-IE" sz="2000" dirty="0" smtClean="0">
                <a:solidFill>
                  <a:srgbClr val="034EA2"/>
                </a:solidFill>
              </a:rPr>
              <a:t>but </a:t>
            </a:r>
            <a:r>
              <a:rPr lang="en-US" sz="2000" dirty="0" smtClean="0">
                <a:solidFill>
                  <a:srgbClr val="034EA2"/>
                </a:solidFill>
              </a:rPr>
              <a:t>they </a:t>
            </a:r>
            <a:r>
              <a:rPr lang="en-US" sz="2000" dirty="0">
                <a:solidFill>
                  <a:srgbClr val="034EA2"/>
                </a:solidFill>
              </a:rPr>
              <a:t>account for 20% of the EU’s greenhouse gas </a:t>
            </a:r>
            <a:r>
              <a:rPr lang="en-US" sz="2000" dirty="0" smtClean="0">
                <a:solidFill>
                  <a:srgbClr val="034EA2"/>
                </a:solidFill>
              </a:rPr>
              <a:t>emissions. R&amp;I is proposed </a:t>
            </a:r>
            <a:r>
              <a:rPr lang="en-US" sz="2000" dirty="0">
                <a:solidFill>
                  <a:srgbClr val="034EA2"/>
                </a:solidFill>
              </a:rPr>
              <a:t>on </a:t>
            </a:r>
            <a:r>
              <a:rPr lang="en-US" sz="2000" dirty="0" smtClean="0">
                <a:solidFill>
                  <a:srgbClr val="034EA2"/>
                </a:solidFill>
              </a:rPr>
              <a:t>innovative </a:t>
            </a:r>
            <a:r>
              <a:rPr lang="en-US" sz="2000" dirty="0">
                <a:solidFill>
                  <a:srgbClr val="034EA2"/>
                </a:solidFill>
              </a:rPr>
              <a:t>catalytic materials </a:t>
            </a:r>
            <a:r>
              <a:rPr lang="en-US" sz="2000" dirty="0" smtClean="0">
                <a:solidFill>
                  <a:srgbClr val="034EA2"/>
                </a:solidFill>
              </a:rPr>
              <a:t>and technologies </a:t>
            </a:r>
            <a:r>
              <a:rPr lang="en-US" sz="2000" dirty="0">
                <a:solidFill>
                  <a:srgbClr val="034EA2"/>
                </a:solidFill>
              </a:rPr>
              <a:t>using </a:t>
            </a:r>
            <a:r>
              <a:rPr lang="en-US" sz="2000" dirty="0" smtClean="0">
                <a:solidFill>
                  <a:srgbClr val="034EA2"/>
                </a:solidFill>
              </a:rPr>
              <a:t>renewable </a:t>
            </a:r>
            <a:r>
              <a:rPr lang="en-US" sz="2000" dirty="0">
                <a:solidFill>
                  <a:srgbClr val="034EA2"/>
                </a:solidFill>
              </a:rPr>
              <a:t>energy driven </a:t>
            </a:r>
            <a:r>
              <a:rPr lang="en-US" sz="2000" dirty="0" smtClean="0">
                <a:solidFill>
                  <a:srgbClr val="034EA2"/>
                </a:solidFill>
              </a:rPr>
              <a:t>conversion of CO</a:t>
            </a:r>
            <a:r>
              <a:rPr lang="en-US" sz="2000" baseline="-25000" dirty="0" smtClean="0">
                <a:solidFill>
                  <a:srgbClr val="034EA2"/>
                </a:solidFill>
              </a:rPr>
              <a:t>2</a:t>
            </a:r>
            <a:r>
              <a:rPr lang="en-US" sz="2000" dirty="0" smtClean="0">
                <a:solidFill>
                  <a:srgbClr val="034EA2"/>
                </a:solidFill>
              </a:rPr>
              <a:t> emissions into fuels</a:t>
            </a:r>
            <a:r>
              <a:rPr lang="en-US" sz="2000" dirty="0">
                <a:solidFill>
                  <a:srgbClr val="034EA2"/>
                </a:solidFill>
              </a:rPr>
              <a:t>, polymers and </a:t>
            </a:r>
            <a:r>
              <a:rPr lang="en-US" sz="2000" dirty="0" smtClean="0">
                <a:solidFill>
                  <a:srgbClr val="034EA2"/>
                </a:solidFill>
              </a:rPr>
              <a:t>chemicals.</a:t>
            </a:r>
            <a:endParaRPr lang="en-IE" sz="2000" dirty="0">
              <a:solidFill>
                <a:srgbClr val="034EA2"/>
              </a:solidFill>
            </a:endParaRPr>
          </a:p>
        </p:txBody>
      </p:sp>
    </p:spTree>
    <p:extLst>
      <p:ext uri="{BB962C8B-B14F-4D97-AF65-F5344CB8AC3E}">
        <p14:creationId xmlns:p14="http://schemas.microsoft.com/office/powerpoint/2010/main" val="2045564634"/>
      </p:ext>
    </p:extLst>
  </p:cSld>
  <p:clrMapOvr>
    <a:masterClrMapping/>
  </p:clrMapOvr>
  <p:transition spd="med"/>
  <p:timing>
    <p:tnLst>
      <p:par>
        <p:cTn id="1" dur="indefinite" restart="never" fill="hold"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9438"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92463" y="2186732"/>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1092462" y="2741626"/>
            <a:ext cx="8853569" cy="25648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spcAft>
                <a:spcPts val="600"/>
              </a:spcAft>
              <a:buClr>
                <a:srgbClr val="034EA2"/>
              </a:buClr>
            </a:pPr>
            <a:r>
              <a:rPr lang="en-US" sz="2000" dirty="0" smtClean="0">
                <a:solidFill>
                  <a:srgbClr val="034EA2"/>
                </a:solidFill>
              </a:rPr>
              <a:t>Develop </a:t>
            </a:r>
            <a:r>
              <a:rPr lang="en-US" sz="2000" dirty="0">
                <a:solidFill>
                  <a:srgbClr val="034EA2"/>
                </a:solidFill>
              </a:rPr>
              <a:t>and deploy highly </a:t>
            </a:r>
            <a:r>
              <a:rPr lang="en-US" sz="2000" dirty="0" smtClean="0">
                <a:solidFill>
                  <a:srgbClr val="034EA2"/>
                </a:solidFill>
              </a:rPr>
              <a:t>innovative </a:t>
            </a:r>
            <a:r>
              <a:rPr lang="en-US" sz="2000" dirty="0">
                <a:solidFill>
                  <a:srgbClr val="034EA2"/>
                </a:solidFill>
              </a:rPr>
              <a:t>catalytic </a:t>
            </a:r>
            <a:r>
              <a:rPr lang="en-US" sz="2000" dirty="0" smtClean="0">
                <a:solidFill>
                  <a:srgbClr val="034EA2"/>
                </a:solidFill>
              </a:rPr>
              <a:t>materials and </a:t>
            </a:r>
            <a:r>
              <a:rPr lang="en-US" sz="2000" dirty="0">
                <a:solidFill>
                  <a:srgbClr val="034EA2"/>
                </a:solidFill>
              </a:rPr>
              <a:t>renewable energy </a:t>
            </a:r>
            <a:r>
              <a:rPr lang="en-US" sz="2000" dirty="0" smtClean="0">
                <a:solidFill>
                  <a:srgbClr val="034EA2"/>
                </a:solidFill>
              </a:rPr>
              <a:t>driven technologies </a:t>
            </a:r>
            <a:r>
              <a:rPr lang="en-US" sz="2000" dirty="0">
                <a:solidFill>
                  <a:srgbClr val="034EA2"/>
                </a:solidFill>
              </a:rPr>
              <a:t>for the production of synthetic fuels</a:t>
            </a:r>
            <a:r>
              <a:rPr lang="en-US" sz="2000" dirty="0" smtClean="0">
                <a:solidFill>
                  <a:srgbClr val="034EA2"/>
                </a:solidFill>
              </a:rPr>
              <a:t>, </a:t>
            </a:r>
            <a:r>
              <a:rPr lang="en-US" sz="2000" dirty="0">
                <a:solidFill>
                  <a:srgbClr val="034EA2"/>
                </a:solidFill>
              </a:rPr>
              <a:t>polymers and chemicals from industrial </a:t>
            </a:r>
            <a:r>
              <a:rPr lang="en-US" sz="2000" dirty="0" smtClean="0">
                <a:solidFill>
                  <a:srgbClr val="034EA2"/>
                </a:solidFill>
              </a:rPr>
              <a:t>waste </a:t>
            </a:r>
            <a:r>
              <a:rPr lang="en-US" sz="2000" dirty="0">
                <a:solidFill>
                  <a:srgbClr val="034EA2"/>
                </a:solidFill>
              </a:rPr>
              <a:t>gas emissions (</a:t>
            </a:r>
            <a:r>
              <a:rPr lang="en-US" sz="2000" dirty="0" smtClean="0">
                <a:solidFill>
                  <a:srgbClr val="034EA2"/>
                </a:solidFill>
              </a:rPr>
              <a:t>CO</a:t>
            </a:r>
            <a:r>
              <a:rPr lang="en-US" sz="2000" baseline="-25000" dirty="0" smtClean="0">
                <a:solidFill>
                  <a:srgbClr val="034EA2"/>
                </a:solidFill>
              </a:rPr>
              <a:t>2</a:t>
            </a:r>
            <a:r>
              <a:rPr lang="en-US" sz="2000" dirty="0" smtClean="0">
                <a:solidFill>
                  <a:srgbClr val="034EA2"/>
                </a:solidFill>
              </a:rPr>
              <a:t> and CO streams)</a:t>
            </a:r>
          </a:p>
          <a:p>
            <a:pPr marL="541338" indent="-276225" algn="l">
              <a:buClr>
                <a:srgbClr val="034EA2"/>
              </a:buClr>
              <a:buFont typeface="Wingdings" panose="05000000000000000000" pitchFamily="2" charset="2"/>
              <a:buChar char="Ø"/>
            </a:pPr>
            <a:r>
              <a:rPr lang="en-US" dirty="0" smtClean="0">
                <a:solidFill>
                  <a:srgbClr val="034EA2"/>
                </a:solidFill>
              </a:rPr>
              <a:t>with a 50</a:t>
            </a:r>
            <a:r>
              <a:rPr lang="en-US" dirty="0">
                <a:solidFill>
                  <a:srgbClr val="034EA2"/>
                </a:solidFill>
              </a:rPr>
              <a:t>% increase in the overall efficiency compared to the </a:t>
            </a:r>
            <a:r>
              <a:rPr lang="en-US" dirty="0" smtClean="0">
                <a:solidFill>
                  <a:srgbClr val="034EA2"/>
                </a:solidFill>
              </a:rPr>
              <a:t>state-of-the-art</a:t>
            </a:r>
            <a:endParaRPr lang="en-US" dirty="0">
              <a:solidFill>
                <a:srgbClr val="034EA2"/>
              </a:solidFill>
            </a:endParaRPr>
          </a:p>
          <a:p>
            <a:pPr marL="541338" indent="-276225" algn="l">
              <a:buClr>
                <a:srgbClr val="034EA2"/>
              </a:buClr>
              <a:buFont typeface="Wingdings" panose="05000000000000000000" pitchFamily="2" charset="2"/>
              <a:buChar char="Ø"/>
            </a:pPr>
            <a:r>
              <a:rPr lang="en-US" dirty="0" smtClean="0">
                <a:solidFill>
                  <a:srgbClr val="034EA2"/>
                </a:solidFill>
              </a:rPr>
              <a:t>at </a:t>
            </a:r>
            <a:r>
              <a:rPr lang="en-US" dirty="0">
                <a:solidFill>
                  <a:srgbClr val="034EA2"/>
                </a:solidFill>
              </a:rPr>
              <a:t>a sufficiently large scale with a demonstrated cost </a:t>
            </a:r>
            <a:r>
              <a:rPr lang="en-US" dirty="0" smtClean="0">
                <a:solidFill>
                  <a:srgbClr val="034EA2"/>
                </a:solidFill>
              </a:rPr>
              <a:t>effectiveness</a:t>
            </a:r>
            <a:endParaRPr lang="en-US" dirty="0">
              <a:solidFill>
                <a:srgbClr val="034EA2"/>
              </a:solidFill>
            </a:endParaRPr>
          </a:p>
          <a:p>
            <a:pPr marL="541338" indent="-276225" algn="l">
              <a:buClr>
                <a:srgbClr val="034EA2"/>
              </a:buClr>
              <a:buFont typeface="Wingdings" panose="05000000000000000000" pitchFamily="2" charset="2"/>
              <a:buChar char="Ø"/>
            </a:pPr>
            <a:r>
              <a:rPr lang="en-US" dirty="0" smtClean="0">
                <a:solidFill>
                  <a:srgbClr val="034EA2"/>
                </a:solidFill>
              </a:rPr>
              <a:t>with </a:t>
            </a:r>
            <a:r>
              <a:rPr lang="en-US" dirty="0">
                <a:solidFill>
                  <a:srgbClr val="034EA2"/>
                </a:solidFill>
              </a:rPr>
              <a:t>a demonstrated exploitability of the developed technology through the full value </a:t>
            </a:r>
            <a:r>
              <a:rPr lang="en-US" dirty="0" smtClean="0">
                <a:solidFill>
                  <a:srgbClr val="034EA2"/>
                </a:solidFill>
              </a:rPr>
              <a:t>chain</a:t>
            </a:r>
            <a:endParaRPr lang="en-US" dirty="0">
              <a:solidFill>
                <a:srgbClr val="034EA2"/>
              </a:solidFill>
            </a:endParaRPr>
          </a:p>
          <a:p>
            <a:pPr algn="l">
              <a:buClr>
                <a:srgbClr val="034EA2"/>
              </a:buClr>
            </a:pPr>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
        <p:nvSpPr>
          <p:cNvPr id="12" name="TextBox 11"/>
          <p:cNvSpPr txBox="1"/>
          <p:nvPr/>
        </p:nvSpPr>
        <p:spPr>
          <a:xfrm>
            <a:off x="1842451" y="1047007"/>
            <a:ext cx="7051291" cy="1025922"/>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IE" sz="2000" b="1" dirty="0" smtClean="0">
                <a:solidFill>
                  <a:srgbClr val="034EA2"/>
                </a:solidFill>
              </a:rPr>
              <a:t>Closing the carbon cycle in industry: renewable energy driven reduction of CO</a:t>
            </a:r>
            <a:r>
              <a:rPr lang="en-IE" sz="2000" b="1" baseline="-25000" dirty="0" smtClean="0">
                <a:solidFill>
                  <a:srgbClr val="034EA2"/>
                </a:solidFill>
              </a:rPr>
              <a:t>2</a:t>
            </a:r>
            <a:r>
              <a:rPr lang="en-IE" sz="2000" b="1" dirty="0" smtClean="0">
                <a:solidFill>
                  <a:srgbClr val="034EA2"/>
                </a:solidFill>
              </a:rPr>
              <a:t> using innovative catalytic materials and  technologies</a:t>
            </a:r>
            <a:endParaRPr kumimoji="0" lang="en-IE" sz="1900" b="0" i="0" u="none" strike="noStrike" cap="none" spc="0" normalizeH="0" baseline="0" dirty="0">
              <a:ln>
                <a:noFill/>
              </a:ln>
              <a:solidFill>
                <a:srgbClr val="034EA2"/>
              </a:solidFill>
              <a:effectLst/>
              <a:uFillTx/>
              <a:sym typeface="Helvetica"/>
            </a:endParaRPr>
          </a:p>
        </p:txBody>
      </p:sp>
    </p:spTree>
    <p:extLst>
      <p:ext uri="{BB962C8B-B14F-4D97-AF65-F5344CB8AC3E}">
        <p14:creationId xmlns:p14="http://schemas.microsoft.com/office/powerpoint/2010/main" val="859158476"/>
      </p:ext>
    </p:extLst>
  </p:cSld>
  <p:clrMapOvr>
    <a:masterClrMapping/>
  </p:clrMapOvr>
  <p:transition spd="med"/>
  <p:timing>
    <p:tnLst>
      <p:par>
        <p:cTn id="1" dur="indefinite" restart="never" fill="hold"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920278" y="1028559"/>
            <a:ext cx="8737127"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Demonstration of systemic solutions for the territorial deployment of the circular economy</a:t>
            </a: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7" name="TextBox 6"/>
          <p:cNvSpPr txBox="1"/>
          <p:nvPr/>
        </p:nvSpPr>
        <p:spPr>
          <a:xfrm>
            <a:off x="275900" y="3913612"/>
            <a:ext cx="10128900"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buClr>
                <a:srgbClr val="034EA2"/>
              </a:buClr>
            </a:pPr>
            <a:r>
              <a:rPr lang="en-US" sz="2000" b="1" dirty="0" smtClean="0">
                <a:solidFill>
                  <a:srgbClr val="034EA2"/>
                </a:solidFill>
              </a:rPr>
              <a:t>Targeted Impacts:</a:t>
            </a:r>
          </a:p>
        </p:txBody>
      </p:sp>
      <p:sp>
        <p:nvSpPr>
          <p:cNvPr id="30" name="TextBox 29"/>
          <p:cNvSpPr txBox="1"/>
          <p:nvPr/>
        </p:nvSpPr>
        <p:spPr>
          <a:xfrm>
            <a:off x="300277" y="2569081"/>
            <a:ext cx="10128899" cy="3795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endParaRPr lang="en-US" sz="1800" dirty="0">
              <a:solidFill>
                <a:srgbClr val="034EA2"/>
              </a:solidFill>
            </a:endParaRPr>
          </a:p>
        </p:txBody>
      </p:sp>
      <p:sp>
        <p:nvSpPr>
          <p:cNvPr id="13" name="TextBox 12"/>
          <p:cNvSpPr txBox="1"/>
          <p:nvPr/>
        </p:nvSpPr>
        <p:spPr>
          <a:xfrm>
            <a:off x="481610" y="1858843"/>
            <a:ext cx="9717479" cy="21493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285750" indent="-285750" algn="l">
              <a:buClr>
                <a:srgbClr val="034EA2"/>
              </a:buClr>
              <a:buFont typeface="Wingdings" panose="05000000000000000000" pitchFamily="2" charset="2"/>
              <a:buChar char="Ø"/>
            </a:pPr>
            <a:r>
              <a:rPr lang="en-US" dirty="0" smtClean="0">
                <a:solidFill>
                  <a:srgbClr val="034EA2"/>
                </a:solidFill>
              </a:rPr>
              <a:t>Build </a:t>
            </a:r>
            <a:r>
              <a:rPr lang="en-US" dirty="0">
                <a:solidFill>
                  <a:srgbClr val="034EA2"/>
                </a:solidFill>
              </a:rPr>
              <a:t>sustainable, regenerative and just circular economy to reconcile with the limits and boundaries of our </a:t>
            </a:r>
            <a:r>
              <a:rPr lang="en-US" dirty="0" smtClean="0">
                <a:solidFill>
                  <a:srgbClr val="034EA2"/>
                </a:solidFill>
              </a:rPr>
              <a:t>planet;</a:t>
            </a:r>
          </a:p>
          <a:p>
            <a:pPr marL="285750" indent="-285750" algn="l">
              <a:buClr>
                <a:srgbClr val="034EA2"/>
              </a:buClr>
              <a:buFont typeface="Wingdings" panose="05000000000000000000" pitchFamily="2" charset="2"/>
              <a:buChar char="Ø"/>
            </a:pPr>
            <a:r>
              <a:rPr lang="en-US" dirty="0">
                <a:solidFill>
                  <a:srgbClr val="034EA2"/>
                </a:solidFill>
              </a:rPr>
              <a:t>f</a:t>
            </a:r>
            <a:r>
              <a:rPr lang="en-US" dirty="0" smtClean="0">
                <a:solidFill>
                  <a:srgbClr val="034EA2"/>
                </a:solidFill>
              </a:rPr>
              <a:t>ocus on local </a:t>
            </a:r>
            <a:r>
              <a:rPr lang="en-US" dirty="0">
                <a:solidFill>
                  <a:srgbClr val="034EA2"/>
                </a:solidFill>
              </a:rPr>
              <a:t>and regional levels </a:t>
            </a:r>
            <a:r>
              <a:rPr lang="en-US" dirty="0" smtClean="0">
                <a:solidFill>
                  <a:srgbClr val="034EA2"/>
                </a:solidFill>
              </a:rPr>
              <a:t>as </a:t>
            </a:r>
            <a:r>
              <a:rPr lang="en-US" dirty="0">
                <a:solidFill>
                  <a:srgbClr val="034EA2"/>
                </a:solidFill>
              </a:rPr>
              <a:t>suitable for closing material loops and creating sustainable circular </a:t>
            </a:r>
            <a:r>
              <a:rPr lang="en-US" dirty="0" smtClean="0">
                <a:solidFill>
                  <a:srgbClr val="034EA2"/>
                </a:solidFill>
              </a:rPr>
              <a:t>ecosystems;</a:t>
            </a:r>
          </a:p>
          <a:p>
            <a:pPr marL="285750" indent="-285750" algn="l">
              <a:buClr>
                <a:srgbClr val="034EA2"/>
              </a:buClr>
              <a:buFont typeface="Wingdings" panose="05000000000000000000" pitchFamily="2" charset="2"/>
              <a:buChar char="Ø"/>
            </a:pPr>
            <a:r>
              <a:rPr lang="en-US" dirty="0" smtClean="0">
                <a:solidFill>
                  <a:srgbClr val="034EA2"/>
                </a:solidFill>
              </a:rPr>
              <a:t>demonstrate concrete systemic solutions for the territorial deployment of the circular economy in at least three territorial clusters in Europe;</a:t>
            </a:r>
          </a:p>
          <a:p>
            <a:pPr marL="285750" indent="-285750" algn="l">
              <a:buClr>
                <a:srgbClr val="034EA2"/>
              </a:buClr>
              <a:buFont typeface="Wingdings" panose="05000000000000000000" pitchFamily="2" charset="2"/>
              <a:buChar char="Ø"/>
            </a:pPr>
            <a:r>
              <a:rPr lang="en-US" dirty="0" smtClean="0">
                <a:solidFill>
                  <a:srgbClr val="034EA2"/>
                </a:solidFill>
              </a:rPr>
              <a:t>facilitate </a:t>
            </a:r>
            <a:r>
              <a:rPr lang="en-US" dirty="0">
                <a:solidFill>
                  <a:srgbClr val="034EA2"/>
                </a:solidFill>
              </a:rPr>
              <a:t>their replication.</a:t>
            </a:r>
            <a:endParaRPr lang="en-US" dirty="0" smtClean="0">
              <a:solidFill>
                <a:srgbClr val="034EA2"/>
              </a:solidFill>
            </a:endParaRPr>
          </a:p>
        </p:txBody>
      </p:sp>
      <p:sp>
        <p:nvSpPr>
          <p:cNvPr id="2" name="TextBox 1"/>
          <p:cNvSpPr txBox="1"/>
          <p:nvPr/>
        </p:nvSpPr>
        <p:spPr>
          <a:xfrm>
            <a:off x="481609" y="4216878"/>
            <a:ext cx="9717479" cy="31188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buClr>
                <a:srgbClr val="034EA2"/>
              </a:buClr>
            </a:pPr>
            <a:r>
              <a:rPr lang="en-US" b="1" dirty="0">
                <a:solidFill>
                  <a:srgbClr val="034EA2"/>
                </a:solidFill>
              </a:rPr>
              <a:t>Demonstrate</a:t>
            </a:r>
            <a:r>
              <a:rPr lang="en-US" dirty="0">
                <a:solidFill>
                  <a:srgbClr val="034EA2"/>
                </a:solidFill>
              </a:rPr>
              <a:t> R&amp;I systemic solutions for the territorial deployment of the circular economy at the level of governance closest to citizens:</a:t>
            </a:r>
          </a:p>
          <a:p>
            <a:pPr marL="342900" indent="-342900" algn="l">
              <a:buClr>
                <a:srgbClr val="034EA2"/>
              </a:buClr>
              <a:buFont typeface="Wingdings" panose="05000000000000000000" pitchFamily="2" charset="2"/>
              <a:buChar char="Ø"/>
            </a:pPr>
            <a:r>
              <a:rPr lang="en-US" dirty="0">
                <a:solidFill>
                  <a:srgbClr val="034EA2"/>
                </a:solidFill>
              </a:rPr>
              <a:t>increase the clusters’ overall resource efficiency and reduce GHG emissions;</a:t>
            </a:r>
          </a:p>
          <a:p>
            <a:pPr marL="342900" indent="-342900" algn="l">
              <a:buClr>
                <a:srgbClr val="034EA2"/>
              </a:buClr>
              <a:buFont typeface="Wingdings" panose="05000000000000000000" pitchFamily="2" charset="2"/>
              <a:buChar char="Ø"/>
            </a:pPr>
            <a:r>
              <a:rPr lang="en-US" dirty="0">
                <a:solidFill>
                  <a:srgbClr val="034EA2"/>
                </a:solidFill>
              </a:rPr>
              <a:t>increase circularity in clusters’ key economic sectors;</a:t>
            </a:r>
          </a:p>
          <a:p>
            <a:pPr marL="342900" indent="-342900" algn="l">
              <a:buClr>
                <a:srgbClr val="034EA2"/>
              </a:buClr>
              <a:buFont typeface="Wingdings" panose="05000000000000000000" pitchFamily="2" charset="2"/>
              <a:buChar char="Ø"/>
            </a:pPr>
            <a:r>
              <a:rPr lang="en-US" dirty="0">
                <a:solidFill>
                  <a:srgbClr val="034EA2"/>
                </a:solidFill>
              </a:rPr>
              <a:t>create jobs and new business opportunities</a:t>
            </a:r>
            <a:r>
              <a:rPr lang="en-US" dirty="0" smtClean="0">
                <a:solidFill>
                  <a:srgbClr val="034EA2"/>
                </a:solidFill>
              </a:rPr>
              <a:t>.</a:t>
            </a:r>
          </a:p>
          <a:p>
            <a:pPr algn="l">
              <a:buClr>
                <a:srgbClr val="034EA2"/>
              </a:buClr>
            </a:pPr>
            <a:endParaRPr lang="en-US" sz="600" b="1" dirty="0" smtClean="0">
              <a:solidFill>
                <a:srgbClr val="034EA2"/>
              </a:solidFill>
            </a:endParaRPr>
          </a:p>
          <a:p>
            <a:pPr algn="l">
              <a:buClr>
                <a:srgbClr val="034EA2"/>
              </a:buClr>
            </a:pPr>
            <a:r>
              <a:rPr lang="en-US" b="1" dirty="0" smtClean="0">
                <a:solidFill>
                  <a:srgbClr val="034EA2"/>
                </a:solidFill>
              </a:rPr>
              <a:t>Replication</a:t>
            </a:r>
            <a:r>
              <a:rPr lang="en-US" b="1" dirty="0">
                <a:solidFill>
                  <a:srgbClr val="034EA2"/>
                </a:solidFill>
              </a:rPr>
              <a:t>:</a:t>
            </a:r>
          </a:p>
          <a:p>
            <a:pPr marL="342900" lvl="2" indent="-342900" algn="l">
              <a:buClr>
                <a:srgbClr val="034EA2"/>
              </a:buClr>
              <a:buFont typeface="Wingdings" panose="05000000000000000000" pitchFamily="2" charset="2"/>
              <a:buChar char="Ø"/>
            </a:pPr>
            <a:r>
              <a:rPr lang="en-US" dirty="0">
                <a:solidFill>
                  <a:srgbClr val="034EA2"/>
                </a:solidFill>
              </a:rPr>
              <a:t>lay the foundation for systemic solutions for the territorial deployment of circular economy in other areas;</a:t>
            </a:r>
          </a:p>
          <a:p>
            <a:pPr marL="342900" lvl="2" indent="-342900" algn="l">
              <a:buClr>
                <a:srgbClr val="034EA2"/>
              </a:buClr>
              <a:buFont typeface="Wingdings" panose="05000000000000000000" pitchFamily="2" charset="2"/>
              <a:buChar char="Ø"/>
            </a:pPr>
            <a:r>
              <a:rPr lang="en-US" dirty="0">
                <a:solidFill>
                  <a:srgbClr val="034EA2"/>
                </a:solidFill>
              </a:rPr>
              <a:t>multiply the territorial economic, social and environmental benefits provided by each cluster to achieve policy targets at national and European level.</a:t>
            </a:r>
          </a:p>
        </p:txBody>
      </p:sp>
    </p:spTree>
    <p:extLst>
      <p:ext uri="{BB962C8B-B14F-4D97-AF65-F5344CB8AC3E}">
        <p14:creationId xmlns:p14="http://schemas.microsoft.com/office/powerpoint/2010/main" val="1399507011"/>
      </p:ext>
    </p:extLst>
  </p:cSld>
  <p:clrMapOvr>
    <a:masterClrMapping/>
  </p:clrMapOvr>
  <p:transition spd="med"/>
  <p:timing>
    <p:tnLst>
      <p:par>
        <p:cTn id="1" dur="indefinite" restart="never" fill="hold"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26"/>
          <p:cNvSpPr/>
          <p:nvPr/>
        </p:nvSpPr>
        <p:spPr>
          <a:xfrm>
            <a:off x="451861"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13" name="Content Placeholder 1"/>
          <p:cNvSpPr txBox="1">
            <a:spLocks/>
          </p:cNvSpPr>
          <p:nvPr/>
        </p:nvSpPr>
        <p:spPr>
          <a:xfrm>
            <a:off x="570069" y="2163275"/>
            <a:ext cx="9740900" cy="49762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lvl1pPr marL="344543"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1pPr>
            <a:lvl2pPr marL="689085"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2pPr>
            <a:lvl3pPr marL="1033630"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3pPr>
            <a:lvl4pPr marL="1378173"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4pPr>
            <a:lvl5pPr marL="1722716"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5pPr>
            <a:lvl6pPr marL="2067261"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6pPr>
            <a:lvl7pPr marL="2411803"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7pPr>
            <a:lvl8pPr marL="2756347"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8pPr>
            <a:lvl9pPr marL="3100892" marR="0" indent="-344543" algn="l" defTabSz="452828" rtl="0" latinLnBrk="0">
              <a:lnSpc>
                <a:spcPct val="100000"/>
              </a:lnSpc>
              <a:spcBef>
                <a:spcPts val="3200"/>
              </a:spcBef>
              <a:spcAft>
                <a:spcPts val="0"/>
              </a:spcAft>
              <a:buClrTx/>
              <a:buSzPct val="145000"/>
              <a:buFontTx/>
              <a:buChar char="•"/>
              <a:tabLst/>
              <a:defRPr sz="2400" b="0" i="0" u="none" strike="noStrike" cap="none" spc="0" baseline="0">
                <a:solidFill>
                  <a:srgbClr val="000000"/>
                </a:solidFill>
                <a:uFillTx/>
                <a:latin typeface="+mn-lt"/>
                <a:ea typeface="+mn-ea"/>
                <a:cs typeface="+mn-cs"/>
                <a:sym typeface="Helvetica Neue"/>
              </a:defRPr>
            </a:lvl9pPr>
          </a:lstStyle>
          <a:p>
            <a:pPr>
              <a:buFont typeface="Wingdings" panose="05000000000000000000" pitchFamily="2" charset="2"/>
              <a:buChar char="Ø"/>
            </a:pPr>
            <a:r>
              <a:rPr lang="en-US" sz="2000" b="1" dirty="0" smtClean="0">
                <a:solidFill>
                  <a:srgbClr val="034EA2"/>
                </a:solidFill>
              </a:rPr>
              <a:t>As a complement to the working document on the Green Deal call, we provide additional information in the form </a:t>
            </a:r>
            <a:r>
              <a:rPr lang="en-US" sz="2000" b="1" smtClean="0">
                <a:solidFill>
                  <a:srgbClr val="034EA2"/>
                </a:solidFill>
              </a:rPr>
              <a:t>of slides. </a:t>
            </a:r>
            <a:endParaRPr lang="en-US" sz="2000" b="1" dirty="0" smtClean="0">
              <a:solidFill>
                <a:srgbClr val="034EA2"/>
              </a:solidFill>
            </a:endParaRPr>
          </a:p>
          <a:p>
            <a:pPr hangingPunct="1">
              <a:buClr>
                <a:srgbClr val="034EA2"/>
              </a:buClr>
              <a:buFont typeface="Wingdings" panose="05000000000000000000" pitchFamily="2" charset="2"/>
              <a:buChar char="Ø"/>
            </a:pPr>
            <a:r>
              <a:rPr lang="en-US" sz="2000" b="1" dirty="0" smtClean="0">
                <a:solidFill>
                  <a:srgbClr val="034EA2"/>
                </a:solidFill>
              </a:rPr>
              <a:t>Please note that the information provided does not take account of the comments / contributions provided by the delegations to the overall working document on the Green Deal call.</a:t>
            </a:r>
          </a:p>
          <a:p>
            <a:pPr hangingPunct="1">
              <a:buClr>
                <a:srgbClr val="034EA2"/>
              </a:buClr>
              <a:buFont typeface="Wingdings" panose="05000000000000000000" pitchFamily="2" charset="2"/>
              <a:buChar char="Ø"/>
            </a:pPr>
            <a:r>
              <a:rPr lang="en-GB" sz="2000" b="1" dirty="0">
                <a:solidFill>
                  <a:srgbClr val="034EA2"/>
                </a:solidFill>
              </a:rPr>
              <a:t>T</a:t>
            </a:r>
            <a:r>
              <a:rPr lang="en-GB" sz="2000" b="1" dirty="0" smtClean="0">
                <a:solidFill>
                  <a:srgbClr val="034EA2"/>
                </a:solidFill>
              </a:rPr>
              <a:t>he </a:t>
            </a:r>
            <a:r>
              <a:rPr lang="en-GB" sz="2000" b="1" dirty="0">
                <a:solidFill>
                  <a:srgbClr val="034EA2"/>
                </a:solidFill>
              </a:rPr>
              <a:t>next iteration in the development of the call will be based on first draft texts for the </a:t>
            </a:r>
            <a:r>
              <a:rPr lang="en-GB" sz="2000" b="1" dirty="0" smtClean="0">
                <a:solidFill>
                  <a:srgbClr val="034EA2"/>
                </a:solidFill>
              </a:rPr>
              <a:t>topics.</a:t>
            </a:r>
            <a:endParaRPr lang="en-US" sz="2000" b="1" dirty="0">
              <a:solidFill>
                <a:srgbClr val="034EA2"/>
              </a:solidFill>
            </a:endParaRPr>
          </a:p>
          <a:p>
            <a:pPr hangingPunct="1">
              <a:buClr>
                <a:srgbClr val="034EA2"/>
              </a:buClr>
              <a:buFont typeface="Wingdings" panose="05000000000000000000" pitchFamily="2" charset="2"/>
              <a:buChar char="Ø"/>
            </a:pPr>
            <a:r>
              <a:rPr lang="en-US" sz="2000" b="1" dirty="0" smtClean="0">
                <a:solidFill>
                  <a:srgbClr val="034EA2"/>
                </a:solidFill>
              </a:rPr>
              <a:t> Please bear in mind that this list of topics is only tentative, not binding and can be modified in the course of consultation with the member states and with external stakeholders. </a:t>
            </a:r>
          </a:p>
          <a:p>
            <a:pPr hangingPunct="1">
              <a:buClr>
                <a:srgbClr val="034EA2"/>
              </a:buClr>
              <a:buFont typeface="Wingdings" panose="05000000000000000000" pitchFamily="2" charset="2"/>
              <a:buChar char="Ø"/>
            </a:pPr>
            <a:endParaRPr lang="en-GB" sz="2000" b="1" dirty="0">
              <a:solidFill>
                <a:srgbClr val="034EA2"/>
              </a:solidFill>
            </a:endParaRPr>
          </a:p>
        </p:txBody>
      </p:sp>
      <p:sp>
        <p:nvSpPr>
          <p:cNvPr id="3" name="TextBox 2"/>
          <p:cNvSpPr txBox="1"/>
          <p:nvPr/>
        </p:nvSpPr>
        <p:spPr>
          <a:xfrm>
            <a:off x="822284" y="1205458"/>
            <a:ext cx="794084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de-LU" sz="2400" b="1" dirty="0" err="1" smtClean="0">
                <a:solidFill>
                  <a:srgbClr val="034EA2"/>
                </a:solidFill>
                <a:latin typeface="+mn-lt"/>
                <a:ea typeface="+mn-ea"/>
                <a:cs typeface="+mn-cs"/>
                <a:sym typeface="Helvetica Neue"/>
              </a:rPr>
              <a:t>Introductory</a:t>
            </a:r>
            <a:r>
              <a:rPr lang="de-LU" sz="2400" b="1" dirty="0" smtClean="0">
                <a:solidFill>
                  <a:srgbClr val="034EA2"/>
                </a:solidFill>
                <a:latin typeface="+mn-lt"/>
                <a:ea typeface="+mn-ea"/>
                <a:cs typeface="+mn-cs"/>
                <a:sym typeface="Helvetica Neue"/>
              </a:rPr>
              <a:t> </a:t>
            </a:r>
            <a:r>
              <a:rPr lang="de-LU" sz="2400" b="1" dirty="0" err="1" smtClean="0">
                <a:solidFill>
                  <a:srgbClr val="034EA2"/>
                </a:solidFill>
                <a:latin typeface="+mn-lt"/>
                <a:ea typeface="+mn-ea"/>
                <a:cs typeface="+mn-cs"/>
                <a:sym typeface="Helvetica Neue"/>
              </a:rPr>
              <a:t>remarks</a:t>
            </a:r>
            <a:endParaRPr lang="en-US" sz="2400" b="1" dirty="0">
              <a:solidFill>
                <a:srgbClr val="034EA2"/>
              </a:solidFill>
              <a:latin typeface="+mn-lt"/>
              <a:ea typeface="+mn-ea"/>
              <a:cs typeface="+mn-cs"/>
            </a:endParaRPr>
          </a:p>
        </p:txBody>
      </p:sp>
    </p:spTree>
    <p:extLst>
      <p:ext uri="{BB962C8B-B14F-4D97-AF65-F5344CB8AC3E}">
        <p14:creationId xmlns:p14="http://schemas.microsoft.com/office/powerpoint/2010/main" val="4094399528"/>
      </p:ext>
    </p:extLst>
  </p:cSld>
  <p:clrMapOvr>
    <a:masterClrMapping/>
  </p:clrMapOvr>
  <p:transition spd="med"/>
  <p:timing>
    <p:tnLst>
      <p:par>
        <p:cTn id="1" dur="indefinite" restart="never" fill="hold"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7" name="TextBox 6"/>
          <p:cNvSpPr txBox="1"/>
          <p:nvPr/>
        </p:nvSpPr>
        <p:spPr>
          <a:xfrm>
            <a:off x="538480" y="2016286"/>
            <a:ext cx="9621520" cy="5103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buClr>
                <a:srgbClr val="034EA2"/>
              </a:buClr>
            </a:pPr>
            <a:r>
              <a:rPr lang="en-US" sz="2000" b="1" dirty="0" smtClean="0">
                <a:solidFill>
                  <a:srgbClr val="034EA2"/>
                </a:solidFill>
              </a:rPr>
              <a:t>Proposed activities:</a:t>
            </a:r>
            <a:endParaRPr lang="en-US" sz="2000" b="1"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engage, train, support, coordinate and facilitate the cooperation between key actors constituting each cluster:  administrations, industry (including SMEs), scientific community and civil society;</a:t>
            </a:r>
          </a:p>
          <a:p>
            <a:pPr marL="342900" indent="-342900" algn="l">
              <a:buClr>
                <a:srgbClr val="034EA2"/>
              </a:buClr>
              <a:buFont typeface="Wingdings" panose="05000000000000000000" pitchFamily="2" charset="2"/>
              <a:buChar char="Ø"/>
            </a:pPr>
            <a:r>
              <a:rPr lang="en-US" dirty="0" smtClean="0">
                <a:solidFill>
                  <a:srgbClr val="034EA2"/>
                </a:solidFill>
              </a:rPr>
              <a:t>develop </a:t>
            </a:r>
            <a:r>
              <a:rPr lang="en-US" dirty="0">
                <a:solidFill>
                  <a:srgbClr val="034EA2"/>
                </a:solidFill>
              </a:rPr>
              <a:t>and demonstrate </a:t>
            </a:r>
            <a:r>
              <a:rPr lang="en-US" dirty="0" smtClean="0">
                <a:solidFill>
                  <a:srgbClr val="034EA2"/>
                </a:solidFill>
              </a:rPr>
              <a:t>science, technology, governance, economic, social and environmental solutions to increase the circularity in key economic </a:t>
            </a:r>
            <a:r>
              <a:rPr lang="en-US" dirty="0">
                <a:solidFill>
                  <a:srgbClr val="034EA2"/>
                </a:solidFill>
              </a:rPr>
              <a:t>sectors such as waste, </a:t>
            </a:r>
            <a:r>
              <a:rPr lang="en-US" dirty="0" smtClean="0">
                <a:solidFill>
                  <a:srgbClr val="034EA2"/>
                </a:solidFill>
              </a:rPr>
              <a:t>water</a:t>
            </a:r>
            <a:r>
              <a:rPr lang="en-US" dirty="0">
                <a:solidFill>
                  <a:srgbClr val="034EA2"/>
                </a:solidFill>
              </a:rPr>
              <a:t>, </a:t>
            </a:r>
            <a:r>
              <a:rPr lang="en-US" dirty="0" smtClean="0">
                <a:solidFill>
                  <a:srgbClr val="034EA2"/>
                </a:solidFill>
              </a:rPr>
              <a:t>food</a:t>
            </a:r>
            <a:r>
              <a:rPr lang="en-US" dirty="0">
                <a:solidFill>
                  <a:srgbClr val="034EA2"/>
                </a:solidFill>
              </a:rPr>
              <a:t>, feed, wood, terrestrial and aquatic bio-based value chains, textile, plastics, electrical and electronic equipment, construction and </a:t>
            </a:r>
            <a:r>
              <a:rPr lang="en-US" dirty="0" smtClean="0">
                <a:solidFill>
                  <a:srgbClr val="034EA2"/>
                </a:solidFill>
              </a:rPr>
              <a:t>buildings;</a:t>
            </a:r>
          </a:p>
          <a:p>
            <a:pPr marL="342900" indent="-342900" algn="l">
              <a:buClr>
                <a:srgbClr val="034EA2"/>
              </a:buClr>
              <a:buFont typeface="Wingdings" panose="05000000000000000000" pitchFamily="2" charset="2"/>
              <a:buChar char="Ø"/>
            </a:pPr>
            <a:r>
              <a:rPr lang="en-US" dirty="0" smtClean="0">
                <a:solidFill>
                  <a:srgbClr val="034EA2"/>
                </a:solidFill>
              </a:rPr>
              <a:t>ensure </a:t>
            </a:r>
            <a:r>
              <a:rPr lang="en-US" dirty="0">
                <a:solidFill>
                  <a:srgbClr val="034EA2"/>
                </a:solidFill>
              </a:rPr>
              <a:t>the exchange of relevant information and experiences within and across clusters and also with </a:t>
            </a:r>
            <a:r>
              <a:rPr lang="en-US" dirty="0" smtClean="0">
                <a:solidFill>
                  <a:srgbClr val="034EA2"/>
                </a:solidFill>
              </a:rPr>
              <a:t>other actors </a:t>
            </a:r>
            <a:r>
              <a:rPr lang="en-US" dirty="0">
                <a:solidFill>
                  <a:srgbClr val="034EA2"/>
                </a:solidFill>
              </a:rPr>
              <a:t>not involved in the </a:t>
            </a:r>
            <a:r>
              <a:rPr lang="en-US" dirty="0" smtClean="0">
                <a:solidFill>
                  <a:srgbClr val="034EA2"/>
                </a:solidFill>
              </a:rPr>
              <a:t>proposals.</a:t>
            </a:r>
          </a:p>
          <a:p>
            <a:pPr algn="l">
              <a:buClr>
                <a:srgbClr val="034EA2"/>
              </a:buClr>
            </a:pPr>
            <a:endParaRPr lang="en-US" dirty="0" smtClean="0">
              <a:solidFill>
                <a:srgbClr val="034EA2"/>
              </a:solidFill>
            </a:endParaRPr>
          </a:p>
          <a:p>
            <a:pPr algn="l">
              <a:buClr>
                <a:srgbClr val="034EA2"/>
              </a:buClr>
            </a:pPr>
            <a:r>
              <a:rPr lang="en-US" sz="2000" b="1" dirty="0" smtClean="0">
                <a:solidFill>
                  <a:srgbClr val="034EA2"/>
                </a:solidFill>
              </a:rPr>
              <a:t>Criteria</a:t>
            </a:r>
            <a:r>
              <a:rPr lang="en-US" sz="2000" dirty="0" smtClean="0">
                <a:solidFill>
                  <a:srgbClr val="034EA2"/>
                </a:solidFill>
              </a:rPr>
              <a:t>:</a:t>
            </a:r>
          </a:p>
          <a:p>
            <a:pPr marL="342900" indent="-342900" algn="l">
              <a:buClr>
                <a:srgbClr val="034EA2"/>
              </a:buClr>
              <a:buFont typeface="Wingdings" panose="05000000000000000000" pitchFamily="2" charset="2"/>
              <a:buChar char="Ø"/>
            </a:pPr>
            <a:r>
              <a:rPr lang="en-US" dirty="0" smtClean="0">
                <a:solidFill>
                  <a:srgbClr val="034EA2"/>
                </a:solidFill>
              </a:rPr>
              <a:t>sustainability</a:t>
            </a:r>
            <a:r>
              <a:rPr lang="en-US" dirty="0">
                <a:solidFill>
                  <a:srgbClr val="034EA2"/>
                </a:solidFill>
              </a:rPr>
              <a:t>, inclusiveness, and social justice </a:t>
            </a:r>
            <a:r>
              <a:rPr lang="en-US" dirty="0" smtClean="0">
                <a:solidFill>
                  <a:srgbClr val="034EA2"/>
                </a:solidFill>
              </a:rPr>
              <a:t>at </a:t>
            </a:r>
            <a:r>
              <a:rPr lang="en-US" dirty="0">
                <a:solidFill>
                  <a:srgbClr val="034EA2"/>
                </a:solidFill>
              </a:rPr>
              <a:t>the heart of each systemic solution;</a:t>
            </a:r>
          </a:p>
          <a:p>
            <a:pPr marL="342900" indent="-342900" algn="l">
              <a:buClr>
                <a:srgbClr val="034EA2"/>
              </a:buClr>
              <a:buFont typeface="Wingdings" panose="05000000000000000000" pitchFamily="2" charset="2"/>
              <a:buChar char="Ø"/>
            </a:pPr>
            <a:r>
              <a:rPr lang="en-US" dirty="0" smtClean="0">
                <a:solidFill>
                  <a:srgbClr val="034EA2"/>
                </a:solidFill>
              </a:rPr>
              <a:t>replicability potential of each solution is </a:t>
            </a:r>
            <a:r>
              <a:rPr lang="en-US" dirty="0">
                <a:solidFill>
                  <a:srgbClr val="034EA2"/>
                </a:solidFill>
              </a:rPr>
              <a:t>essential</a:t>
            </a:r>
            <a:r>
              <a:rPr lang="en-US" dirty="0" smtClean="0">
                <a:solidFill>
                  <a:srgbClr val="034EA2"/>
                </a:solidFill>
              </a:rPr>
              <a:t>;</a:t>
            </a:r>
          </a:p>
          <a:p>
            <a:pPr marL="342900" indent="-342900" algn="l">
              <a:buClr>
                <a:srgbClr val="034EA2"/>
              </a:buClr>
              <a:buFont typeface="Wingdings" panose="05000000000000000000" pitchFamily="2" charset="2"/>
              <a:buChar char="Ø"/>
            </a:pPr>
            <a:r>
              <a:rPr lang="en-US" dirty="0" smtClean="0">
                <a:solidFill>
                  <a:srgbClr val="034EA2"/>
                </a:solidFill>
              </a:rPr>
              <a:t>totality </a:t>
            </a:r>
            <a:r>
              <a:rPr lang="en-US" dirty="0">
                <a:solidFill>
                  <a:srgbClr val="034EA2"/>
                </a:solidFill>
              </a:rPr>
              <a:t>of the territorial clusters should reflect a geographical spread within Europe and </a:t>
            </a:r>
            <a:r>
              <a:rPr lang="en-US" dirty="0" smtClean="0">
                <a:solidFill>
                  <a:srgbClr val="034EA2"/>
                </a:solidFill>
              </a:rPr>
              <a:t>should be </a:t>
            </a:r>
            <a:r>
              <a:rPr lang="en-US" dirty="0">
                <a:solidFill>
                  <a:srgbClr val="034EA2"/>
                </a:solidFill>
              </a:rPr>
              <a:t>of different sizes and socio-economic </a:t>
            </a:r>
            <a:r>
              <a:rPr lang="en-US" dirty="0" smtClean="0">
                <a:solidFill>
                  <a:srgbClr val="034EA2"/>
                </a:solidFill>
              </a:rPr>
              <a:t>structures;</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TRL </a:t>
            </a:r>
            <a:r>
              <a:rPr lang="en-US" dirty="0">
                <a:solidFill>
                  <a:srgbClr val="034EA2"/>
                </a:solidFill>
              </a:rPr>
              <a:t>7-8 at the end of the </a:t>
            </a:r>
            <a:r>
              <a:rPr lang="en-US" dirty="0" smtClean="0">
                <a:solidFill>
                  <a:srgbClr val="034EA2"/>
                </a:solidFill>
              </a:rPr>
              <a:t>project.</a:t>
            </a:r>
            <a:endParaRPr kumimoji="0" lang="en-US" b="0" i="0" u="none" strike="noStrike" cap="none" spc="0" normalizeH="0" dirty="0">
              <a:ln>
                <a:noFill/>
              </a:ln>
              <a:solidFill>
                <a:srgbClr val="034EA2"/>
              </a:solidFill>
              <a:effectLst/>
              <a:uFillTx/>
              <a:sym typeface="Helvetica"/>
            </a:endParaRPr>
          </a:p>
        </p:txBody>
      </p:sp>
      <p:sp>
        <p:nvSpPr>
          <p:cNvPr id="11" name="TextBox 10"/>
          <p:cNvSpPr txBox="1"/>
          <p:nvPr/>
        </p:nvSpPr>
        <p:spPr>
          <a:xfrm>
            <a:off x="920278" y="1028559"/>
            <a:ext cx="8737127"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Demonstration of systemic solutions for the territorial deployment of the circular economy</a:t>
            </a:r>
          </a:p>
        </p:txBody>
      </p:sp>
    </p:spTree>
    <p:extLst>
      <p:ext uri="{BB962C8B-B14F-4D97-AF65-F5344CB8AC3E}">
        <p14:creationId xmlns:p14="http://schemas.microsoft.com/office/powerpoint/2010/main" val="952733390"/>
      </p:ext>
    </p:extLst>
  </p:cSld>
  <p:clrMapOvr>
    <a:masterClrMapping/>
  </p:clrMapOvr>
  <p:transition spd="med"/>
  <p:timing>
    <p:tnLst>
      <p:par>
        <p:cTn id="1" dur="indefinite" restart="never" fill="hold"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3059036"/>
            <a:ext cx="6112042"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4: </a:t>
            </a:r>
            <a:endParaRPr lang="en-US" sz="2000" b="1" dirty="0" smtClean="0">
              <a:solidFill>
                <a:srgbClr val="034EA2"/>
              </a:solidFill>
            </a:endParaRPr>
          </a:p>
          <a:p>
            <a:r>
              <a:rPr lang="en-US" sz="2000" b="1" dirty="0" smtClean="0">
                <a:solidFill>
                  <a:srgbClr val="034EA2"/>
                </a:solidFill>
              </a:rPr>
              <a:t>Energy </a:t>
            </a:r>
            <a:r>
              <a:rPr lang="en-US" sz="2000" b="1" dirty="0">
                <a:solidFill>
                  <a:srgbClr val="034EA2"/>
                </a:solidFill>
              </a:rPr>
              <a:t>and resource efficient buildings</a:t>
            </a:r>
          </a:p>
        </p:txBody>
      </p:sp>
    </p:spTree>
    <p:extLst>
      <p:ext uri="{BB962C8B-B14F-4D97-AF65-F5344CB8AC3E}">
        <p14:creationId xmlns:p14="http://schemas.microsoft.com/office/powerpoint/2010/main" val="3074143957"/>
      </p:ext>
    </p:extLst>
  </p:cSld>
  <p:clrMapOvr>
    <a:masterClrMapping/>
  </p:clrMapOvr>
  <p:transition spd="med"/>
  <p:timing>
    <p:tnLst>
      <p:par>
        <p:cTn id="1" dur="indefinite" restart="never" fill="hold"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7" name="TextBox 6"/>
          <p:cNvSpPr txBox="1"/>
          <p:nvPr/>
        </p:nvSpPr>
        <p:spPr>
          <a:xfrm>
            <a:off x="632130" y="3162947"/>
            <a:ext cx="9586620" cy="39036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endParaRPr lang="en-US" dirty="0" smtClean="0">
              <a:solidFill>
                <a:srgbClr val="034EA2"/>
              </a:solidFill>
            </a:endParaRPr>
          </a:p>
          <a:p>
            <a:pPr marL="342900" indent="-342900" algn="l">
              <a:buClr>
                <a:srgbClr val="034EA2"/>
              </a:buClr>
              <a:buFont typeface="Wingdings" panose="05000000000000000000" pitchFamily="2" charset="2"/>
              <a:buChar char="Ø"/>
            </a:pPr>
            <a:r>
              <a:rPr lang="en-US" dirty="0">
                <a:solidFill>
                  <a:srgbClr val="034EA2"/>
                </a:solidFill>
                <a:cs typeface="Calibri" panose="020F0502020204030204" pitchFamily="34" charset="0"/>
              </a:rPr>
              <a:t>To accelerate the diffusion of the high efficiency zero-emission/zero-pollution, sustainable technologies and innovations needed for the full </a:t>
            </a:r>
            <a:r>
              <a:rPr lang="en-US" dirty="0" err="1">
                <a:solidFill>
                  <a:srgbClr val="034EA2"/>
                </a:solidFill>
                <a:cs typeface="Calibri" panose="020F0502020204030204" pitchFamily="34" charset="0"/>
              </a:rPr>
              <a:t>decarbonisation</a:t>
            </a:r>
            <a:r>
              <a:rPr lang="en-US" dirty="0">
                <a:solidFill>
                  <a:srgbClr val="034EA2"/>
                </a:solidFill>
                <a:cs typeface="Calibri" panose="020F0502020204030204" pitchFamily="34" charset="0"/>
              </a:rPr>
              <a:t> of the building sector. This will increase incentives for investment and economies of scale bringing down costs for all and it will create new business models and services, new usages, changed behavior.</a:t>
            </a:r>
          </a:p>
          <a:p>
            <a:pPr algn="l">
              <a:buClr>
                <a:srgbClr val="034EA2"/>
              </a:buClr>
            </a:pPr>
            <a:endParaRPr lang="en-US" dirty="0">
              <a:solidFill>
                <a:srgbClr val="034EA2"/>
              </a:solidFill>
              <a:cs typeface="Calibri" panose="020F0502020204030204" pitchFamily="34" charset="0"/>
            </a:endParaRPr>
          </a:p>
          <a:p>
            <a:pPr marL="342900" indent="-342900" algn="l">
              <a:buClr>
                <a:srgbClr val="034EA2"/>
              </a:buClr>
              <a:buFont typeface="Wingdings" panose="05000000000000000000" pitchFamily="2" charset="2"/>
              <a:buChar char="Ø"/>
            </a:pPr>
            <a:r>
              <a:rPr lang="en-US" dirty="0">
                <a:solidFill>
                  <a:srgbClr val="034EA2"/>
                </a:solidFill>
                <a:cs typeface="Calibri" panose="020F0502020204030204" pitchFamily="34" charset="0"/>
              </a:rPr>
              <a:t>To enable an energy transition corresponding to a ‘just transition’ in the building sector, ensuring a healthy and safe living environment </a:t>
            </a:r>
            <a:r>
              <a:rPr lang="pl-PL" dirty="0" err="1">
                <a:solidFill>
                  <a:srgbClr val="034EA2"/>
                </a:solidFill>
                <a:cs typeface="Calibri" panose="020F0502020204030204" pitchFamily="34" charset="0"/>
              </a:rPr>
              <a:t>while</a:t>
            </a:r>
            <a:r>
              <a:rPr lang="pl-PL" dirty="0">
                <a:solidFill>
                  <a:srgbClr val="034EA2"/>
                </a:solidFill>
                <a:cs typeface="Calibri" panose="020F0502020204030204" pitchFamily="34" charset="0"/>
              </a:rPr>
              <a:t> </a:t>
            </a:r>
            <a:r>
              <a:rPr lang="pl-PL" dirty="0" err="1">
                <a:solidFill>
                  <a:srgbClr val="034EA2"/>
                </a:solidFill>
                <a:cs typeface="Calibri" panose="020F0502020204030204" pitchFamily="34" charset="0"/>
              </a:rPr>
              <a:t>supporting</a:t>
            </a:r>
            <a:r>
              <a:rPr lang="pl-PL" dirty="0">
                <a:solidFill>
                  <a:srgbClr val="034EA2"/>
                </a:solidFill>
                <a:cs typeface="Calibri" panose="020F0502020204030204" pitchFamily="34" charset="0"/>
              </a:rPr>
              <a:t> </a:t>
            </a:r>
            <a:r>
              <a:rPr lang="pl-PL" dirty="0" err="1">
                <a:solidFill>
                  <a:srgbClr val="034EA2"/>
                </a:solidFill>
                <a:cs typeface="Calibri" panose="020F0502020204030204" pitchFamily="34" charset="0"/>
              </a:rPr>
              <a:t>an</a:t>
            </a:r>
            <a:r>
              <a:rPr lang="pl-PL" dirty="0">
                <a:solidFill>
                  <a:srgbClr val="034EA2"/>
                </a:solidFill>
                <a:cs typeface="Calibri" panose="020F0502020204030204" pitchFamily="34" charset="0"/>
              </a:rPr>
              <a:t> </a:t>
            </a:r>
            <a:r>
              <a:rPr lang="pl-PL" dirty="0" err="1">
                <a:solidFill>
                  <a:srgbClr val="034EA2"/>
                </a:solidFill>
                <a:cs typeface="Calibri" panose="020F0502020204030204" pitchFamily="34" charset="0"/>
              </a:rPr>
              <a:t>increase</a:t>
            </a:r>
            <a:r>
              <a:rPr lang="pl-PL" dirty="0">
                <a:solidFill>
                  <a:srgbClr val="034EA2"/>
                </a:solidFill>
                <a:cs typeface="Calibri" panose="020F0502020204030204" pitchFamily="34" charset="0"/>
              </a:rPr>
              <a:t> of </a:t>
            </a:r>
            <a:r>
              <a:rPr lang="pl-PL" dirty="0" err="1">
                <a:solidFill>
                  <a:srgbClr val="034EA2"/>
                </a:solidFill>
                <a:cs typeface="Calibri" panose="020F0502020204030204" pitchFamily="34" charset="0"/>
              </a:rPr>
              <a:t>renovation</a:t>
            </a:r>
            <a:r>
              <a:rPr lang="pl-PL" dirty="0">
                <a:solidFill>
                  <a:srgbClr val="034EA2"/>
                </a:solidFill>
                <a:cs typeface="Calibri" panose="020F0502020204030204" pitchFamily="34" charset="0"/>
              </a:rPr>
              <a:t> </a:t>
            </a:r>
            <a:r>
              <a:rPr lang="pl-PL" dirty="0" err="1">
                <a:solidFill>
                  <a:srgbClr val="034EA2"/>
                </a:solidFill>
                <a:cs typeface="Calibri" panose="020F0502020204030204" pitchFamily="34" charset="0"/>
              </a:rPr>
              <a:t>rates</a:t>
            </a:r>
            <a:r>
              <a:rPr lang="en-US" dirty="0">
                <a:solidFill>
                  <a:srgbClr val="034EA2"/>
                </a:solidFill>
                <a:cs typeface="Calibri" panose="020F0502020204030204" pitchFamily="34" charset="0"/>
              </a:rPr>
              <a:t>. Most importantly, leading to highly energy and resource efficient, cheaper to run “green neighborhoods” – a crucial advantage for the least well-off who can not afford to live in an energy inefficient way.</a:t>
            </a:r>
          </a:p>
          <a:p>
            <a:pPr marL="342900" indent="-342900" algn="l">
              <a:buClr>
                <a:srgbClr val="034EA2"/>
              </a:buClr>
              <a:buFont typeface="Wingdings" panose="05000000000000000000" pitchFamily="2" charset="2"/>
              <a:buChar char="Ø"/>
            </a:pPr>
            <a:endParaRPr kumimoji="0" lang="en-US" sz="1900" b="0" i="0" u="none" strike="noStrike" cap="none" spc="0" normalizeH="0" dirty="0">
              <a:ln>
                <a:noFill/>
              </a:ln>
              <a:solidFill>
                <a:srgbClr val="034EA2"/>
              </a:solidFill>
              <a:effectLst/>
              <a:uFillTx/>
              <a:latin typeface="Calibri" panose="020F0502020204030204" pitchFamily="34" charset="0"/>
              <a:cs typeface="Calibri" panose="020F0502020204030204" pitchFamily="34" charset="0"/>
              <a:sym typeface="Helvetica"/>
            </a:endParaRPr>
          </a:p>
        </p:txBody>
      </p:sp>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51508" y="7209045"/>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112803" y="1072272"/>
            <a:ext cx="8352077"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b="1" dirty="0">
                <a:solidFill>
                  <a:srgbClr val="034EA2"/>
                </a:solidFill>
              </a:rPr>
              <a:t>Building and renovating in an energy and resource efficient way</a:t>
            </a:r>
            <a:endParaRPr lang="en-US" sz="2000" b="1" dirty="0">
              <a:solidFill>
                <a:srgbClr val="034EA2"/>
              </a:solidFill>
            </a:endParaRPr>
          </a:p>
        </p:txBody>
      </p:sp>
      <p:sp>
        <p:nvSpPr>
          <p:cNvPr id="6" name="TextBox 5"/>
          <p:cNvSpPr txBox="1"/>
          <p:nvPr/>
        </p:nvSpPr>
        <p:spPr>
          <a:xfrm>
            <a:off x="690880" y="3018983"/>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a:t>
            </a:r>
            <a:endParaRPr lang="en-US" sz="2000" b="1" dirty="0">
              <a:solidFill>
                <a:srgbClr val="034EA2"/>
              </a:solidFill>
            </a:endParaRPr>
          </a:p>
        </p:txBody>
      </p:sp>
      <p:sp>
        <p:nvSpPr>
          <p:cNvPr id="30" name="TextBox 29"/>
          <p:cNvSpPr txBox="1"/>
          <p:nvPr/>
        </p:nvSpPr>
        <p:spPr>
          <a:xfrm>
            <a:off x="690880" y="1239009"/>
            <a:ext cx="9469120" cy="19184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en-US" sz="1800" dirty="0" smtClean="0">
              <a:solidFill>
                <a:srgbClr val="034EA2"/>
              </a:solidFill>
            </a:endParaRPr>
          </a:p>
          <a:p>
            <a:r>
              <a:rPr lang="en-US" sz="2000" dirty="0" smtClean="0">
                <a:solidFill>
                  <a:srgbClr val="034EA2"/>
                </a:solidFill>
                <a:cs typeface="Calibri" panose="020F0502020204030204" pitchFamily="34" charset="0"/>
              </a:rPr>
              <a:t>To design </a:t>
            </a:r>
            <a:r>
              <a:rPr lang="en-US" sz="2000" dirty="0">
                <a:solidFill>
                  <a:srgbClr val="034EA2"/>
                </a:solidFill>
                <a:cs typeface="Calibri" panose="020F0502020204030204" pitchFamily="34" charset="0"/>
              </a:rPr>
              <a:t>and </a:t>
            </a:r>
            <a:r>
              <a:rPr lang="en-US" sz="2000" dirty="0" smtClean="0">
                <a:solidFill>
                  <a:srgbClr val="034EA2"/>
                </a:solidFill>
                <a:cs typeface="Calibri" panose="020F0502020204030204" pitchFamily="34" charset="0"/>
              </a:rPr>
              <a:t>construct new or retrofit existing </a:t>
            </a:r>
            <a:r>
              <a:rPr lang="en-US" sz="2000" dirty="0">
                <a:solidFill>
                  <a:srgbClr val="034EA2"/>
                </a:solidFill>
                <a:cs typeface="Calibri" panose="020F0502020204030204" pitchFamily="34" charset="0"/>
              </a:rPr>
              <a:t>buildings as zero-emission/zero-pollution, positive energy </a:t>
            </a:r>
            <a:r>
              <a:rPr lang="en-US" sz="2000" dirty="0" smtClean="0">
                <a:solidFill>
                  <a:srgbClr val="034EA2"/>
                </a:solidFill>
                <a:cs typeface="Calibri" panose="020F0502020204030204" pitchFamily="34" charset="0"/>
              </a:rPr>
              <a:t>powerhouses. </a:t>
            </a:r>
            <a:r>
              <a:rPr lang="en-US" sz="2000" dirty="0">
                <a:solidFill>
                  <a:srgbClr val="034EA2"/>
                </a:solidFill>
                <a:cs typeface="Calibri" panose="020F0502020204030204" pitchFamily="34" charset="0"/>
              </a:rPr>
              <a:t>The multiplication of such buildings </a:t>
            </a:r>
            <a:r>
              <a:rPr lang="en-US" sz="2000" dirty="0" smtClean="0">
                <a:solidFill>
                  <a:srgbClr val="034EA2"/>
                </a:solidFill>
                <a:cs typeface="Calibri" panose="020F0502020204030204" pitchFamily="34" charset="0"/>
              </a:rPr>
              <a:t>in green neighborhood </a:t>
            </a:r>
            <a:r>
              <a:rPr lang="en-US" sz="2000" dirty="0">
                <a:solidFill>
                  <a:srgbClr val="034EA2"/>
                </a:solidFill>
                <a:cs typeface="Calibri" panose="020F0502020204030204" pitchFamily="34" charset="0"/>
              </a:rPr>
              <a:t>“living labs” with </a:t>
            </a:r>
            <a:r>
              <a:rPr lang="en-US" sz="2000" dirty="0" smtClean="0">
                <a:solidFill>
                  <a:srgbClr val="034EA2"/>
                </a:solidFill>
                <a:cs typeface="Calibri" panose="020F0502020204030204" pitchFamily="34" charset="0"/>
              </a:rPr>
              <a:t>additional </a:t>
            </a:r>
            <a:r>
              <a:rPr lang="en-US" sz="2000" dirty="0">
                <a:solidFill>
                  <a:srgbClr val="034EA2"/>
                </a:solidFill>
                <a:cs typeface="Calibri" panose="020F0502020204030204" pitchFamily="34" charset="0"/>
              </a:rPr>
              <a:t>urban functionalities (e.g. shared EV charging facilities</a:t>
            </a:r>
            <a:r>
              <a:rPr lang="en-US" sz="2000" dirty="0" smtClean="0">
                <a:solidFill>
                  <a:srgbClr val="034EA2"/>
                </a:solidFill>
                <a:cs typeface="Calibri" panose="020F0502020204030204" pitchFamily="34" charset="0"/>
              </a:rPr>
              <a:t>) will enable the market </a:t>
            </a:r>
            <a:r>
              <a:rPr lang="en-US" sz="2000" dirty="0">
                <a:solidFill>
                  <a:srgbClr val="034EA2"/>
                </a:solidFill>
                <a:cs typeface="Calibri" panose="020F0502020204030204" pitchFamily="34" charset="0"/>
              </a:rPr>
              <a:t>and consumer uptake potential </a:t>
            </a:r>
            <a:r>
              <a:rPr lang="en-US" sz="2000" dirty="0" smtClean="0">
                <a:solidFill>
                  <a:srgbClr val="034EA2"/>
                </a:solidFill>
                <a:cs typeface="Calibri" panose="020F0502020204030204" pitchFamily="34" charset="0"/>
              </a:rPr>
              <a:t>of the innovations</a:t>
            </a:r>
            <a:r>
              <a:rPr lang="en-US" sz="2000" dirty="0" smtClean="0">
                <a:solidFill>
                  <a:srgbClr val="034EA2"/>
                </a:solidFill>
              </a:rPr>
              <a:t>.</a:t>
            </a:r>
            <a:endParaRPr lang="en-US" sz="2000" dirty="0">
              <a:solidFill>
                <a:srgbClr val="034EA2"/>
              </a:solidFill>
            </a:endParaRPr>
          </a:p>
        </p:txBody>
      </p:sp>
    </p:spTree>
    <p:extLst>
      <p:ext uri="{BB962C8B-B14F-4D97-AF65-F5344CB8AC3E}">
        <p14:creationId xmlns:p14="http://schemas.microsoft.com/office/powerpoint/2010/main" val="878808521"/>
      </p:ext>
    </p:extLst>
  </p:cSld>
  <p:clrMapOvr>
    <a:masterClrMapping/>
  </p:clrMapOvr>
  <p:transition spd="med"/>
  <p:timing>
    <p:tnLst>
      <p:par>
        <p:cTn id="1" dur="indefinite" restart="never" fill="hold"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00184"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6" y="1088489"/>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507011" y="1514650"/>
            <a:ext cx="9666678" cy="58363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lvl="0" indent="-342900" algn="just">
              <a:lnSpc>
                <a:spcPct val="107000"/>
              </a:lnSpc>
              <a:buFont typeface="Wingdings" panose="05000000000000000000" pitchFamily="2" charset="2"/>
              <a:buChar char="Ø"/>
            </a:pPr>
            <a:r>
              <a:rPr lang="en-US" dirty="0">
                <a:solidFill>
                  <a:srgbClr val="034EA2"/>
                </a:solidFill>
              </a:rPr>
              <a:t>Scalability design of positive energy neighborhoods well embedded in the spatial, economic, technical, environmental and social context of the sites</a:t>
            </a:r>
            <a:endParaRPr lang="en-GB" dirty="0">
              <a:solidFill>
                <a:srgbClr val="034EA2"/>
              </a:solidFill>
            </a:endParaRPr>
          </a:p>
          <a:p>
            <a:pPr marL="342900" lvl="0" indent="-342900" algn="just">
              <a:lnSpc>
                <a:spcPct val="107000"/>
              </a:lnSpc>
              <a:buFont typeface="Wingdings" panose="05000000000000000000" pitchFamily="2" charset="2"/>
              <a:buChar char="Ø"/>
            </a:pPr>
            <a:r>
              <a:rPr lang="en-GB" dirty="0">
                <a:solidFill>
                  <a:srgbClr val="034EA2"/>
                </a:solidFill>
              </a:rPr>
              <a:t>High energy efficiency building designs (incorporating thermal design and orientation), adapted to local environments; highly efficient building operation.</a:t>
            </a:r>
          </a:p>
          <a:p>
            <a:pPr marL="342900" lvl="0" indent="-342900" algn="just">
              <a:lnSpc>
                <a:spcPct val="107000"/>
              </a:lnSpc>
              <a:buFont typeface="Wingdings" panose="05000000000000000000" pitchFamily="2" charset="2"/>
              <a:buChar char="Ø"/>
            </a:pPr>
            <a:r>
              <a:rPr lang="en-GB" dirty="0">
                <a:solidFill>
                  <a:srgbClr val="034EA2"/>
                </a:solidFill>
              </a:rPr>
              <a:t>Innovative and more energy efficient integrated renewable electricity technologies in the buildings and urban service facilities.</a:t>
            </a:r>
          </a:p>
          <a:p>
            <a:pPr marL="342900" lvl="0" indent="-342900" algn="just">
              <a:lnSpc>
                <a:spcPct val="107000"/>
              </a:lnSpc>
              <a:buFont typeface="Wingdings" panose="05000000000000000000" pitchFamily="2" charset="2"/>
              <a:buChar char="Ø"/>
            </a:pPr>
            <a:r>
              <a:rPr lang="en-GB" dirty="0">
                <a:solidFill>
                  <a:srgbClr val="034EA2"/>
                </a:solidFill>
              </a:rPr>
              <a:t>Innovative and sustainable highly energy and cost efficient RES heating and cooling solutions.</a:t>
            </a:r>
          </a:p>
          <a:p>
            <a:pPr marL="342900" lvl="0" indent="-342900" algn="just">
              <a:lnSpc>
                <a:spcPct val="107000"/>
              </a:lnSpc>
              <a:buFont typeface="Wingdings" panose="05000000000000000000" pitchFamily="2" charset="2"/>
              <a:buChar char="Ø"/>
            </a:pPr>
            <a:r>
              <a:rPr lang="en-GB" dirty="0">
                <a:solidFill>
                  <a:srgbClr val="034EA2"/>
                </a:solidFill>
              </a:rPr>
              <a:t>Energy storage systems (e.g. using second life batteries from electric vehicles) without limiting the use of living space (e.g. neighbourhood optimized storage). </a:t>
            </a:r>
          </a:p>
          <a:p>
            <a:pPr marL="342900" lvl="0" indent="-342900" algn="just">
              <a:lnSpc>
                <a:spcPct val="107000"/>
              </a:lnSpc>
              <a:buFont typeface="Wingdings" panose="05000000000000000000" pitchFamily="2" charset="2"/>
              <a:buChar char="Ø"/>
            </a:pPr>
            <a:r>
              <a:rPr lang="en-GB" dirty="0">
                <a:solidFill>
                  <a:srgbClr val="034EA2"/>
                </a:solidFill>
              </a:rPr>
              <a:t>Digital technologies for system monitoring at neighbourhood scale, as well as digital solutions to increase energy efficiency of building systems’ and appliances’ operation. </a:t>
            </a:r>
          </a:p>
          <a:p>
            <a:pPr marL="342900" lvl="0" indent="-342900" algn="just">
              <a:lnSpc>
                <a:spcPct val="107000"/>
              </a:lnSpc>
              <a:buFont typeface="Wingdings" panose="05000000000000000000" pitchFamily="2" charset="2"/>
              <a:buChar char="Ø"/>
            </a:pPr>
            <a:r>
              <a:rPr lang="en-GB" dirty="0">
                <a:solidFill>
                  <a:srgbClr val="034EA2"/>
                </a:solidFill>
              </a:rPr>
              <a:t>Education and training for sustainability, conducive to competences and positive behaviour/good habits for a resource efficient and environmentally respectful energy use.</a:t>
            </a:r>
          </a:p>
          <a:p>
            <a:pPr marL="342900" lvl="0" indent="-342900" algn="just">
              <a:lnSpc>
                <a:spcPct val="107000"/>
              </a:lnSpc>
              <a:spcAft>
                <a:spcPts val="800"/>
              </a:spcAft>
              <a:buFont typeface="Wingdings" panose="05000000000000000000" pitchFamily="2" charset="2"/>
              <a:buChar char="Ø"/>
            </a:pPr>
            <a:r>
              <a:rPr lang="en-GB" dirty="0">
                <a:solidFill>
                  <a:srgbClr val="034EA2"/>
                </a:solidFill>
              </a:rPr>
              <a:t>Accelerating innovation spread through involvement of the whole buildings value chain and coordination on standards and regulatory aspects for efficiency of buildings and heating and cooling technologies.</a:t>
            </a:r>
          </a:p>
        </p:txBody>
      </p:sp>
    </p:spTree>
    <p:extLst>
      <p:ext uri="{BB962C8B-B14F-4D97-AF65-F5344CB8AC3E}">
        <p14:creationId xmlns:p14="http://schemas.microsoft.com/office/powerpoint/2010/main" val="854889770"/>
      </p:ext>
    </p:extLst>
  </p:cSld>
  <p:clrMapOvr>
    <a:masterClrMapping/>
  </p:clrMapOvr>
  <p:transition spd="med"/>
  <p:timing>
    <p:tnLst>
      <p:par>
        <p:cTn id="1" dur="indefinite" restart="never" fill="hold"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3059036"/>
            <a:ext cx="6112042"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a:t>
            </a:r>
            <a:r>
              <a:rPr lang="en-US" sz="2000" b="1" dirty="0" smtClean="0">
                <a:solidFill>
                  <a:srgbClr val="034EA2"/>
                </a:solidFill>
              </a:rPr>
              <a:t>5:</a:t>
            </a:r>
          </a:p>
          <a:p>
            <a:r>
              <a:rPr lang="en-US" sz="2000" b="1" dirty="0" smtClean="0">
                <a:solidFill>
                  <a:srgbClr val="034EA2"/>
                </a:solidFill>
              </a:rPr>
              <a:t>Sustainable </a:t>
            </a:r>
            <a:r>
              <a:rPr lang="en-US" sz="2000" b="1" dirty="0">
                <a:solidFill>
                  <a:srgbClr val="034EA2"/>
                </a:solidFill>
              </a:rPr>
              <a:t>and smart mobility</a:t>
            </a:r>
          </a:p>
        </p:txBody>
      </p:sp>
    </p:spTree>
    <p:extLst>
      <p:ext uri="{BB962C8B-B14F-4D97-AF65-F5344CB8AC3E}">
        <p14:creationId xmlns:p14="http://schemas.microsoft.com/office/powerpoint/2010/main" val="3832114597"/>
      </p:ext>
    </p:extLst>
  </p:cSld>
  <p:clrMapOvr>
    <a:masterClrMapping/>
  </p:clrMapOvr>
  <p:transition spd="med"/>
  <p:timing>
    <p:tnLst>
      <p:par>
        <p:cTn id="1" dur="indefinite" restart="never" fill="hold"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Deal</a:t>
            </a:r>
            <a:r>
              <a:rPr lang="en-IE" sz="2800" b="1" dirty="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232942"/>
            <a:ext cx="7051291"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034EA2"/>
                </a:solidFill>
              </a:rPr>
              <a:t>Green Airports and Ports</a:t>
            </a:r>
            <a:r>
              <a:rPr lang="en-US" sz="2000" b="1" dirty="0">
                <a:solidFill>
                  <a:srgbClr val="034EA2"/>
                </a:solidFill>
              </a:rPr>
              <a:t>: green </a:t>
            </a:r>
            <a:r>
              <a:rPr lang="en-US" sz="2000" b="1" dirty="0" smtClean="0">
                <a:solidFill>
                  <a:srgbClr val="034EA2"/>
                </a:solidFill>
              </a:rPr>
              <a:t>aviation and shipping</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2316588"/>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Impacts: </a:t>
            </a:r>
            <a:endParaRPr lang="en-US" sz="2000" b="1" dirty="0">
              <a:solidFill>
                <a:srgbClr val="034EA2"/>
              </a:solidFill>
            </a:endParaRPr>
          </a:p>
        </p:txBody>
      </p:sp>
      <p:sp>
        <p:nvSpPr>
          <p:cNvPr id="7" name="TextBox 6"/>
          <p:cNvSpPr txBox="1"/>
          <p:nvPr/>
        </p:nvSpPr>
        <p:spPr>
          <a:xfrm>
            <a:off x="1020217" y="2773717"/>
            <a:ext cx="9032844" cy="43806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spcBef>
                <a:spcPts val="500"/>
              </a:spcBef>
              <a:spcAft>
                <a:spcPts val="500"/>
              </a:spcAft>
              <a:buClr>
                <a:srgbClr val="034EA2"/>
              </a:buClr>
              <a:buFont typeface="Wingdings" panose="05000000000000000000" pitchFamily="2" charset="2"/>
              <a:buChar char="Ø"/>
            </a:pPr>
            <a:r>
              <a:rPr lang="en-GB" dirty="0">
                <a:solidFill>
                  <a:srgbClr val="034EA2"/>
                </a:solidFill>
              </a:rPr>
              <a:t>Accelerated deployment of sustainable alternative fuels (including advanced </a:t>
            </a:r>
            <a:r>
              <a:rPr lang="en-GB" dirty="0" smtClean="0">
                <a:solidFill>
                  <a:srgbClr val="034EA2"/>
                </a:solidFill>
              </a:rPr>
              <a:t>biofuels, hydrogen, ammonia), </a:t>
            </a:r>
            <a:r>
              <a:rPr lang="en-GB" dirty="0" err="1">
                <a:solidFill>
                  <a:srgbClr val="034EA2"/>
                </a:solidFill>
              </a:rPr>
              <a:t>electromobility</a:t>
            </a:r>
            <a:r>
              <a:rPr lang="en-GB" dirty="0">
                <a:solidFill>
                  <a:srgbClr val="034EA2"/>
                </a:solidFill>
              </a:rPr>
              <a:t>, energy storage and waste heat recovery in ports and airports</a:t>
            </a:r>
            <a:endParaRPr lang="en-US" dirty="0">
              <a:solidFill>
                <a:srgbClr val="034EA2"/>
              </a:solidFill>
            </a:endParaRPr>
          </a:p>
          <a:p>
            <a:pPr marL="342900" indent="-342900" algn="l">
              <a:spcBef>
                <a:spcPts val="500"/>
              </a:spcBef>
              <a:spcAft>
                <a:spcPts val="500"/>
              </a:spcAft>
              <a:buClr>
                <a:srgbClr val="034EA2"/>
              </a:buClr>
              <a:buFont typeface="Wingdings" panose="05000000000000000000" pitchFamily="2" charset="2"/>
              <a:buChar char="Ø"/>
            </a:pPr>
            <a:r>
              <a:rPr lang="en-IE" dirty="0">
                <a:solidFill>
                  <a:srgbClr val="034EA2"/>
                </a:solidFill>
              </a:rPr>
              <a:t>On-site clean energy / fuel production and distribution </a:t>
            </a:r>
            <a:r>
              <a:rPr lang="en-US" dirty="0">
                <a:solidFill>
                  <a:srgbClr val="034EA2"/>
                </a:solidFill>
              </a:rPr>
              <a:t>(particularly green hydrogen and electricity) and increased alternative (bio-) fuel supply, on site electricity generation with refueling and re-charging capabilities</a:t>
            </a:r>
          </a:p>
          <a:p>
            <a:pPr marL="342900" indent="-342900" algn="l">
              <a:spcBef>
                <a:spcPts val="500"/>
              </a:spcBef>
              <a:spcAft>
                <a:spcPts val="500"/>
              </a:spcAft>
              <a:buClr>
                <a:srgbClr val="034EA2"/>
              </a:buClr>
              <a:buFont typeface="Wingdings" panose="05000000000000000000" pitchFamily="2" charset="2"/>
              <a:buChar char="Ø"/>
            </a:pPr>
            <a:r>
              <a:rPr lang="en-IE" dirty="0" smtClean="0">
                <a:solidFill>
                  <a:srgbClr val="034EA2"/>
                </a:solidFill>
              </a:rPr>
              <a:t>Zero-emission </a:t>
            </a:r>
            <a:r>
              <a:rPr lang="en-IE" dirty="0">
                <a:solidFill>
                  <a:srgbClr val="034EA2"/>
                </a:solidFill>
              </a:rPr>
              <a:t>ports and airport operations by 2030</a:t>
            </a:r>
          </a:p>
          <a:p>
            <a:pPr marL="342900" indent="-342900" algn="l">
              <a:spcBef>
                <a:spcPts val="500"/>
              </a:spcBef>
              <a:spcAft>
                <a:spcPts val="500"/>
              </a:spcAft>
              <a:buClr>
                <a:srgbClr val="034EA2"/>
              </a:buClr>
              <a:buFont typeface="Wingdings" panose="05000000000000000000" pitchFamily="2" charset="2"/>
              <a:buChar char="Ø"/>
            </a:pPr>
            <a:r>
              <a:rPr lang="en-GB" dirty="0">
                <a:solidFill>
                  <a:srgbClr val="034EA2"/>
                </a:solidFill>
              </a:rPr>
              <a:t>Reduced waterborne and aviation transport emissions and improved air quality at ports and near airports</a:t>
            </a:r>
            <a:endParaRPr lang="en-IE" dirty="0">
              <a:solidFill>
                <a:srgbClr val="034EA2"/>
              </a:solidFill>
            </a:endParaRPr>
          </a:p>
          <a:p>
            <a:pPr marL="342900" indent="-342900" algn="l">
              <a:spcBef>
                <a:spcPts val="500"/>
              </a:spcBef>
              <a:spcAft>
                <a:spcPts val="500"/>
              </a:spcAft>
              <a:buClr>
                <a:srgbClr val="034EA2"/>
              </a:buClr>
              <a:buFont typeface="Wingdings" panose="05000000000000000000" pitchFamily="2" charset="2"/>
              <a:buChar char="Ø"/>
            </a:pPr>
            <a:r>
              <a:rPr lang="en-GB" dirty="0" smtClean="0">
                <a:solidFill>
                  <a:srgbClr val="034EA2"/>
                </a:solidFill>
              </a:rPr>
              <a:t>Energy-efficient </a:t>
            </a:r>
            <a:r>
              <a:rPr lang="en-GB" dirty="0">
                <a:solidFill>
                  <a:srgbClr val="034EA2"/>
                </a:solidFill>
              </a:rPr>
              <a:t>port and airport operations and buildings, green logistics, integration with other low-emission transport modes</a:t>
            </a:r>
          </a:p>
          <a:p>
            <a:pPr marL="342900" indent="-342900" algn="l">
              <a:spcBef>
                <a:spcPts val="500"/>
              </a:spcBef>
              <a:spcAft>
                <a:spcPts val="500"/>
              </a:spcAft>
              <a:buClr>
                <a:srgbClr val="034EA2"/>
              </a:buClr>
              <a:buFont typeface="Wingdings" panose="05000000000000000000" pitchFamily="2" charset="2"/>
              <a:buChar char="Ø"/>
            </a:pPr>
            <a:r>
              <a:rPr lang="en-GB" dirty="0">
                <a:solidFill>
                  <a:srgbClr val="034EA2"/>
                </a:solidFill>
              </a:rPr>
              <a:t>Reduced emissions for cities and improved </a:t>
            </a:r>
            <a:r>
              <a:rPr lang="en-GB" dirty="0" smtClean="0">
                <a:solidFill>
                  <a:srgbClr val="034EA2"/>
                </a:solidFill>
              </a:rPr>
              <a:t>city </a:t>
            </a:r>
            <a:r>
              <a:rPr lang="en-GB" dirty="0">
                <a:solidFill>
                  <a:srgbClr val="034EA2"/>
                </a:solidFill>
              </a:rPr>
              <a:t>integration for ports and </a:t>
            </a:r>
            <a:r>
              <a:rPr lang="en-GB" dirty="0" smtClean="0">
                <a:solidFill>
                  <a:srgbClr val="034EA2"/>
                </a:solidFill>
              </a:rPr>
              <a:t>airports</a:t>
            </a:r>
            <a:endParaRPr lang="en-GB" dirty="0">
              <a:solidFill>
                <a:srgbClr val="034EA2"/>
              </a:solidFill>
            </a:endParaRPr>
          </a:p>
        </p:txBody>
      </p:sp>
      <p:sp>
        <p:nvSpPr>
          <p:cNvPr id="30" name="TextBox 29"/>
          <p:cNvSpPr txBox="1"/>
          <p:nvPr/>
        </p:nvSpPr>
        <p:spPr>
          <a:xfrm>
            <a:off x="816430" y="1843750"/>
            <a:ext cx="9261144"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dirty="0">
                <a:solidFill>
                  <a:srgbClr val="034EA2"/>
                </a:solidFill>
              </a:rPr>
              <a:t>Large-scale, real-life demonstrations of green </a:t>
            </a:r>
            <a:r>
              <a:rPr lang="en-GB" sz="2000" dirty="0" smtClean="0">
                <a:solidFill>
                  <a:srgbClr val="034EA2"/>
                </a:solidFill>
              </a:rPr>
              <a:t>airports, maritime </a:t>
            </a:r>
            <a:r>
              <a:rPr lang="en-GB" sz="2000" dirty="0">
                <a:solidFill>
                  <a:srgbClr val="034EA2"/>
                </a:solidFill>
              </a:rPr>
              <a:t>and inland </a:t>
            </a:r>
            <a:r>
              <a:rPr lang="en-GB" sz="2000" dirty="0" smtClean="0">
                <a:solidFill>
                  <a:srgbClr val="034EA2"/>
                </a:solidFill>
              </a:rPr>
              <a:t>ports</a:t>
            </a:r>
            <a:endParaRPr lang="en-US" sz="2000" dirty="0">
              <a:solidFill>
                <a:srgbClr val="FF0000"/>
              </a:solidFill>
            </a:endParaRPr>
          </a:p>
        </p:txBody>
      </p:sp>
    </p:spTree>
    <p:extLst>
      <p:ext uri="{BB962C8B-B14F-4D97-AF65-F5344CB8AC3E}">
        <p14:creationId xmlns:p14="http://schemas.microsoft.com/office/powerpoint/2010/main" val="919270144"/>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Deal</a:t>
            </a:r>
            <a:r>
              <a:rPr lang="en-IE" sz="2800" b="1" dirty="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232942"/>
            <a:ext cx="7051291"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Green </a:t>
            </a:r>
            <a:r>
              <a:rPr lang="en-US" sz="2000" b="1" dirty="0" smtClean="0">
                <a:solidFill>
                  <a:srgbClr val="034EA2"/>
                </a:solidFill>
              </a:rPr>
              <a:t>Airports and Ports</a:t>
            </a:r>
            <a:r>
              <a:rPr lang="en-US" sz="2000" b="1" dirty="0">
                <a:solidFill>
                  <a:srgbClr val="034EA2"/>
                </a:solidFill>
              </a:rPr>
              <a:t>: green </a:t>
            </a:r>
            <a:r>
              <a:rPr lang="en-US" sz="2000" b="1" dirty="0" smtClean="0">
                <a:solidFill>
                  <a:srgbClr val="034EA2"/>
                </a:solidFill>
              </a:rPr>
              <a:t>aviation and shipping </a:t>
            </a:r>
            <a:endParaRPr lang="en-US" dirty="0">
              <a:solidFill>
                <a:srgbClr val="034EA2"/>
              </a:solidFill>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1957498"/>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Proposed activities: </a:t>
            </a:r>
            <a:endParaRPr lang="en-US" sz="2000" b="1" dirty="0">
              <a:solidFill>
                <a:srgbClr val="034EA2"/>
              </a:solidFill>
            </a:endParaRPr>
          </a:p>
        </p:txBody>
      </p:sp>
      <p:sp>
        <p:nvSpPr>
          <p:cNvPr id="13" name="TextBox 12">
            <a:extLst>
              <a:ext uri="{FF2B5EF4-FFF2-40B4-BE49-F238E27FC236}">
                <a16:creationId xmlns:a16="http://schemas.microsoft.com/office/drawing/2014/main" xmlns="" id="{B9019B80-E2D4-43E3-B727-F77D5D12D46A}"/>
              </a:ext>
            </a:extLst>
          </p:cNvPr>
          <p:cNvSpPr txBox="1"/>
          <p:nvPr/>
        </p:nvSpPr>
        <p:spPr>
          <a:xfrm>
            <a:off x="1020217" y="2298650"/>
            <a:ext cx="9229638" cy="46730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spcBef>
                <a:spcPts val="500"/>
              </a:spcBef>
              <a:spcAft>
                <a:spcPts val="500"/>
              </a:spcAft>
              <a:buClr>
                <a:srgbClr val="034EA2"/>
              </a:buClr>
              <a:buFont typeface="Wingdings" panose="05000000000000000000" pitchFamily="2" charset="2"/>
              <a:buChar char="Ø"/>
            </a:pPr>
            <a:r>
              <a:rPr lang="en-GB" dirty="0" smtClean="0">
                <a:solidFill>
                  <a:srgbClr val="034EA2"/>
                </a:solidFill>
              </a:rPr>
              <a:t>Pilot/demo plants of </a:t>
            </a:r>
            <a:r>
              <a:rPr lang="en-GB" dirty="0">
                <a:solidFill>
                  <a:srgbClr val="034EA2"/>
                </a:solidFill>
              </a:rPr>
              <a:t>z</a:t>
            </a:r>
            <a:r>
              <a:rPr lang="en-GB" dirty="0" smtClean="0">
                <a:solidFill>
                  <a:srgbClr val="034EA2"/>
                </a:solidFill>
              </a:rPr>
              <a:t>ero-emission </a:t>
            </a:r>
            <a:r>
              <a:rPr lang="en-GB" dirty="0">
                <a:solidFill>
                  <a:srgbClr val="034EA2"/>
                </a:solidFill>
              </a:rPr>
              <a:t>energy </a:t>
            </a:r>
            <a:r>
              <a:rPr lang="en-GB" dirty="0" smtClean="0">
                <a:solidFill>
                  <a:srgbClr val="034EA2"/>
                </a:solidFill>
              </a:rPr>
              <a:t>production and supply at </a:t>
            </a:r>
            <a:r>
              <a:rPr lang="en-GB" dirty="0">
                <a:solidFill>
                  <a:srgbClr val="034EA2"/>
                </a:solidFill>
              </a:rPr>
              <a:t>ports and airports (electricity, hydrogen, sustainable alternative fuels</a:t>
            </a:r>
            <a:r>
              <a:rPr lang="en-GB" dirty="0" smtClean="0">
                <a:solidFill>
                  <a:srgbClr val="034EA2"/>
                </a:solidFill>
              </a:rPr>
              <a:t>)</a:t>
            </a:r>
          </a:p>
          <a:p>
            <a:pPr marL="342900" indent="-342900" algn="l">
              <a:spcBef>
                <a:spcPts val="500"/>
              </a:spcBef>
              <a:spcAft>
                <a:spcPts val="500"/>
              </a:spcAft>
              <a:buClr>
                <a:srgbClr val="034EA2"/>
              </a:buClr>
              <a:buFont typeface="Wingdings" panose="05000000000000000000" pitchFamily="2" charset="2"/>
              <a:buChar char="Ø"/>
            </a:pPr>
            <a:r>
              <a:rPr lang="en-GB" dirty="0" smtClean="0">
                <a:solidFill>
                  <a:srgbClr val="034EA2"/>
                </a:solidFill>
              </a:rPr>
              <a:t>On-shore </a:t>
            </a:r>
            <a:r>
              <a:rPr lang="en-GB" dirty="0">
                <a:solidFill>
                  <a:srgbClr val="034EA2"/>
                </a:solidFill>
              </a:rPr>
              <a:t>supply systems, storage, distribution and power/re-charging/alternative re-fuelling infrastructure for </a:t>
            </a:r>
            <a:r>
              <a:rPr lang="en-GB" dirty="0" smtClean="0">
                <a:solidFill>
                  <a:srgbClr val="034EA2"/>
                </a:solidFill>
              </a:rPr>
              <a:t>aircrafts and ships</a:t>
            </a:r>
            <a:endParaRPr lang="en-GB" dirty="0">
              <a:solidFill>
                <a:srgbClr val="034EA2"/>
              </a:solidFill>
            </a:endParaRPr>
          </a:p>
          <a:p>
            <a:pPr marL="342900" indent="-342900" algn="l">
              <a:spcBef>
                <a:spcPts val="500"/>
              </a:spcBef>
              <a:spcAft>
                <a:spcPts val="500"/>
              </a:spcAft>
              <a:buClr>
                <a:srgbClr val="034EA2"/>
              </a:buClr>
              <a:buFont typeface="Wingdings" panose="05000000000000000000" pitchFamily="2" charset="2"/>
              <a:buChar char="Ø"/>
            </a:pPr>
            <a:r>
              <a:rPr lang="en-GB" dirty="0" smtClean="0">
                <a:solidFill>
                  <a:srgbClr val="034EA2"/>
                </a:solidFill>
              </a:rPr>
              <a:t>Large-scale</a:t>
            </a:r>
            <a:r>
              <a:rPr lang="en-GB" dirty="0">
                <a:solidFill>
                  <a:srgbClr val="034EA2"/>
                </a:solidFill>
              </a:rPr>
              <a:t>, real-life high TRL demonstrations of green maritime and inland ports, of different sizes</a:t>
            </a:r>
            <a:r>
              <a:rPr lang="en-GB" dirty="0" smtClean="0">
                <a:solidFill>
                  <a:srgbClr val="034EA2"/>
                </a:solidFill>
              </a:rPr>
              <a:t>, </a:t>
            </a:r>
            <a:r>
              <a:rPr lang="en-US" dirty="0" smtClean="0">
                <a:solidFill>
                  <a:srgbClr val="034EA2"/>
                </a:solidFill>
              </a:rPr>
              <a:t>across 3 airport dimensions: transport; energy supply; terminals </a:t>
            </a:r>
          </a:p>
          <a:p>
            <a:pPr marL="342900" indent="-342900" algn="l">
              <a:spcBef>
                <a:spcPts val="500"/>
              </a:spcBef>
              <a:spcAft>
                <a:spcPts val="500"/>
              </a:spcAft>
              <a:buClr>
                <a:srgbClr val="034EA2"/>
              </a:buClr>
              <a:buFont typeface="Wingdings" panose="05000000000000000000" pitchFamily="2" charset="2"/>
              <a:buChar char="Ø"/>
            </a:pPr>
            <a:r>
              <a:rPr lang="en-GB" dirty="0" smtClean="0">
                <a:solidFill>
                  <a:srgbClr val="034EA2"/>
                </a:solidFill>
              </a:rPr>
              <a:t>Integration </a:t>
            </a:r>
            <a:r>
              <a:rPr lang="en-GB" dirty="0">
                <a:solidFill>
                  <a:srgbClr val="034EA2"/>
                </a:solidFill>
              </a:rPr>
              <a:t>with </a:t>
            </a:r>
            <a:r>
              <a:rPr lang="en-GB" dirty="0" smtClean="0">
                <a:solidFill>
                  <a:srgbClr val="034EA2"/>
                </a:solidFill>
              </a:rPr>
              <a:t>operations </a:t>
            </a:r>
            <a:r>
              <a:rPr lang="en-GB" dirty="0">
                <a:solidFill>
                  <a:srgbClr val="034EA2"/>
                </a:solidFill>
              </a:rPr>
              <a:t>and green </a:t>
            </a:r>
            <a:r>
              <a:rPr lang="en-GB" dirty="0" smtClean="0">
                <a:solidFill>
                  <a:srgbClr val="034EA2"/>
                </a:solidFill>
              </a:rPr>
              <a:t>logistics, innovative </a:t>
            </a:r>
            <a:r>
              <a:rPr lang="en-GB" dirty="0">
                <a:solidFill>
                  <a:srgbClr val="034EA2"/>
                </a:solidFill>
              </a:rPr>
              <a:t>construction, dredging, infrastructures, effective and green land use</a:t>
            </a:r>
          </a:p>
          <a:p>
            <a:pPr marL="342900" indent="-342900" algn="l">
              <a:spcBef>
                <a:spcPts val="500"/>
              </a:spcBef>
              <a:spcAft>
                <a:spcPts val="500"/>
              </a:spcAft>
              <a:buClr>
                <a:srgbClr val="034EA2"/>
              </a:buClr>
              <a:buFont typeface="Wingdings" panose="05000000000000000000" pitchFamily="2" charset="2"/>
              <a:buChar char="Ø"/>
            </a:pPr>
            <a:r>
              <a:rPr lang="en-GB" dirty="0" smtClean="0">
                <a:solidFill>
                  <a:srgbClr val="034EA2"/>
                </a:solidFill>
              </a:rPr>
              <a:t>New </a:t>
            </a:r>
            <a:r>
              <a:rPr lang="en-GB" dirty="0">
                <a:solidFill>
                  <a:srgbClr val="034EA2"/>
                </a:solidFill>
              </a:rPr>
              <a:t>tools and optimisation mechanisms for multimodal access, passenger and freight flows into / out of ports and airports, facilitating </a:t>
            </a:r>
            <a:r>
              <a:rPr lang="en-GB" dirty="0" smtClean="0">
                <a:solidFill>
                  <a:srgbClr val="034EA2"/>
                </a:solidFill>
              </a:rPr>
              <a:t>access </a:t>
            </a:r>
            <a:r>
              <a:rPr lang="en-GB" dirty="0">
                <a:solidFill>
                  <a:srgbClr val="034EA2"/>
                </a:solidFill>
              </a:rPr>
              <a:t>and reducing traffic from / to the city</a:t>
            </a:r>
          </a:p>
          <a:p>
            <a:pPr marL="342900" indent="-342900" algn="l">
              <a:spcBef>
                <a:spcPts val="500"/>
              </a:spcBef>
              <a:spcAft>
                <a:spcPts val="500"/>
              </a:spcAft>
              <a:buClr>
                <a:srgbClr val="034EA2"/>
              </a:buClr>
              <a:buFont typeface="Wingdings" panose="05000000000000000000" pitchFamily="2" charset="2"/>
              <a:buChar char="Ø"/>
            </a:pPr>
            <a:r>
              <a:rPr lang="en-GB" dirty="0">
                <a:solidFill>
                  <a:srgbClr val="034EA2"/>
                </a:solidFill>
              </a:rPr>
              <a:t>Non-technological framework conditions, new multi-actor governance and investment </a:t>
            </a:r>
            <a:r>
              <a:rPr lang="en-GB" dirty="0" smtClean="0">
                <a:solidFill>
                  <a:srgbClr val="034EA2"/>
                </a:solidFill>
              </a:rPr>
              <a:t>analyses</a:t>
            </a:r>
            <a:endParaRPr lang="en-US" sz="1900" dirty="0">
              <a:solidFill>
                <a:srgbClr val="034EA2"/>
              </a:solidFill>
            </a:endParaRPr>
          </a:p>
        </p:txBody>
      </p:sp>
    </p:spTree>
    <p:extLst>
      <p:ext uri="{BB962C8B-B14F-4D97-AF65-F5344CB8AC3E}">
        <p14:creationId xmlns:p14="http://schemas.microsoft.com/office/powerpoint/2010/main" val="1348529293"/>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3059036"/>
            <a:ext cx="6112042"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a:t>
            </a:r>
            <a:r>
              <a:rPr lang="en-US" sz="2000" b="1" dirty="0" smtClean="0">
                <a:solidFill>
                  <a:srgbClr val="034EA2"/>
                </a:solidFill>
              </a:rPr>
              <a:t>6:</a:t>
            </a:r>
          </a:p>
          <a:p>
            <a:r>
              <a:rPr lang="en-US" sz="2000" b="1" dirty="0" smtClean="0">
                <a:solidFill>
                  <a:srgbClr val="034EA2"/>
                </a:solidFill>
              </a:rPr>
              <a:t>Farm-to-Fork </a:t>
            </a:r>
            <a:endParaRPr lang="en-US" sz="2000" b="1" dirty="0">
              <a:solidFill>
                <a:srgbClr val="034EA2"/>
              </a:solidFill>
            </a:endParaRPr>
          </a:p>
        </p:txBody>
      </p:sp>
    </p:spTree>
    <p:extLst>
      <p:ext uri="{BB962C8B-B14F-4D97-AF65-F5344CB8AC3E}">
        <p14:creationId xmlns:p14="http://schemas.microsoft.com/office/powerpoint/2010/main" val="724321345"/>
      </p:ext>
    </p:extLst>
  </p:cSld>
  <p:clrMapOvr>
    <a:masterClrMapping/>
  </p:clrMapOvr>
  <p:transition spd="med"/>
  <p:timing>
    <p:tnLst>
      <p:par>
        <p:cTn id="1" dur="indefinite" restart="never" fill="hold"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232942"/>
            <a:ext cx="7051291"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034EA2"/>
                </a:solidFill>
              </a:rPr>
              <a:t>Farm-to-Fork</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7" name="TextBox 6"/>
          <p:cNvSpPr txBox="1"/>
          <p:nvPr/>
        </p:nvSpPr>
        <p:spPr>
          <a:xfrm>
            <a:off x="1336304" y="4022409"/>
            <a:ext cx="8709076" cy="21493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buClr>
                <a:srgbClr val="034EA2"/>
              </a:buClr>
            </a:pPr>
            <a:r>
              <a:rPr lang="en-US" dirty="0" smtClean="0">
                <a:solidFill>
                  <a:srgbClr val="034EA2"/>
                </a:solidFill>
              </a:rPr>
              <a:t>1</a:t>
            </a:r>
            <a:r>
              <a:rPr lang="en-US" dirty="0">
                <a:solidFill>
                  <a:srgbClr val="034EA2"/>
                </a:solidFill>
              </a:rPr>
              <a:t>) </a:t>
            </a:r>
            <a:r>
              <a:rPr lang="en-US" dirty="0" smtClean="0">
                <a:solidFill>
                  <a:srgbClr val="034EA2"/>
                </a:solidFill>
              </a:rPr>
              <a:t>(a) achieving </a:t>
            </a:r>
            <a:r>
              <a:rPr lang="en-US" dirty="0">
                <a:solidFill>
                  <a:srgbClr val="034EA2"/>
                </a:solidFill>
              </a:rPr>
              <a:t>climate neutral </a:t>
            </a:r>
            <a:r>
              <a:rPr lang="en-US" dirty="0" smtClean="0">
                <a:solidFill>
                  <a:srgbClr val="034EA2"/>
                </a:solidFill>
              </a:rPr>
              <a:t>farms, and/or b) </a:t>
            </a:r>
            <a:r>
              <a:rPr lang="en-US" dirty="0">
                <a:solidFill>
                  <a:srgbClr val="034EA2"/>
                </a:solidFill>
              </a:rPr>
              <a:t>achieving climate </a:t>
            </a:r>
            <a:r>
              <a:rPr lang="en-US" dirty="0" smtClean="0">
                <a:solidFill>
                  <a:srgbClr val="034EA2"/>
                </a:solidFill>
              </a:rPr>
              <a:t>neutral </a:t>
            </a:r>
            <a:r>
              <a:rPr lang="en-US" dirty="0">
                <a:solidFill>
                  <a:srgbClr val="034EA2"/>
                </a:solidFill>
              </a:rPr>
              <a:t>food businesses; </a:t>
            </a:r>
          </a:p>
          <a:p>
            <a:pPr algn="l">
              <a:buClr>
                <a:srgbClr val="034EA2"/>
              </a:buClr>
            </a:pPr>
            <a:r>
              <a:rPr lang="en-US" dirty="0">
                <a:solidFill>
                  <a:srgbClr val="034EA2"/>
                </a:solidFill>
              </a:rPr>
              <a:t>2) reduction of pesticides, antimicrobials, fertilizers and harmful nutrients, towards zero pollution</a:t>
            </a:r>
          </a:p>
          <a:p>
            <a:pPr algn="l">
              <a:buClr>
                <a:srgbClr val="034EA2"/>
              </a:buClr>
            </a:pPr>
            <a:r>
              <a:rPr lang="en-US" dirty="0">
                <a:solidFill>
                  <a:srgbClr val="034EA2"/>
                </a:solidFill>
              </a:rPr>
              <a:t>3) reduction of food loss and waste</a:t>
            </a:r>
          </a:p>
          <a:p>
            <a:pPr algn="l">
              <a:buClr>
                <a:srgbClr val="034EA2"/>
              </a:buClr>
            </a:pPr>
            <a:r>
              <a:rPr lang="en-US" dirty="0">
                <a:solidFill>
                  <a:srgbClr val="034EA2"/>
                </a:solidFill>
              </a:rPr>
              <a:t>4) shifting to sustainable and healthy diets, sourced from land and sea.</a:t>
            </a:r>
          </a:p>
          <a:p>
            <a:pPr marR="0" algn="l" defTabSz="468470" rtl="0" fontAlgn="auto" latinLnBrk="0" hangingPunct="0">
              <a:lnSpc>
                <a:spcPct val="100000"/>
              </a:lnSpc>
              <a:spcBef>
                <a:spcPts val="0"/>
              </a:spcBef>
              <a:spcAft>
                <a:spcPts val="0"/>
              </a:spcAft>
              <a:buClr>
                <a:srgbClr val="034EA2"/>
              </a:buClr>
              <a:buSzTx/>
              <a:tabLst/>
            </a:pPr>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
        <p:nvSpPr>
          <p:cNvPr id="30" name="TextBox 29"/>
          <p:cNvSpPr txBox="1"/>
          <p:nvPr/>
        </p:nvSpPr>
        <p:spPr>
          <a:xfrm>
            <a:off x="1020218" y="1959410"/>
            <a:ext cx="8853569" cy="188769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buClr>
                <a:srgbClr val="034EA2"/>
              </a:buClr>
            </a:pPr>
            <a:r>
              <a:rPr lang="en-US" sz="2000" dirty="0" smtClean="0">
                <a:solidFill>
                  <a:srgbClr val="034EA2"/>
                </a:solidFill>
              </a:rPr>
              <a:t>Full title : “</a:t>
            </a:r>
            <a:r>
              <a:rPr lang="en-US" sz="2000" i="1" dirty="0" smtClean="0">
                <a:solidFill>
                  <a:srgbClr val="034EA2"/>
                </a:solidFill>
              </a:rPr>
              <a:t>From </a:t>
            </a:r>
            <a:r>
              <a:rPr lang="en-US" sz="2000" i="1" dirty="0">
                <a:solidFill>
                  <a:srgbClr val="034EA2"/>
                </a:solidFill>
              </a:rPr>
              <a:t>farm to fork: testing and demonstrating high impact innovations to address food system challenges in a place-based </a:t>
            </a:r>
            <a:r>
              <a:rPr lang="en-US" sz="2000" i="1" dirty="0" smtClean="0">
                <a:solidFill>
                  <a:srgbClr val="034EA2"/>
                </a:solidFill>
              </a:rPr>
              <a:t>context</a:t>
            </a:r>
            <a:r>
              <a:rPr lang="en-US" sz="2000" dirty="0" smtClean="0">
                <a:solidFill>
                  <a:srgbClr val="034EA2"/>
                </a:solidFill>
              </a:rPr>
              <a:t>.”</a:t>
            </a:r>
          </a:p>
          <a:p>
            <a:pPr algn="l">
              <a:buClr>
                <a:srgbClr val="034EA2"/>
              </a:buClr>
            </a:pPr>
            <a:endParaRPr lang="en-US" dirty="0">
              <a:solidFill>
                <a:srgbClr val="034EA2"/>
              </a:solidFill>
            </a:endParaRPr>
          </a:p>
          <a:p>
            <a:pPr algn="l">
              <a:buClr>
                <a:srgbClr val="034EA2"/>
              </a:buClr>
            </a:pPr>
            <a:r>
              <a:rPr lang="en-US" dirty="0" smtClean="0">
                <a:solidFill>
                  <a:srgbClr val="034EA2"/>
                </a:solidFill>
              </a:rPr>
              <a:t>An Innovation </a:t>
            </a:r>
            <a:r>
              <a:rPr lang="en-US" dirty="0">
                <a:solidFill>
                  <a:srgbClr val="034EA2"/>
                </a:solidFill>
              </a:rPr>
              <a:t>Action (IA), that calls for demonstration projects to test, pilot and showcase place-based, innovative system solutions to </a:t>
            </a:r>
            <a:r>
              <a:rPr lang="en-US" b="1" dirty="0">
                <a:solidFill>
                  <a:srgbClr val="034EA2"/>
                </a:solidFill>
              </a:rPr>
              <a:t>4 pressing food systems’ </a:t>
            </a:r>
            <a:r>
              <a:rPr lang="en-US" b="1" dirty="0" smtClean="0">
                <a:solidFill>
                  <a:srgbClr val="034EA2"/>
                </a:solidFill>
              </a:rPr>
              <a:t>challenges</a:t>
            </a:r>
            <a:r>
              <a:rPr lang="en-US" dirty="0" smtClean="0">
                <a:solidFill>
                  <a:srgbClr val="034EA2"/>
                </a:solidFill>
              </a:rPr>
              <a:t>, and resulting in </a:t>
            </a:r>
            <a:r>
              <a:rPr lang="en-US" b="1" dirty="0" smtClean="0">
                <a:solidFill>
                  <a:srgbClr val="034EA2"/>
                </a:solidFill>
              </a:rPr>
              <a:t>4 targeted impacts</a:t>
            </a:r>
            <a:r>
              <a:rPr lang="en-US" dirty="0" smtClean="0">
                <a:solidFill>
                  <a:srgbClr val="034EA2"/>
                </a:solidFill>
              </a:rPr>
              <a:t>:</a:t>
            </a:r>
            <a:endParaRPr lang="en-US" dirty="0">
              <a:solidFill>
                <a:srgbClr val="034EA2"/>
              </a:solidFill>
            </a:endParaRPr>
          </a:p>
        </p:txBody>
      </p:sp>
    </p:spTree>
    <p:extLst>
      <p:ext uri="{BB962C8B-B14F-4D97-AF65-F5344CB8AC3E}">
        <p14:creationId xmlns:p14="http://schemas.microsoft.com/office/powerpoint/2010/main" val="2065614114"/>
      </p:ext>
    </p:extLst>
  </p:cSld>
  <p:clrMapOvr>
    <a:masterClrMapping/>
  </p:clrMapOvr>
  <p:transition spd="med"/>
  <p:timing>
    <p:tnLst>
      <p:par>
        <p:cTn id="1" dur="indefinite" restart="never" fill="hold"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232942"/>
            <a:ext cx="7051291"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Farm-to-Fork</a:t>
            </a:r>
            <a:endParaRPr lang="en-US" dirty="0">
              <a:solidFill>
                <a:srgbClr val="034EA2"/>
              </a:solidFill>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185118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Projects will: </a:t>
            </a:r>
            <a:endParaRPr lang="en-US" sz="2000" b="1" dirty="0">
              <a:solidFill>
                <a:srgbClr val="034EA2"/>
              </a:solidFill>
            </a:endParaRPr>
          </a:p>
        </p:txBody>
      </p:sp>
      <p:sp>
        <p:nvSpPr>
          <p:cNvPr id="7" name="TextBox 6"/>
          <p:cNvSpPr txBox="1"/>
          <p:nvPr/>
        </p:nvSpPr>
        <p:spPr>
          <a:xfrm>
            <a:off x="1092463" y="2299401"/>
            <a:ext cx="8709076" cy="50731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457200" indent="-457200" algn="l">
              <a:buClr>
                <a:srgbClr val="034EA2"/>
              </a:buClr>
              <a:buAutoNum type="arabicParenR"/>
            </a:pPr>
            <a:r>
              <a:rPr lang="en-US" dirty="0" err="1" smtClean="0">
                <a:solidFill>
                  <a:srgbClr val="034EA2"/>
                </a:solidFill>
              </a:rPr>
              <a:t>maximise</a:t>
            </a:r>
            <a:r>
              <a:rPr lang="en-US" dirty="0" smtClean="0">
                <a:solidFill>
                  <a:srgbClr val="034EA2"/>
                </a:solidFill>
              </a:rPr>
              <a:t> </a:t>
            </a:r>
            <a:r>
              <a:rPr lang="en-US" dirty="0">
                <a:solidFill>
                  <a:srgbClr val="034EA2"/>
                </a:solidFill>
              </a:rPr>
              <a:t>synergies and </a:t>
            </a:r>
            <a:r>
              <a:rPr lang="en-US" dirty="0" err="1">
                <a:solidFill>
                  <a:srgbClr val="034EA2"/>
                </a:solidFill>
              </a:rPr>
              <a:t>minimise</a:t>
            </a:r>
            <a:r>
              <a:rPr lang="en-US" dirty="0">
                <a:solidFill>
                  <a:srgbClr val="034EA2"/>
                </a:solidFill>
              </a:rPr>
              <a:t> trade-offs between the three dimensions of sustainability (social/health, climate/environmental and economic) &amp; respect planetary boundaries</a:t>
            </a:r>
            <a:r>
              <a:rPr lang="en-US" dirty="0" smtClean="0">
                <a:solidFill>
                  <a:srgbClr val="034EA2"/>
                </a:solidFill>
              </a:rPr>
              <a:t>.</a:t>
            </a:r>
          </a:p>
          <a:p>
            <a:pPr marL="457200" indent="-457200" algn="l">
              <a:buClr>
                <a:srgbClr val="034EA2"/>
              </a:buClr>
              <a:buAutoNum type="arabicParenR"/>
            </a:pPr>
            <a:endParaRPr lang="en-US" dirty="0">
              <a:solidFill>
                <a:srgbClr val="034EA2"/>
              </a:solidFill>
            </a:endParaRPr>
          </a:p>
          <a:p>
            <a:pPr algn="l">
              <a:buClr>
                <a:srgbClr val="034EA2"/>
              </a:buClr>
            </a:pPr>
            <a:r>
              <a:rPr lang="en-US" dirty="0" smtClean="0">
                <a:solidFill>
                  <a:srgbClr val="034EA2"/>
                </a:solidFill>
              </a:rPr>
              <a:t>2) address </a:t>
            </a:r>
            <a:r>
              <a:rPr lang="en-US" dirty="0">
                <a:solidFill>
                  <a:srgbClr val="034EA2"/>
                </a:solidFill>
              </a:rPr>
              <a:t>one of the 4 challenges &amp; integrate the following elements</a:t>
            </a:r>
            <a:r>
              <a:rPr lang="en-US" dirty="0" smtClean="0">
                <a:solidFill>
                  <a:srgbClr val="034EA2"/>
                </a:solidFill>
              </a:rPr>
              <a:t>:</a:t>
            </a:r>
          </a:p>
          <a:p>
            <a:pPr algn="l">
              <a:buClr>
                <a:srgbClr val="034EA2"/>
              </a:buClr>
            </a:pPr>
            <a:endParaRPr lang="en-US" dirty="0">
              <a:solidFill>
                <a:srgbClr val="034EA2"/>
              </a:solidFill>
            </a:endParaRPr>
          </a:p>
          <a:p>
            <a:pPr marL="342900" lvl="4" indent="-342900" algn="l">
              <a:buClr>
                <a:srgbClr val="034EA2"/>
              </a:buClr>
              <a:buFont typeface="Wingdings" panose="05000000000000000000" pitchFamily="2" charset="2"/>
              <a:buChar char="Ø"/>
            </a:pPr>
            <a:r>
              <a:rPr lang="en-US" dirty="0">
                <a:solidFill>
                  <a:srgbClr val="034EA2"/>
                </a:solidFill>
              </a:rPr>
              <a:t>Systemic approach at the basis of a plan to tackle the challenge: from identifying drivers and root causes of systemic challenge to assessing impact of solutions</a:t>
            </a:r>
          </a:p>
          <a:p>
            <a:pPr marL="342900" lvl="3" indent="-342900" algn="l">
              <a:buClr>
                <a:srgbClr val="034EA2"/>
              </a:buClr>
              <a:buFont typeface="Wingdings" panose="05000000000000000000" pitchFamily="2" charset="2"/>
              <a:buChar char="Ø"/>
            </a:pPr>
            <a:r>
              <a:rPr lang="en-US" dirty="0">
                <a:solidFill>
                  <a:srgbClr val="034EA2"/>
                </a:solidFill>
              </a:rPr>
              <a:t>Multi-actor approach, engaging partners to co-create, test and demonstrate solutions </a:t>
            </a:r>
          </a:p>
          <a:p>
            <a:pPr marL="342900" lvl="3" indent="-342900" algn="l">
              <a:buClr>
                <a:srgbClr val="034EA2"/>
              </a:buClr>
              <a:buFont typeface="Wingdings" panose="05000000000000000000" pitchFamily="2" charset="2"/>
              <a:buChar char="Ø"/>
            </a:pPr>
            <a:r>
              <a:rPr lang="en-US" dirty="0">
                <a:solidFill>
                  <a:srgbClr val="034EA2"/>
                </a:solidFill>
              </a:rPr>
              <a:t>Most appropriate mix of innovations: technologies, business models, governance models, and social innovations, taking into account the place-based context</a:t>
            </a:r>
          </a:p>
          <a:p>
            <a:pPr marL="342900" lvl="3" indent="-342900" algn="l">
              <a:buClr>
                <a:srgbClr val="034EA2"/>
              </a:buClr>
              <a:buFont typeface="Wingdings" panose="05000000000000000000" pitchFamily="2" charset="2"/>
              <a:buChar char="Ø"/>
            </a:pPr>
            <a:r>
              <a:rPr lang="en-US" dirty="0">
                <a:solidFill>
                  <a:srgbClr val="034EA2"/>
                </a:solidFill>
              </a:rPr>
              <a:t>An action plan for communication and engagement, in and beyond the regions where the activities take place</a:t>
            </a:r>
          </a:p>
          <a:p>
            <a:pPr marR="0" algn="l" defTabSz="468470" rtl="0" fontAlgn="auto" latinLnBrk="0" hangingPunct="0">
              <a:lnSpc>
                <a:spcPct val="100000"/>
              </a:lnSpc>
              <a:spcBef>
                <a:spcPts val="0"/>
              </a:spcBef>
              <a:spcAft>
                <a:spcPts val="0"/>
              </a:spcAft>
              <a:buClr>
                <a:srgbClr val="034EA2"/>
              </a:buClr>
              <a:buSzTx/>
              <a:tabLst/>
            </a:pPr>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Tree>
    <p:extLst>
      <p:ext uri="{BB962C8B-B14F-4D97-AF65-F5344CB8AC3E}">
        <p14:creationId xmlns:p14="http://schemas.microsoft.com/office/powerpoint/2010/main" val="3995990466"/>
      </p:ext>
    </p:extLst>
  </p:cSld>
  <p:clrMapOvr>
    <a:masterClrMapping/>
  </p:clrMapOvr>
  <p:transition spd="med"/>
  <p:timing>
    <p:tnLst>
      <p:par>
        <p:cTn id="1" dur="indefinite" restart="never" fill="hold"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23"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19"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22" name="Oval 26"/>
          <p:cNvSpPr/>
          <p:nvPr/>
        </p:nvSpPr>
        <p:spPr>
          <a:xfrm>
            <a:off x="3057934" y="1770646"/>
            <a:ext cx="4618765" cy="4618768"/>
          </a:xfrm>
          <a:prstGeom prst="ellipse">
            <a:avLst/>
          </a:prstGeom>
          <a:gradFill>
            <a:gsLst>
              <a:gs pos="5000">
                <a:srgbClr val="5AA3AE">
                  <a:alpha val="40000"/>
                </a:srgbClr>
              </a:gs>
              <a:gs pos="100000">
                <a:srgbClr val="44BA7E">
                  <a:alpha val="40000"/>
                </a:srgbClr>
              </a:gs>
            </a:gsLst>
            <a:lin ang="5400000"/>
          </a:gradFill>
          <a:ln w="28575">
            <a:solidFill>
              <a:srgbClr val="034EA2"/>
            </a:solidFill>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23"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70"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50" name="Picture 4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16" name="Rounded Rectangle 15"/>
          <p:cNvSpPr/>
          <p:nvPr/>
        </p:nvSpPr>
        <p:spPr>
          <a:xfrm>
            <a:off x="260463" y="1588384"/>
            <a:ext cx="10260418" cy="3553415"/>
          </a:xfrm>
          <a:prstGeom prst="roundRect">
            <a:avLst/>
          </a:prstGeom>
          <a:solidFill>
            <a:schemeClr val="accent1">
              <a:lumMod val="7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3" name="Rounded Rectangle 3"/>
          <p:cNvSpPr>
            <a:spLocks noChangeArrowheads="1"/>
          </p:cNvSpPr>
          <p:nvPr/>
        </p:nvSpPr>
        <p:spPr bwMode="auto">
          <a:xfrm>
            <a:off x="9106972" y="2239656"/>
            <a:ext cx="1296000" cy="2592000"/>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8: Zero-pollution, toxic free environment</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4" name="Rounded Rectangle 4"/>
          <p:cNvSpPr>
            <a:spLocks noChangeArrowheads="1"/>
          </p:cNvSpPr>
          <p:nvPr/>
        </p:nvSpPr>
        <p:spPr bwMode="auto">
          <a:xfrm>
            <a:off x="7857735" y="2239656"/>
            <a:ext cx="1296000" cy="2592000"/>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7: Ecosystems and Biodiversity</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5" name="Rounded Rectangle 5"/>
          <p:cNvSpPr>
            <a:spLocks noChangeArrowheads="1"/>
          </p:cNvSpPr>
          <p:nvPr/>
        </p:nvSpPr>
        <p:spPr bwMode="auto">
          <a:xfrm>
            <a:off x="6604368" y="2239656"/>
            <a:ext cx="1296000" cy="2609850"/>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6:  Farm to Fork</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6" name="Rounded Rectangle 10"/>
          <p:cNvSpPr>
            <a:spLocks noChangeArrowheads="1"/>
          </p:cNvSpPr>
          <p:nvPr/>
        </p:nvSpPr>
        <p:spPr bwMode="auto">
          <a:xfrm>
            <a:off x="1590376" y="5234904"/>
            <a:ext cx="7602772" cy="388937"/>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9: Strengthening our knowledge in support of the European Green Deal</a:t>
            </a:r>
            <a:endParaRPr kumimoji="0" lang="en-US" altLang="en-US" sz="7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ounded Rectangle 12"/>
          <p:cNvSpPr>
            <a:spLocks noChangeArrowheads="1"/>
          </p:cNvSpPr>
          <p:nvPr/>
        </p:nvSpPr>
        <p:spPr bwMode="auto">
          <a:xfrm>
            <a:off x="1571766" y="5717083"/>
            <a:ext cx="7621382" cy="365125"/>
          </a:xfrm>
          <a:prstGeom prst="roundRect">
            <a:avLst>
              <a:gd name="adj" fmla="val 16667"/>
            </a:avLst>
          </a:prstGeom>
          <a:solidFill>
            <a:srgbClr val="549E39"/>
          </a:solidFill>
          <a:ln w="12700">
            <a:solidFill>
              <a:srgbClr val="3B7327"/>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effectLst/>
                <a:latin typeface="Arial" panose="020B0604020202020204" pitchFamily="34" charset="0"/>
                <a:ea typeface="Times New Roman" panose="02020603050405020304" pitchFamily="18" charset="0"/>
              </a:rPr>
              <a:t>Area 10: Empowering citizens for the transition towards a climate neutral, sustainable Europe</a:t>
            </a:r>
            <a:endParaRPr kumimoji="0" lang="en-US" altLang="en-US" sz="700" b="0" i="0" u="none" strike="noStrike" cap="none" normalizeH="0" baseline="0" dirty="0" smtClean="0">
              <a:ln>
                <a:noFill/>
              </a:ln>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ounded Rectangle 6"/>
          <p:cNvSpPr>
            <a:spLocks noChangeArrowheads="1"/>
          </p:cNvSpPr>
          <p:nvPr/>
        </p:nvSpPr>
        <p:spPr bwMode="auto">
          <a:xfrm>
            <a:off x="5350065" y="2245039"/>
            <a:ext cx="1296000" cy="2592000"/>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5: Sustainable and smart mobility</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9" name="Rounded Rectangle 7"/>
          <p:cNvSpPr>
            <a:spLocks noChangeArrowheads="1"/>
          </p:cNvSpPr>
          <p:nvPr/>
        </p:nvSpPr>
        <p:spPr bwMode="auto">
          <a:xfrm>
            <a:off x="4095762" y="2239656"/>
            <a:ext cx="1296000" cy="2592000"/>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4:  Energy and resource efficient buildings</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10" name="Rounded Rectangle 8"/>
          <p:cNvSpPr>
            <a:spLocks noChangeArrowheads="1"/>
          </p:cNvSpPr>
          <p:nvPr/>
        </p:nvSpPr>
        <p:spPr bwMode="auto">
          <a:xfrm>
            <a:off x="2840523" y="2239656"/>
            <a:ext cx="1296000" cy="2592000"/>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3: Industry for a clean and circular economy</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11" name="Rounded Rectangle 9"/>
          <p:cNvSpPr>
            <a:spLocks noChangeArrowheads="1"/>
          </p:cNvSpPr>
          <p:nvPr/>
        </p:nvSpPr>
        <p:spPr bwMode="auto">
          <a:xfrm>
            <a:off x="1571293" y="2239656"/>
            <a:ext cx="1296000" cy="2592000"/>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2: Clean, affordable and secure energy</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12" name="Rounded Rectangle 13"/>
          <p:cNvSpPr>
            <a:spLocks noChangeArrowheads="1"/>
          </p:cNvSpPr>
          <p:nvPr/>
        </p:nvSpPr>
        <p:spPr bwMode="auto">
          <a:xfrm>
            <a:off x="1565251" y="6180069"/>
            <a:ext cx="7588484" cy="365125"/>
          </a:xfrm>
          <a:prstGeom prst="roundRect">
            <a:avLst>
              <a:gd name="adj" fmla="val 16667"/>
            </a:avLst>
          </a:prstGeom>
          <a:solidFill>
            <a:srgbClr val="549E39"/>
          </a:solidFill>
          <a:ln w="12700">
            <a:solidFill>
              <a:srgbClr val="3B7327"/>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effectLst/>
                <a:latin typeface="Arial" panose="020B0604020202020204" pitchFamily="34" charset="0"/>
                <a:ea typeface="Times New Roman" panose="02020603050405020304" pitchFamily="18" charset="0"/>
              </a:rPr>
              <a:t>Area 11: International cooperation (tbc)</a:t>
            </a:r>
            <a:endParaRPr kumimoji="0" lang="en-US" altLang="en-US" sz="700" b="0" i="0" u="none" strike="noStrike" cap="none" normalizeH="0" baseline="0" dirty="0" smtClean="0">
              <a:ln>
                <a:noFill/>
              </a:ln>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4"/>
          <p:cNvSpPr>
            <a:spLocks noChangeArrowheads="1"/>
          </p:cNvSpPr>
          <p:nvPr/>
        </p:nvSpPr>
        <p:spPr bwMode="auto">
          <a:xfrm>
            <a:off x="922421" y="1977581"/>
            <a:ext cx="10680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fontAlgn="base">
              <a:spcBef>
                <a:spcPct val="0"/>
              </a:spcBef>
              <a:spcAft>
                <a:spcPct val="0"/>
              </a:spcAft>
              <a:tabLst>
                <a:tab pos="590550" algn="l"/>
                <a:tab pos="8863013" algn="r"/>
              </a:tabLst>
              <a:defRPr>
                <a:solidFill>
                  <a:schemeClr val="tx1"/>
                </a:solidFill>
                <a:latin typeface="Arial" panose="020B0604020202020204" pitchFamily="34" charset="0"/>
              </a:defRPr>
            </a:lvl1pPr>
            <a:lvl2pPr marL="457200" algn="l" eaLnBrk="0" fontAlgn="base">
              <a:spcBef>
                <a:spcPct val="0"/>
              </a:spcBef>
              <a:spcAft>
                <a:spcPct val="0"/>
              </a:spcAft>
              <a:tabLst>
                <a:tab pos="590550" algn="l"/>
                <a:tab pos="8863013" algn="r"/>
              </a:tabLst>
              <a:defRPr>
                <a:solidFill>
                  <a:schemeClr val="tx1"/>
                </a:solidFill>
                <a:latin typeface="Arial" panose="020B0604020202020204" pitchFamily="34" charset="0"/>
              </a:defRPr>
            </a:lvl2pPr>
            <a:lvl3pPr marL="914400" algn="l" eaLnBrk="0" fontAlgn="base">
              <a:spcBef>
                <a:spcPct val="0"/>
              </a:spcBef>
              <a:spcAft>
                <a:spcPct val="0"/>
              </a:spcAft>
              <a:tabLst>
                <a:tab pos="590550" algn="l"/>
                <a:tab pos="8863013" algn="r"/>
              </a:tabLst>
              <a:defRPr>
                <a:solidFill>
                  <a:schemeClr val="tx1"/>
                </a:solidFill>
                <a:latin typeface="Arial" panose="020B0604020202020204" pitchFamily="34" charset="0"/>
              </a:defRPr>
            </a:lvl3pPr>
            <a:lvl4pPr marL="1371600" algn="l" eaLnBrk="0" fontAlgn="base">
              <a:spcBef>
                <a:spcPct val="0"/>
              </a:spcBef>
              <a:spcAft>
                <a:spcPct val="0"/>
              </a:spcAft>
              <a:tabLst>
                <a:tab pos="590550" algn="l"/>
                <a:tab pos="8863013" algn="r"/>
              </a:tabLst>
              <a:defRPr>
                <a:solidFill>
                  <a:schemeClr val="tx1"/>
                </a:solidFill>
                <a:latin typeface="Arial" panose="020B0604020202020204" pitchFamily="34" charset="0"/>
              </a:defRPr>
            </a:lvl4pPr>
            <a:lvl5pPr marL="1828800" algn="l" eaLnBrk="0" fontAlgn="base">
              <a:spcBef>
                <a:spcPct val="0"/>
              </a:spcBef>
              <a:spcAft>
                <a:spcPct val="0"/>
              </a:spcAft>
              <a:tabLst>
                <a:tab pos="590550" algn="l"/>
                <a:tab pos="8863013" algn="r"/>
              </a:tabLst>
              <a:defRPr>
                <a:solidFill>
                  <a:schemeClr val="tx1"/>
                </a:solidFill>
                <a:latin typeface="Arial" panose="020B0604020202020204" pitchFamily="34" charset="0"/>
              </a:defRPr>
            </a:lvl5pPr>
            <a:lvl6pPr marL="2286000" algn="l" eaLnBrk="0" fontAlgn="base">
              <a:spcBef>
                <a:spcPct val="0"/>
              </a:spcBef>
              <a:spcAft>
                <a:spcPct val="0"/>
              </a:spcAft>
              <a:tabLst>
                <a:tab pos="590550" algn="l"/>
                <a:tab pos="8863013" algn="r"/>
              </a:tabLst>
              <a:defRPr>
                <a:solidFill>
                  <a:schemeClr val="tx1"/>
                </a:solidFill>
                <a:latin typeface="Arial" panose="020B0604020202020204" pitchFamily="34" charset="0"/>
              </a:defRPr>
            </a:lvl6pPr>
            <a:lvl7pPr marL="2743200" algn="l" eaLnBrk="0" fontAlgn="base">
              <a:spcBef>
                <a:spcPct val="0"/>
              </a:spcBef>
              <a:spcAft>
                <a:spcPct val="0"/>
              </a:spcAft>
              <a:tabLst>
                <a:tab pos="590550" algn="l"/>
                <a:tab pos="8863013" algn="r"/>
              </a:tabLst>
              <a:defRPr>
                <a:solidFill>
                  <a:schemeClr val="tx1"/>
                </a:solidFill>
                <a:latin typeface="Arial" panose="020B0604020202020204" pitchFamily="34" charset="0"/>
              </a:defRPr>
            </a:lvl7pPr>
            <a:lvl8pPr marL="3200400" algn="l" eaLnBrk="0" fontAlgn="base">
              <a:spcBef>
                <a:spcPct val="0"/>
              </a:spcBef>
              <a:spcAft>
                <a:spcPct val="0"/>
              </a:spcAft>
              <a:tabLst>
                <a:tab pos="590550" algn="l"/>
                <a:tab pos="8863013" algn="r"/>
              </a:tabLst>
              <a:defRPr>
                <a:solidFill>
                  <a:schemeClr val="tx1"/>
                </a:solidFill>
                <a:latin typeface="Arial" panose="020B0604020202020204" pitchFamily="34" charset="0"/>
              </a:defRPr>
            </a:lvl8pPr>
            <a:lvl9pPr marL="3657600" algn="l" eaLnBrk="0" fontAlgn="base">
              <a:spcBef>
                <a:spcPct val="0"/>
              </a:spcBef>
              <a:spcAft>
                <a:spcPct val="0"/>
              </a:spcAft>
              <a:tabLst>
                <a:tab pos="590550" algn="l"/>
                <a:tab pos="88630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90550" algn="l"/>
                <a:tab pos="8863013" algn="r"/>
              </a:tabLst>
            </a:pPr>
            <a:endParaRPr kumimoji="0" lang="en-GB"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90550" algn="l"/>
                <a:tab pos="8863013" algn="r"/>
              </a:tabLst>
            </a:pPr>
            <a:r>
              <a:rPr kumimoji="0" lang="en-GB"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7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90550" algn="l"/>
                <a:tab pos="8863013" algn="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25"/>
          <p:cNvSpPr>
            <a:spLocks noChangeArrowheads="1"/>
          </p:cNvSpPr>
          <p:nvPr/>
        </p:nvSpPr>
        <p:spPr bwMode="auto">
          <a:xfrm>
            <a:off x="922421" y="1977581"/>
            <a:ext cx="10680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 name="Rounded Rectangle 2"/>
          <p:cNvSpPr>
            <a:spLocks noChangeArrowheads="1"/>
          </p:cNvSpPr>
          <p:nvPr/>
        </p:nvSpPr>
        <p:spPr bwMode="auto">
          <a:xfrm>
            <a:off x="315644" y="2263062"/>
            <a:ext cx="1296000" cy="2592000"/>
          </a:xfrm>
          <a:prstGeom prst="roundRect">
            <a:avLst>
              <a:gd name="adj" fmla="val 16667"/>
            </a:avLst>
          </a:prstGeom>
          <a:solidFill>
            <a:srgbClr val="549E39"/>
          </a:solidFill>
          <a:ln w="12700">
            <a:solidFill>
              <a:srgbClr val="294E1C"/>
            </a:solid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Area 1: Increasing Climate Ambition: Cross sectoral challenges </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13" name="Rectangle 12"/>
          <p:cNvSpPr>
            <a:spLocks noChangeArrowheads="1"/>
          </p:cNvSpPr>
          <p:nvPr/>
        </p:nvSpPr>
        <p:spPr bwMode="auto">
          <a:xfrm>
            <a:off x="355016" y="474609"/>
            <a:ext cx="10024599" cy="2769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12" tIns="914112" rIns="914112" bIns="914112" numCol="1" anchor="t" anchorCtr="0" compatLnSpc="1">
            <a:prstTxWarp prst="textNoShape">
              <a:avLst/>
            </a:prstTxWarp>
            <a:spAutoFit/>
          </a:bodyPr>
          <a:lstStyle>
            <a:lvl1pPr algn="l" eaLnBrk="0" fontAlgn="base">
              <a:spcBef>
                <a:spcPct val="0"/>
              </a:spcBef>
              <a:spcAft>
                <a:spcPct val="0"/>
              </a:spcAft>
              <a:tabLst>
                <a:tab pos="3638550" algn="l"/>
              </a:tabLst>
              <a:defRPr>
                <a:solidFill>
                  <a:schemeClr val="tx1"/>
                </a:solidFill>
                <a:latin typeface="Arial" panose="020B0604020202020204" pitchFamily="34" charset="0"/>
              </a:defRPr>
            </a:lvl1pPr>
            <a:lvl2pPr marL="457200" algn="l" eaLnBrk="0" fontAlgn="base">
              <a:spcBef>
                <a:spcPct val="0"/>
              </a:spcBef>
              <a:spcAft>
                <a:spcPct val="0"/>
              </a:spcAft>
              <a:tabLst>
                <a:tab pos="3638550" algn="l"/>
              </a:tabLst>
              <a:defRPr>
                <a:solidFill>
                  <a:schemeClr val="tx1"/>
                </a:solidFill>
                <a:latin typeface="Arial" panose="020B0604020202020204" pitchFamily="34" charset="0"/>
              </a:defRPr>
            </a:lvl2pPr>
            <a:lvl3pPr marL="914400" algn="l" eaLnBrk="0" fontAlgn="base">
              <a:spcBef>
                <a:spcPct val="0"/>
              </a:spcBef>
              <a:spcAft>
                <a:spcPct val="0"/>
              </a:spcAft>
              <a:tabLst>
                <a:tab pos="3638550" algn="l"/>
              </a:tabLst>
              <a:defRPr>
                <a:solidFill>
                  <a:schemeClr val="tx1"/>
                </a:solidFill>
                <a:latin typeface="Arial" panose="020B0604020202020204" pitchFamily="34" charset="0"/>
              </a:defRPr>
            </a:lvl3pPr>
            <a:lvl4pPr marL="1371600" algn="l" eaLnBrk="0" fontAlgn="base">
              <a:spcBef>
                <a:spcPct val="0"/>
              </a:spcBef>
              <a:spcAft>
                <a:spcPct val="0"/>
              </a:spcAft>
              <a:tabLst>
                <a:tab pos="3638550" algn="l"/>
              </a:tabLst>
              <a:defRPr>
                <a:solidFill>
                  <a:schemeClr val="tx1"/>
                </a:solidFill>
                <a:latin typeface="Arial" panose="020B0604020202020204" pitchFamily="34" charset="0"/>
              </a:defRPr>
            </a:lvl4pPr>
            <a:lvl5pPr marL="1828800" algn="l" eaLnBrk="0" fontAlgn="base">
              <a:spcBef>
                <a:spcPct val="0"/>
              </a:spcBef>
              <a:spcAft>
                <a:spcPct val="0"/>
              </a:spcAft>
              <a:tabLst>
                <a:tab pos="3638550" algn="l"/>
              </a:tabLst>
              <a:defRPr>
                <a:solidFill>
                  <a:schemeClr val="tx1"/>
                </a:solidFill>
                <a:latin typeface="Arial" panose="020B0604020202020204" pitchFamily="34" charset="0"/>
              </a:defRPr>
            </a:lvl5pPr>
            <a:lvl6pPr marL="2286000" algn="l" eaLnBrk="0" fontAlgn="base">
              <a:spcBef>
                <a:spcPct val="0"/>
              </a:spcBef>
              <a:spcAft>
                <a:spcPct val="0"/>
              </a:spcAft>
              <a:tabLst>
                <a:tab pos="3638550" algn="l"/>
              </a:tabLst>
              <a:defRPr>
                <a:solidFill>
                  <a:schemeClr val="tx1"/>
                </a:solidFill>
                <a:latin typeface="Arial" panose="020B0604020202020204" pitchFamily="34" charset="0"/>
              </a:defRPr>
            </a:lvl6pPr>
            <a:lvl7pPr marL="2743200" algn="l" eaLnBrk="0" fontAlgn="base">
              <a:spcBef>
                <a:spcPct val="0"/>
              </a:spcBef>
              <a:spcAft>
                <a:spcPct val="0"/>
              </a:spcAft>
              <a:tabLst>
                <a:tab pos="3638550" algn="l"/>
              </a:tabLst>
              <a:defRPr>
                <a:solidFill>
                  <a:schemeClr val="tx1"/>
                </a:solidFill>
                <a:latin typeface="Arial" panose="020B0604020202020204" pitchFamily="34" charset="0"/>
              </a:defRPr>
            </a:lvl7pPr>
            <a:lvl8pPr marL="3200400" algn="l" eaLnBrk="0" fontAlgn="base">
              <a:spcBef>
                <a:spcPct val="0"/>
              </a:spcBef>
              <a:spcAft>
                <a:spcPct val="0"/>
              </a:spcAft>
              <a:tabLst>
                <a:tab pos="3638550" algn="l"/>
              </a:tabLst>
              <a:defRPr>
                <a:solidFill>
                  <a:schemeClr val="tx1"/>
                </a:solidFill>
                <a:latin typeface="Arial" panose="020B0604020202020204" pitchFamily="34" charset="0"/>
              </a:defRPr>
            </a:lvl8pPr>
            <a:lvl9pPr marL="3657600" algn="l" eaLnBrk="0" fontAlgn="base">
              <a:spcBef>
                <a:spcPct val="0"/>
              </a:spcBef>
              <a:spcAft>
                <a:spcPct val="0"/>
              </a:spcAft>
              <a:tabLst>
                <a:tab pos="363855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3638550" algn="l"/>
              </a:tabLst>
            </a:pPr>
            <a:endParaRPr kumimoji="0" lang="en-GB" altLang="en-US" sz="1400" b="1" i="0" u="none" strike="noStrike" cap="none" normalizeH="0" baseline="0" dirty="0" smtClean="0">
              <a:ln>
                <a:noFill/>
              </a:ln>
              <a:solidFill>
                <a:srgbClr val="034EA2"/>
              </a:solidFill>
              <a:effectLst/>
              <a:latin typeface="Arial" panose="020B060402020202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3638550" algn="l"/>
              </a:tabLst>
            </a:pPr>
            <a:endParaRPr lang="en-GB" altLang="en-US" sz="1400" b="1" dirty="0">
              <a:solidFill>
                <a:srgbClr val="034EA2"/>
              </a:solidFill>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3638550" algn="l"/>
              </a:tabLst>
            </a:pPr>
            <a:r>
              <a:rPr kumimoji="0" lang="en-GB" altLang="en-US" sz="1400" b="1" i="0" u="none" strike="noStrike" cap="none" normalizeH="0" baseline="0" dirty="0" smtClean="0">
                <a:ln>
                  <a:noFill/>
                </a:ln>
                <a:effectLst/>
                <a:latin typeface="Arial" panose="020B0604020202020204" pitchFamily="34" charset="0"/>
                <a:ea typeface="Times New Roman" panose="02020603050405020304" pitchFamily="18" charset="0"/>
              </a:rPr>
              <a:t>MAIN PART OF THE CALL FOCUSSING ON INNOVATIVE SOLUTIONS AND DEMONSTRATIONS</a:t>
            </a:r>
            <a:endParaRPr kumimoji="0" lang="en-US" altLang="en-US" sz="1400" b="0" i="0" u="none" strike="noStrike" cap="none" normalizeH="0" baseline="0" dirty="0" smtClean="0">
              <a:ln>
                <a:noFill/>
              </a:ln>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38550"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00157807"/>
      </p:ext>
    </p:extLst>
  </p:cSld>
  <p:clrMapOvr>
    <a:masterClrMapping/>
  </p:clrMapOvr>
  <p:transition spd="med"/>
  <p:timing>
    <p:tnLst>
      <p:par>
        <p:cTn id="1" dur="indefinite" restart="never" fill="hold"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3059036"/>
            <a:ext cx="6112042"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7</a:t>
            </a:r>
            <a:r>
              <a:rPr lang="en-US" sz="2000" b="1" dirty="0" smtClean="0">
                <a:solidFill>
                  <a:srgbClr val="034EA2"/>
                </a:solidFill>
              </a:rPr>
              <a:t>:</a:t>
            </a:r>
          </a:p>
          <a:p>
            <a:r>
              <a:rPr lang="en-US" sz="2000" b="1" dirty="0" smtClean="0">
                <a:solidFill>
                  <a:srgbClr val="034EA2"/>
                </a:solidFill>
              </a:rPr>
              <a:t>Ecosystems </a:t>
            </a:r>
            <a:r>
              <a:rPr lang="en-US" sz="2000" b="1" dirty="0">
                <a:solidFill>
                  <a:srgbClr val="034EA2"/>
                </a:solidFill>
              </a:rPr>
              <a:t>and Biodiversity</a:t>
            </a:r>
          </a:p>
        </p:txBody>
      </p:sp>
    </p:spTree>
    <p:extLst>
      <p:ext uri="{BB962C8B-B14F-4D97-AF65-F5344CB8AC3E}">
        <p14:creationId xmlns:p14="http://schemas.microsoft.com/office/powerpoint/2010/main" val="2298787220"/>
      </p:ext>
    </p:extLst>
  </p:cSld>
  <p:clrMapOvr>
    <a:masterClrMapping/>
  </p:clrMapOvr>
  <p:transition spd="med"/>
  <p:timing>
    <p:tnLst>
      <p:par>
        <p:cTn id="1" dur="indefinite" restart="never" fill="hold"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86100" y="-1050195"/>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dirty="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92459" y="2374789"/>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a:t>
            </a:r>
            <a:endParaRPr lang="en-US" sz="2000" b="1" dirty="0">
              <a:solidFill>
                <a:srgbClr val="034EA2"/>
              </a:solidFill>
            </a:endParaRPr>
          </a:p>
        </p:txBody>
      </p:sp>
      <p:sp>
        <p:nvSpPr>
          <p:cNvPr id="7" name="TextBox 6"/>
          <p:cNvSpPr txBox="1"/>
          <p:nvPr/>
        </p:nvSpPr>
        <p:spPr>
          <a:xfrm>
            <a:off x="906395" y="2852037"/>
            <a:ext cx="9225696" cy="41960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IE" dirty="0">
                <a:solidFill>
                  <a:srgbClr val="034EA2"/>
                </a:solidFill>
              </a:rPr>
              <a:t>Tested </a:t>
            </a:r>
            <a:r>
              <a:rPr lang="en-IE" dirty="0" smtClean="0">
                <a:solidFill>
                  <a:srgbClr val="034EA2"/>
                </a:solidFill>
              </a:rPr>
              <a:t>up-scaling </a:t>
            </a:r>
            <a:r>
              <a:rPr lang="en-IE" dirty="0">
                <a:solidFill>
                  <a:srgbClr val="034EA2"/>
                </a:solidFill>
              </a:rPr>
              <a:t>of </a:t>
            </a:r>
            <a:r>
              <a:rPr lang="en-IE" dirty="0" smtClean="0">
                <a:solidFill>
                  <a:srgbClr val="034EA2"/>
                </a:solidFill>
              </a:rPr>
              <a:t>large-scale and urgent </a:t>
            </a:r>
            <a:r>
              <a:rPr lang="en-IE" dirty="0">
                <a:solidFill>
                  <a:srgbClr val="034EA2"/>
                </a:solidFill>
              </a:rPr>
              <a:t>restoration actions on the </a:t>
            </a:r>
            <a:r>
              <a:rPr lang="en-IE" dirty="0" smtClean="0">
                <a:solidFill>
                  <a:srgbClr val="034EA2"/>
                </a:solidFill>
              </a:rPr>
              <a:t>ground, to prepare resilient ecosystems and their services at sea and on land</a:t>
            </a:r>
            <a:endParaRPr lang="en-GB" dirty="0">
              <a:solidFill>
                <a:srgbClr val="034EA2"/>
              </a:solidFill>
            </a:endParaRPr>
          </a:p>
          <a:p>
            <a:pPr marL="342900" indent="-342900" algn="l">
              <a:buClr>
                <a:srgbClr val="034EA2"/>
              </a:buClr>
              <a:buFont typeface="Wingdings" panose="05000000000000000000" pitchFamily="2" charset="2"/>
              <a:buChar char="Ø"/>
            </a:pPr>
            <a:r>
              <a:rPr lang="en-US" dirty="0">
                <a:solidFill>
                  <a:srgbClr val="034EA2"/>
                </a:solidFill>
              </a:rPr>
              <a:t>Restoration </a:t>
            </a:r>
            <a:r>
              <a:rPr lang="en-US" dirty="0" smtClean="0">
                <a:solidFill>
                  <a:srgbClr val="034EA2"/>
                </a:solidFill>
              </a:rPr>
              <a:t>actions are </a:t>
            </a:r>
            <a:r>
              <a:rPr lang="en-US" dirty="0">
                <a:solidFill>
                  <a:srgbClr val="034EA2"/>
                </a:solidFill>
              </a:rPr>
              <a:t>implemented which will </a:t>
            </a:r>
            <a:r>
              <a:rPr lang="en-US" dirty="0" smtClean="0">
                <a:solidFill>
                  <a:srgbClr val="034EA2"/>
                </a:solidFill>
              </a:rPr>
              <a:t>enhance </a:t>
            </a:r>
            <a:r>
              <a:rPr lang="en-US" dirty="0">
                <a:solidFill>
                  <a:srgbClr val="034EA2"/>
                </a:solidFill>
              </a:rPr>
              <a:t>natural carbon sinks and reduce the effects of emissions, locally reverse biodiversity decline and improve the delivery of a range of ecosystem services </a:t>
            </a:r>
            <a:r>
              <a:rPr lang="en-US" dirty="0" smtClean="0">
                <a:solidFill>
                  <a:srgbClr val="034EA2"/>
                </a:solidFill>
              </a:rPr>
              <a:t>(in the short- to long-term)</a:t>
            </a:r>
            <a:endParaRPr lang="en-IE" dirty="0">
              <a:solidFill>
                <a:srgbClr val="034EA2"/>
              </a:solidFill>
            </a:endParaRPr>
          </a:p>
          <a:p>
            <a:pPr marL="342900" indent="-342900" algn="l">
              <a:buClr>
                <a:srgbClr val="034EA2"/>
              </a:buClr>
              <a:buFont typeface="Wingdings" panose="05000000000000000000" pitchFamily="2" charset="2"/>
              <a:buChar char="Ø"/>
            </a:pPr>
            <a:r>
              <a:rPr lang="en-US" dirty="0">
                <a:solidFill>
                  <a:srgbClr val="034EA2"/>
                </a:solidFill>
              </a:rPr>
              <a:t>N</a:t>
            </a:r>
            <a:r>
              <a:rPr lang="en-US" dirty="0" smtClean="0">
                <a:solidFill>
                  <a:srgbClr val="034EA2"/>
                </a:solidFill>
              </a:rPr>
              <a:t>ature-based solutions are adapted, integrated and demonstrated in governance</a:t>
            </a:r>
            <a:r>
              <a:rPr lang="en-US" dirty="0">
                <a:solidFill>
                  <a:srgbClr val="034EA2"/>
                </a:solidFill>
              </a:rPr>
              <a:t>, </a:t>
            </a:r>
            <a:r>
              <a:rPr lang="en-US" dirty="0" smtClean="0">
                <a:solidFill>
                  <a:srgbClr val="034EA2"/>
                </a:solidFill>
              </a:rPr>
              <a:t>financing</a:t>
            </a:r>
            <a:r>
              <a:rPr lang="en-US" dirty="0">
                <a:solidFill>
                  <a:srgbClr val="034EA2"/>
                </a:solidFill>
              </a:rPr>
              <a:t>, public procurement, economic development, infrastructure and regional strategic landscapes</a:t>
            </a:r>
            <a:endParaRPr lang="en-IE" dirty="0" smtClean="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Demonstration of how </a:t>
            </a:r>
            <a:r>
              <a:rPr lang="en-US" dirty="0">
                <a:solidFill>
                  <a:srgbClr val="034EA2"/>
                </a:solidFill>
              </a:rPr>
              <a:t>restoration activities enable sustainable, climate-smart, inclusive, transformative approaches</a:t>
            </a:r>
            <a:endParaRPr lang="en-IE" dirty="0" smtClean="0">
              <a:solidFill>
                <a:srgbClr val="034EA2"/>
              </a:solidFill>
            </a:endParaRPr>
          </a:p>
          <a:p>
            <a:pPr marL="342900" indent="-342900" algn="l">
              <a:buClr>
                <a:srgbClr val="034EA2"/>
              </a:buClr>
              <a:buFont typeface="Wingdings" panose="05000000000000000000" pitchFamily="2" charset="2"/>
              <a:buChar char="Ø"/>
            </a:pPr>
            <a:r>
              <a:rPr lang="en-IE" dirty="0" smtClean="0">
                <a:solidFill>
                  <a:srgbClr val="034EA2"/>
                </a:solidFill>
              </a:rPr>
              <a:t>Value created for communities affected by transformative change through the restoration of their degraded terrestrial and marine environment</a:t>
            </a:r>
          </a:p>
          <a:p>
            <a:pPr marL="342900" indent="-342900" algn="l">
              <a:buClr>
                <a:srgbClr val="034EA2"/>
              </a:buClr>
              <a:buFont typeface="Wingdings" panose="05000000000000000000" pitchFamily="2" charset="2"/>
              <a:buChar char="Ø"/>
            </a:pPr>
            <a:r>
              <a:rPr lang="en-IE" dirty="0" smtClean="0">
                <a:solidFill>
                  <a:srgbClr val="034EA2"/>
                </a:solidFill>
              </a:rPr>
              <a:t>Showcase how massive restoration can help enabling transformative change including of social and behavioural factors, which will be beneficial for biodiversity</a:t>
            </a:r>
            <a:endParaRPr lang="en-US" dirty="0">
              <a:solidFill>
                <a:srgbClr val="034EA2"/>
              </a:solidFill>
            </a:endParaRPr>
          </a:p>
        </p:txBody>
      </p:sp>
      <p:sp>
        <p:nvSpPr>
          <p:cNvPr id="12" name="TextBox 11"/>
          <p:cNvSpPr txBox="1"/>
          <p:nvPr/>
        </p:nvSpPr>
        <p:spPr>
          <a:xfrm>
            <a:off x="1092459" y="1589765"/>
            <a:ext cx="8853569"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buClr>
                <a:srgbClr val="034EA2"/>
              </a:buClr>
            </a:pPr>
            <a:r>
              <a:rPr lang="fr-FR" sz="2000" dirty="0" smtClean="0">
                <a:solidFill>
                  <a:srgbClr val="034EA2"/>
                </a:solidFill>
              </a:rPr>
              <a:t>Test, </a:t>
            </a:r>
            <a:r>
              <a:rPr lang="fr-FR" sz="2000" dirty="0" err="1" smtClean="0">
                <a:solidFill>
                  <a:srgbClr val="034EA2"/>
                </a:solidFill>
              </a:rPr>
              <a:t>demonstrate</a:t>
            </a:r>
            <a:r>
              <a:rPr lang="fr-FR" sz="2000" dirty="0" smtClean="0">
                <a:solidFill>
                  <a:srgbClr val="034EA2"/>
                </a:solidFill>
              </a:rPr>
              <a:t> and </a:t>
            </a:r>
            <a:r>
              <a:rPr lang="fr-FR" sz="2000" dirty="0" err="1" smtClean="0">
                <a:solidFill>
                  <a:srgbClr val="034EA2"/>
                </a:solidFill>
              </a:rPr>
              <a:t>promote</a:t>
            </a:r>
            <a:r>
              <a:rPr lang="fr-FR" sz="2000" dirty="0" smtClean="0">
                <a:solidFill>
                  <a:srgbClr val="034EA2"/>
                </a:solidFill>
              </a:rPr>
              <a:t> </a:t>
            </a:r>
            <a:r>
              <a:rPr lang="fr-FR" sz="2000" dirty="0" err="1" smtClean="0">
                <a:solidFill>
                  <a:srgbClr val="034EA2"/>
                </a:solidFill>
              </a:rPr>
              <a:t>systemic</a:t>
            </a:r>
            <a:r>
              <a:rPr lang="fr-FR" sz="2000" dirty="0" smtClean="0">
                <a:solidFill>
                  <a:srgbClr val="034EA2"/>
                </a:solidFill>
              </a:rPr>
              <a:t> solutions for up-</a:t>
            </a:r>
            <a:r>
              <a:rPr lang="fr-FR" sz="2000" dirty="0" err="1" smtClean="0">
                <a:solidFill>
                  <a:srgbClr val="034EA2"/>
                </a:solidFill>
              </a:rPr>
              <a:t>scaling</a:t>
            </a:r>
            <a:r>
              <a:rPr lang="fr-FR" sz="2000" dirty="0" smtClean="0">
                <a:solidFill>
                  <a:srgbClr val="034EA2"/>
                </a:solidFill>
              </a:rPr>
              <a:t> the </a:t>
            </a:r>
            <a:r>
              <a:rPr lang="fr-FR" sz="2000" dirty="0" err="1" smtClean="0">
                <a:solidFill>
                  <a:srgbClr val="034EA2"/>
                </a:solidFill>
              </a:rPr>
              <a:t>restoration</a:t>
            </a:r>
            <a:r>
              <a:rPr lang="fr-FR" sz="2000" dirty="0" smtClean="0">
                <a:solidFill>
                  <a:srgbClr val="034EA2"/>
                </a:solidFill>
              </a:rPr>
              <a:t> of </a:t>
            </a:r>
            <a:r>
              <a:rPr lang="fr-FR" sz="2000" dirty="0" err="1" smtClean="0">
                <a:solidFill>
                  <a:srgbClr val="034EA2"/>
                </a:solidFill>
              </a:rPr>
              <a:t>biodiversity</a:t>
            </a:r>
            <a:r>
              <a:rPr lang="fr-FR" sz="2000" dirty="0" smtClean="0">
                <a:solidFill>
                  <a:srgbClr val="034EA2"/>
                </a:solidFill>
              </a:rPr>
              <a:t> and </a:t>
            </a:r>
            <a:r>
              <a:rPr lang="fr-FR" sz="2000" dirty="0" err="1" smtClean="0">
                <a:solidFill>
                  <a:srgbClr val="034EA2"/>
                </a:solidFill>
              </a:rPr>
              <a:t>ecosystem</a:t>
            </a:r>
            <a:r>
              <a:rPr lang="fr-FR" sz="2000" dirty="0" smtClean="0">
                <a:solidFill>
                  <a:srgbClr val="034EA2"/>
                </a:solidFill>
              </a:rPr>
              <a:t> services</a:t>
            </a:r>
            <a:endParaRPr lang="en-US" sz="2000" dirty="0">
              <a:solidFill>
                <a:srgbClr val="034EA2"/>
              </a:solidFill>
            </a:endParaRPr>
          </a:p>
        </p:txBody>
      </p:sp>
      <p:sp>
        <p:nvSpPr>
          <p:cNvPr id="13" name="TextBox 12"/>
          <p:cNvSpPr txBox="1"/>
          <p:nvPr/>
        </p:nvSpPr>
        <p:spPr>
          <a:xfrm>
            <a:off x="1842452" y="1047174"/>
            <a:ext cx="7051291"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034EA2"/>
                </a:solidFill>
              </a:rPr>
              <a:t>Restoring biodiversity and ecosystem services</a:t>
            </a:r>
            <a:endParaRPr lang="en-US" sz="2000" b="1" dirty="0">
              <a:solidFill>
                <a:srgbClr val="034EA2"/>
              </a:solidFill>
            </a:endParaRPr>
          </a:p>
        </p:txBody>
      </p:sp>
    </p:spTree>
    <p:extLst>
      <p:ext uri="{BB962C8B-B14F-4D97-AF65-F5344CB8AC3E}">
        <p14:creationId xmlns:p14="http://schemas.microsoft.com/office/powerpoint/2010/main" val="1858113656"/>
      </p:ext>
    </p:extLst>
  </p:cSld>
  <p:clrMapOvr>
    <a:masterClrMapping/>
  </p:clrMapOvr>
  <p:transition spd="med"/>
  <p:timing>
    <p:tnLst>
      <p:par>
        <p:cTn id="1" dur="indefinite" restart="never" fill="hold"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192246" y="999761"/>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926195" y="1504956"/>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926196" y="1954436"/>
            <a:ext cx="9061084" cy="59195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lvl="0" indent="-342900" algn="l">
              <a:buFont typeface="Wingdings" panose="05000000000000000000" pitchFamily="2" charset="2"/>
              <a:buChar char="Ø"/>
            </a:pPr>
            <a:r>
              <a:rPr lang="en-IE" dirty="0" smtClean="0">
                <a:solidFill>
                  <a:srgbClr val="034EA2"/>
                </a:solidFill>
              </a:rPr>
              <a:t>Restore degraded ecosystems at sea and on land at large scale</a:t>
            </a:r>
          </a:p>
          <a:p>
            <a:pPr marL="342900" lvl="0" indent="-342900" algn="l">
              <a:buFont typeface="Wingdings" panose="05000000000000000000" pitchFamily="2" charset="2"/>
              <a:buChar char="Ø"/>
            </a:pPr>
            <a:r>
              <a:rPr lang="en-IE" dirty="0" smtClean="0">
                <a:solidFill>
                  <a:srgbClr val="034EA2"/>
                </a:solidFill>
              </a:rPr>
              <a:t>Test innovative methods for upscaling restoration</a:t>
            </a:r>
          </a:p>
          <a:p>
            <a:pPr marL="342900" lvl="0" indent="-342900" algn="l">
              <a:buFont typeface="Wingdings" panose="05000000000000000000" pitchFamily="2" charset="2"/>
              <a:buChar char="Ø"/>
            </a:pPr>
            <a:r>
              <a:rPr lang="en-IE" dirty="0" smtClean="0">
                <a:solidFill>
                  <a:srgbClr val="034EA2"/>
                </a:solidFill>
              </a:rPr>
              <a:t>Replicate deployment of restoration towards resilient ecosystems and their services at regional, national and cross-border levels</a:t>
            </a:r>
          </a:p>
          <a:p>
            <a:pPr marL="342900" lvl="0" indent="-342900" algn="l">
              <a:buFont typeface="Wingdings" panose="05000000000000000000" pitchFamily="2" charset="2"/>
              <a:buChar char="Ø"/>
            </a:pPr>
            <a:r>
              <a:rPr lang="en-IE" dirty="0" smtClean="0">
                <a:solidFill>
                  <a:srgbClr val="034EA2"/>
                </a:solidFill>
              </a:rPr>
              <a:t>Address barriers to the implementation of nature-based solutions</a:t>
            </a:r>
          </a:p>
          <a:p>
            <a:pPr marL="342900" lvl="0" indent="-342900" algn="l">
              <a:buFont typeface="Wingdings" panose="05000000000000000000" pitchFamily="2" charset="2"/>
              <a:buChar char="Ø"/>
            </a:pPr>
            <a:r>
              <a:rPr lang="en-IE" dirty="0" smtClean="0">
                <a:solidFill>
                  <a:srgbClr val="034EA2"/>
                </a:solidFill>
              </a:rPr>
              <a:t>Showcase in practice </a:t>
            </a:r>
            <a:r>
              <a:rPr lang="en-US" dirty="0" smtClean="0">
                <a:solidFill>
                  <a:srgbClr val="034EA2"/>
                </a:solidFill>
              </a:rPr>
              <a:t>how </a:t>
            </a:r>
            <a:r>
              <a:rPr lang="en-US" dirty="0">
                <a:solidFill>
                  <a:srgbClr val="034EA2"/>
                </a:solidFill>
              </a:rPr>
              <a:t>to </a:t>
            </a:r>
            <a:r>
              <a:rPr lang="en-US" dirty="0" smtClean="0">
                <a:solidFill>
                  <a:srgbClr val="034EA2"/>
                </a:solidFill>
              </a:rPr>
              <a:t>maximize </a:t>
            </a:r>
            <a:r>
              <a:rPr lang="en-US" dirty="0">
                <a:solidFill>
                  <a:srgbClr val="034EA2"/>
                </a:solidFill>
              </a:rPr>
              <a:t>synergies and avoid trade-offs between priorities for restoring biodiversity, mitigating and adapting to climate </a:t>
            </a:r>
            <a:r>
              <a:rPr lang="en-US" dirty="0" smtClean="0">
                <a:solidFill>
                  <a:srgbClr val="034EA2"/>
                </a:solidFill>
              </a:rPr>
              <a:t>change</a:t>
            </a:r>
          </a:p>
          <a:p>
            <a:pPr marL="342900" lvl="0" indent="-342900" algn="l">
              <a:buFont typeface="Wingdings" panose="05000000000000000000" pitchFamily="2" charset="2"/>
              <a:buChar char="Ø"/>
            </a:pPr>
            <a:r>
              <a:rPr lang="en-US" dirty="0" smtClean="0">
                <a:solidFill>
                  <a:srgbClr val="034EA2"/>
                </a:solidFill>
              </a:rPr>
              <a:t>Support </a:t>
            </a:r>
            <a:r>
              <a:rPr lang="en-US" dirty="0">
                <a:solidFill>
                  <a:srgbClr val="034EA2"/>
                </a:solidFill>
              </a:rPr>
              <a:t>the development of specific demand and supply chains in restoring ecosystems</a:t>
            </a:r>
            <a:endParaRPr lang="en-US" dirty="0" smtClean="0">
              <a:solidFill>
                <a:srgbClr val="034EA2"/>
              </a:solidFill>
            </a:endParaRPr>
          </a:p>
          <a:p>
            <a:pPr marL="342900" lvl="0" indent="-342900" algn="l">
              <a:buFont typeface="Wingdings" panose="05000000000000000000" pitchFamily="2" charset="2"/>
              <a:buChar char="Ø"/>
            </a:pPr>
            <a:r>
              <a:rPr lang="en-US" dirty="0" smtClean="0">
                <a:solidFill>
                  <a:srgbClr val="034EA2"/>
                </a:solidFill>
              </a:rPr>
              <a:t>Work for communities in transition affected </a:t>
            </a:r>
            <a:r>
              <a:rPr lang="en-US" dirty="0">
                <a:solidFill>
                  <a:srgbClr val="034EA2"/>
                </a:solidFill>
              </a:rPr>
              <a:t>by transformative change through the restoration of their degraded terrestrial and marine </a:t>
            </a:r>
            <a:r>
              <a:rPr lang="en-US" dirty="0" smtClean="0">
                <a:solidFill>
                  <a:srgbClr val="034EA2"/>
                </a:solidFill>
              </a:rPr>
              <a:t>environment</a:t>
            </a:r>
          </a:p>
          <a:p>
            <a:pPr marL="342900" lvl="0" indent="-342900" algn="l">
              <a:buFont typeface="Wingdings" panose="05000000000000000000" pitchFamily="2" charset="2"/>
              <a:buChar char="Ø"/>
            </a:pPr>
            <a:r>
              <a:rPr lang="en-US" dirty="0" smtClean="0">
                <a:solidFill>
                  <a:srgbClr val="034EA2"/>
                </a:solidFill>
              </a:rPr>
              <a:t>Developing answers </a:t>
            </a:r>
            <a:r>
              <a:rPr lang="en-US" dirty="0">
                <a:solidFill>
                  <a:srgbClr val="034EA2"/>
                </a:solidFill>
              </a:rPr>
              <a:t>on how to frame transformational change, which supports a just transition </a:t>
            </a:r>
            <a:r>
              <a:rPr lang="en-US" dirty="0" smtClean="0">
                <a:solidFill>
                  <a:srgbClr val="034EA2"/>
                </a:solidFill>
              </a:rPr>
              <a:t>by investing </a:t>
            </a:r>
            <a:r>
              <a:rPr lang="en-US" dirty="0">
                <a:solidFill>
                  <a:srgbClr val="034EA2"/>
                </a:solidFill>
              </a:rPr>
              <a:t>in </a:t>
            </a:r>
            <a:r>
              <a:rPr lang="en-US" dirty="0" smtClean="0">
                <a:solidFill>
                  <a:srgbClr val="034EA2"/>
                </a:solidFill>
              </a:rPr>
              <a:t>nature, to explicitly </a:t>
            </a:r>
            <a:r>
              <a:rPr lang="en-US" dirty="0">
                <a:solidFill>
                  <a:srgbClr val="034EA2"/>
                </a:solidFill>
              </a:rPr>
              <a:t>help vulnerable regions and communities to improve their resilience when rapid changes in climate and environment, economies and social conditions occur.</a:t>
            </a:r>
          </a:p>
          <a:p>
            <a:pPr marL="342900" lvl="0" indent="-342900" algn="l">
              <a:buFont typeface="Wingdings" panose="05000000000000000000" pitchFamily="2" charset="2"/>
              <a:buChar char="Ø"/>
            </a:pPr>
            <a:r>
              <a:rPr lang="en-US" dirty="0" smtClean="0">
                <a:solidFill>
                  <a:srgbClr val="034EA2"/>
                </a:solidFill>
              </a:rPr>
              <a:t>Generate knowledge on how enabling </a:t>
            </a:r>
            <a:r>
              <a:rPr lang="en-US" dirty="0">
                <a:solidFill>
                  <a:srgbClr val="034EA2"/>
                </a:solidFill>
              </a:rPr>
              <a:t>transformative change </a:t>
            </a:r>
            <a:r>
              <a:rPr lang="en-US" dirty="0" smtClean="0">
                <a:solidFill>
                  <a:srgbClr val="034EA2"/>
                </a:solidFill>
              </a:rPr>
              <a:t>can be </a:t>
            </a:r>
            <a:r>
              <a:rPr lang="en-US" dirty="0">
                <a:solidFill>
                  <a:srgbClr val="034EA2"/>
                </a:solidFill>
              </a:rPr>
              <a:t>beneficial for </a:t>
            </a:r>
            <a:r>
              <a:rPr lang="en-US" dirty="0" smtClean="0">
                <a:solidFill>
                  <a:srgbClr val="034EA2"/>
                </a:solidFill>
              </a:rPr>
              <a:t>biodiversity and climate change, and bring this information into IPBES and IPCC processes</a:t>
            </a:r>
            <a:endParaRPr lang="en-US" dirty="0">
              <a:solidFill>
                <a:srgbClr val="034EA2"/>
              </a:solidFill>
            </a:endParaRPr>
          </a:p>
          <a:p>
            <a:pPr marL="342900" lvl="0" indent="-342900" algn="l">
              <a:buFont typeface="Arial" panose="020B0604020202020204" pitchFamily="34" charset="0"/>
              <a:buChar char="•"/>
            </a:pPr>
            <a:endParaRPr lang="en-IE" sz="1800" dirty="0" smtClean="0">
              <a:solidFill>
                <a:srgbClr val="034EA2"/>
              </a:solidFill>
            </a:endParaRPr>
          </a:p>
          <a:p>
            <a:pPr marL="342900" lvl="0" indent="-342900" algn="l">
              <a:buFont typeface="Arial" panose="020B0604020202020204" pitchFamily="34" charset="0"/>
              <a:buChar char="•"/>
            </a:pPr>
            <a:endParaRPr lang="en-IE" sz="1800" dirty="0" smtClean="0">
              <a:solidFill>
                <a:srgbClr val="034EA2"/>
              </a:solidFill>
            </a:endParaRPr>
          </a:p>
        </p:txBody>
      </p:sp>
      <p:sp>
        <p:nvSpPr>
          <p:cNvPr id="12" name="TextBox 11"/>
          <p:cNvSpPr txBox="1"/>
          <p:nvPr/>
        </p:nvSpPr>
        <p:spPr>
          <a:xfrm>
            <a:off x="1842452" y="1047174"/>
            <a:ext cx="7051291"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034EA2"/>
                </a:solidFill>
              </a:rPr>
              <a:t>Restoring biodiversity and ecosystem services</a:t>
            </a:r>
            <a:endParaRPr lang="en-US" sz="2000" b="1" dirty="0">
              <a:solidFill>
                <a:srgbClr val="034EA2"/>
              </a:solidFill>
            </a:endParaRPr>
          </a:p>
        </p:txBody>
      </p:sp>
    </p:spTree>
    <p:extLst>
      <p:ext uri="{BB962C8B-B14F-4D97-AF65-F5344CB8AC3E}">
        <p14:creationId xmlns:p14="http://schemas.microsoft.com/office/powerpoint/2010/main" val="3495718299"/>
      </p:ext>
    </p:extLst>
  </p:cSld>
  <p:clrMapOvr>
    <a:masterClrMapping/>
  </p:clrMapOvr>
  <p:transition spd="med"/>
  <p:timing>
    <p:tnLst>
      <p:par>
        <p:cTn id="1" dur="indefinite" restart="never" fill="hold"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3059036"/>
            <a:ext cx="6112042"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a:t>
            </a:r>
            <a:r>
              <a:rPr lang="en-US" sz="2000" b="1" dirty="0" smtClean="0">
                <a:solidFill>
                  <a:srgbClr val="034EA2"/>
                </a:solidFill>
              </a:rPr>
              <a:t>8:</a:t>
            </a:r>
          </a:p>
          <a:p>
            <a:r>
              <a:rPr lang="en-US" sz="2000" b="1" dirty="0" smtClean="0">
                <a:solidFill>
                  <a:srgbClr val="034EA2"/>
                </a:solidFill>
              </a:rPr>
              <a:t>Zero-pollution</a:t>
            </a:r>
            <a:r>
              <a:rPr lang="en-US" sz="2000" b="1" dirty="0">
                <a:solidFill>
                  <a:srgbClr val="034EA2"/>
                </a:solidFill>
              </a:rPr>
              <a:t>, toxic free environment</a:t>
            </a:r>
          </a:p>
        </p:txBody>
      </p:sp>
    </p:spTree>
    <p:extLst>
      <p:ext uri="{BB962C8B-B14F-4D97-AF65-F5344CB8AC3E}">
        <p14:creationId xmlns:p14="http://schemas.microsoft.com/office/powerpoint/2010/main" val="3562475195"/>
      </p:ext>
    </p:extLst>
  </p:cSld>
  <p:clrMapOvr>
    <a:masterClrMapping/>
  </p:clrMapOvr>
  <p:transition spd="med"/>
  <p:timing>
    <p:tnLst>
      <p:par>
        <p:cTn id="1" dur="indefinite" restart="never" fill="hold"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232942"/>
            <a:ext cx="7051291"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smtClean="0">
                <a:solidFill>
                  <a:srgbClr val="034EA2"/>
                </a:solidFill>
              </a:rPr>
              <a:t>Mitigating </a:t>
            </a:r>
            <a:r>
              <a:rPr lang="en-US" sz="2000" b="1" dirty="0">
                <a:solidFill>
                  <a:srgbClr val="034EA2"/>
                </a:solidFill>
              </a:rPr>
              <a:t>the effects of persistent and mobile </a:t>
            </a:r>
            <a:r>
              <a:rPr lang="en-US" sz="2000" b="1" dirty="0" smtClean="0">
                <a:solidFill>
                  <a:srgbClr val="034EA2"/>
                </a:solidFill>
              </a:rPr>
              <a:t>chemicals</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841319" y="4005295"/>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985812" y="4584940"/>
            <a:ext cx="8709076" cy="15645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smtClean="0">
                <a:solidFill>
                  <a:srgbClr val="034EA2"/>
                </a:solidFill>
              </a:rPr>
              <a:t>Better </a:t>
            </a:r>
            <a:r>
              <a:rPr lang="en-US" dirty="0">
                <a:solidFill>
                  <a:srgbClr val="034EA2"/>
                </a:solidFill>
              </a:rPr>
              <a:t>understanding of a persistent pollution problem </a:t>
            </a:r>
            <a:r>
              <a:rPr lang="en-US" dirty="0" smtClean="0">
                <a:solidFill>
                  <a:srgbClr val="034EA2"/>
                </a:solidFill>
              </a:rPr>
              <a:t>of human and environmental health relevance</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Better </a:t>
            </a:r>
            <a:r>
              <a:rPr lang="en-US" dirty="0">
                <a:solidFill>
                  <a:srgbClr val="034EA2"/>
                </a:solidFill>
              </a:rPr>
              <a:t>remediation and detection technologies </a:t>
            </a:r>
          </a:p>
          <a:p>
            <a:pPr marL="342900" indent="-342900" algn="l">
              <a:buClr>
                <a:srgbClr val="034EA2"/>
              </a:buClr>
              <a:buFont typeface="Wingdings" panose="05000000000000000000" pitchFamily="2" charset="2"/>
              <a:buChar char="Ø"/>
            </a:pPr>
            <a:r>
              <a:rPr lang="en-US" dirty="0" smtClean="0">
                <a:solidFill>
                  <a:srgbClr val="034EA2"/>
                </a:solidFill>
              </a:rPr>
              <a:t>Data for risk assessment, </a:t>
            </a:r>
            <a:r>
              <a:rPr lang="en-US" dirty="0">
                <a:solidFill>
                  <a:srgbClr val="034EA2"/>
                </a:solidFill>
              </a:rPr>
              <a:t>made accessible to policy </a:t>
            </a:r>
            <a:r>
              <a:rPr lang="en-US" dirty="0" smtClean="0">
                <a:solidFill>
                  <a:srgbClr val="034EA2"/>
                </a:solidFill>
              </a:rPr>
              <a:t>making and risk communication</a:t>
            </a:r>
            <a:endParaRPr kumimoji="0" lang="en-IE" b="0" i="0" u="none" strike="sngStrike" cap="none" spc="0" normalizeH="0" dirty="0" smtClean="0">
              <a:ln>
                <a:noFill/>
              </a:ln>
              <a:solidFill>
                <a:srgbClr val="FF0000"/>
              </a:solidFill>
              <a:effectLst/>
              <a:uFillTx/>
              <a:sym typeface="Helvetica"/>
            </a:endParaRPr>
          </a:p>
        </p:txBody>
      </p:sp>
      <p:sp>
        <p:nvSpPr>
          <p:cNvPr id="30" name="TextBox 29"/>
          <p:cNvSpPr txBox="1"/>
          <p:nvPr/>
        </p:nvSpPr>
        <p:spPr>
          <a:xfrm>
            <a:off x="767152" y="1886767"/>
            <a:ext cx="8853569" cy="19492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IE" sz="2000" dirty="0" smtClean="0">
                <a:solidFill>
                  <a:srgbClr val="034EA2"/>
                </a:solidFill>
              </a:rPr>
              <a:t>The Z</a:t>
            </a:r>
            <a:r>
              <a:rPr lang="en-US" sz="2000" dirty="0" err="1" smtClean="0">
                <a:solidFill>
                  <a:srgbClr val="034EA2"/>
                </a:solidFill>
              </a:rPr>
              <a:t>ero</a:t>
            </a:r>
            <a:r>
              <a:rPr lang="en-US" sz="2000" dirty="0" smtClean="0">
                <a:solidFill>
                  <a:srgbClr val="034EA2"/>
                </a:solidFill>
              </a:rPr>
              <a:t> Pollution Ambition for </a:t>
            </a:r>
            <a:r>
              <a:rPr lang="en-US" sz="2000" dirty="0">
                <a:solidFill>
                  <a:srgbClr val="034EA2"/>
                </a:solidFill>
              </a:rPr>
              <a:t>a</a:t>
            </a:r>
            <a:r>
              <a:rPr lang="en-US" sz="2000" dirty="0" smtClean="0">
                <a:solidFill>
                  <a:srgbClr val="034EA2"/>
                </a:solidFill>
              </a:rPr>
              <a:t> Toxic-free Environment calls for rapidly addressing </a:t>
            </a:r>
            <a:r>
              <a:rPr lang="en-US" sz="2000" dirty="0">
                <a:solidFill>
                  <a:srgbClr val="034EA2"/>
                </a:solidFill>
              </a:rPr>
              <a:t>the risks posed by </a:t>
            </a:r>
            <a:r>
              <a:rPr lang="en-US" sz="2000" dirty="0" smtClean="0">
                <a:solidFill>
                  <a:srgbClr val="034EA2"/>
                </a:solidFill>
              </a:rPr>
              <a:t>very </a:t>
            </a:r>
            <a:r>
              <a:rPr lang="en-US" sz="2000" dirty="0">
                <a:solidFill>
                  <a:srgbClr val="034EA2"/>
                </a:solidFill>
              </a:rPr>
              <a:t>persistent </a:t>
            </a:r>
            <a:r>
              <a:rPr lang="en-US" sz="2000" dirty="0" smtClean="0">
                <a:solidFill>
                  <a:srgbClr val="034EA2"/>
                </a:solidFill>
              </a:rPr>
              <a:t>chemicals</a:t>
            </a:r>
            <a:r>
              <a:rPr lang="en-US" sz="2000" dirty="0">
                <a:solidFill>
                  <a:srgbClr val="034EA2"/>
                </a:solidFill>
              </a:rPr>
              <a:t>. This </a:t>
            </a:r>
            <a:r>
              <a:rPr lang="en-US" sz="2000" dirty="0" smtClean="0">
                <a:solidFill>
                  <a:srgbClr val="034EA2"/>
                </a:solidFill>
              </a:rPr>
              <a:t>call topic </a:t>
            </a:r>
            <a:r>
              <a:rPr lang="en-US" sz="2000" dirty="0">
                <a:solidFill>
                  <a:srgbClr val="034EA2"/>
                </a:solidFill>
              </a:rPr>
              <a:t>aims at </a:t>
            </a:r>
            <a:r>
              <a:rPr lang="en-US" sz="2000" dirty="0" smtClean="0">
                <a:solidFill>
                  <a:srgbClr val="034EA2"/>
                </a:solidFill>
              </a:rPr>
              <a:t>demonstrating </a:t>
            </a:r>
            <a:r>
              <a:rPr lang="en-US" sz="2000" dirty="0">
                <a:solidFill>
                  <a:srgbClr val="034EA2"/>
                </a:solidFill>
              </a:rPr>
              <a:t>innovative solutions to protect health, environment and natural resources from persistent and mobile </a:t>
            </a:r>
            <a:r>
              <a:rPr lang="en-US" sz="2000" dirty="0" smtClean="0">
                <a:solidFill>
                  <a:srgbClr val="034EA2"/>
                </a:solidFill>
              </a:rPr>
              <a:t>chemicals, </a:t>
            </a:r>
            <a:r>
              <a:rPr lang="en-US" sz="2000" dirty="0">
                <a:solidFill>
                  <a:srgbClr val="034EA2"/>
                </a:solidFill>
              </a:rPr>
              <a:t>such as </a:t>
            </a:r>
            <a:r>
              <a:rPr lang="en-US" sz="2000" dirty="0" smtClean="0">
                <a:solidFill>
                  <a:srgbClr val="034EA2"/>
                </a:solidFill>
              </a:rPr>
              <a:t>PFAS</a:t>
            </a:r>
            <a:r>
              <a:rPr lang="en-US" sz="2000" dirty="0">
                <a:solidFill>
                  <a:srgbClr val="034EA2"/>
                </a:solidFill>
              </a:rPr>
              <a:t>, a group of thousands of manmade chemicals that are widely used in various consumer and industrial </a:t>
            </a:r>
            <a:r>
              <a:rPr lang="en-US" sz="2000" dirty="0" smtClean="0">
                <a:solidFill>
                  <a:srgbClr val="034EA2"/>
                </a:solidFill>
              </a:rPr>
              <a:t>products, to which citizens are exposed. </a:t>
            </a:r>
            <a:endParaRPr lang="en-US" sz="2000" dirty="0">
              <a:solidFill>
                <a:srgbClr val="034EA2"/>
              </a:solidFill>
            </a:endParaRPr>
          </a:p>
        </p:txBody>
      </p:sp>
    </p:spTree>
    <p:extLst>
      <p:ext uri="{BB962C8B-B14F-4D97-AF65-F5344CB8AC3E}">
        <p14:creationId xmlns:p14="http://schemas.microsoft.com/office/powerpoint/2010/main" val="744582226"/>
      </p:ext>
    </p:extLst>
  </p:cSld>
  <p:clrMapOvr>
    <a:masterClrMapping/>
  </p:clrMapOvr>
  <p:transition spd="med"/>
  <p:timing>
    <p:tnLst>
      <p:par>
        <p:cTn id="1" dur="indefinite" restart="never" fill="hold"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232942"/>
            <a:ext cx="7051291"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a:solidFill>
                  <a:srgbClr val="034EA2"/>
                </a:solidFill>
              </a:rPr>
              <a:t>Mitigating the effects of persistent and mobile chemicals</a:t>
            </a:r>
            <a:endParaRPr kumimoji="0" lang="en-US" sz="20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6" y="1922240"/>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1092462" y="2611538"/>
            <a:ext cx="8709076" cy="27340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smtClean="0">
                <a:solidFill>
                  <a:srgbClr val="034EA2"/>
                </a:solidFill>
              </a:rPr>
              <a:t>Research </a:t>
            </a:r>
            <a:r>
              <a:rPr lang="en-US" dirty="0">
                <a:solidFill>
                  <a:srgbClr val="034EA2"/>
                </a:solidFill>
              </a:rPr>
              <a:t>and development of remediation technologies of contaminated soil and water for persistent and mobile </a:t>
            </a:r>
            <a:r>
              <a:rPr lang="en-US" dirty="0" smtClean="0">
                <a:solidFill>
                  <a:srgbClr val="034EA2"/>
                </a:solidFill>
              </a:rPr>
              <a:t>substances;</a:t>
            </a:r>
          </a:p>
          <a:p>
            <a:pPr marL="342900" indent="-342900" algn="l">
              <a:buClr>
                <a:srgbClr val="034EA2"/>
              </a:buClr>
              <a:buFont typeface="Wingdings" panose="05000000000000000000" pitchFamily="2" charset="2"/>
              <a:buChar char="Ø"/>
            </a:pPr>
            <a:r>
              <a:rPr lang="en-US" dirty="0" smtClean="0">
                <a:solidFill>
                  <a:srgbClr val="034EA2"/>
                </a:solidFill>
              </a:rPr>
              <a:t>New </a:t>
            </a:r>
            <a:r>
              <a:rPr lang="en-US" dirty="0">
                <a:solidFill>
                  <a:srgbClr val="034EA2"/>
                </a:solidFill>
              </a:rPr>
              <a:t>methods to measure persistent and mobile chemicals in different </a:t>
            </a:r>
            <a:r>
              <a:rPr lang="en-US" dirty="0" smtClean="0">
                <a:solidFill>
                  <a:srgbClr val="034EA2"/>
                </a:solidFill>
              </a:rPr>
              <a:t>media; </a:t>
            </a:r>
          </a:p>
          <a:p>
            <a:pPr marL="342900" indent="-342900" algn="l">
              <a:buClr>
                <a:srgbClr val="034EA2"/>
              </a:buClr>
              <a:buFont typeface="Wingdings" panose="05000000000000000000" pitchFamily="2" charset="2"/>
              <a:buChar char="Ø"/>
            </a:pPr>
            <a:r>
              <a:rPr lang="en-US" dirty="0" smtClean="0">
                <a:solidFill>
                  <a:srgbClr val="034EA2"/>
                </a:solidFill>
              </a:rPr>
              <a:t>Develop </a:t>
            </a:r>
            <a:r>
              <a:rPr lang="en-US" dirty="0">
                <a:solidFill>
                  <a:srgbClr val="034EA2"/>
                </a:solidFill>
              </a:rPr>
              <a:t>and carry out environmental and human (bio)monitoring of persistent and mobile </a:t>
            </a:r>
            <a:r>
              <a:rPr lang="en-US" dirty="0" smtClean="0">
                <a:solidFill>
                  <a:srgbClr val="034EA2"/>
                </a:solidFill>
              </a:rPr>
              <a:t>substances;</a:t>
            </a:r>
          </a:p>
          <a:p>
            <a:pPr marL="342900" indent="-342900" algn="l">
              <a:buClr>
                <a:srgbClr val="034EA2"/>
              </a:buClr>
              <a:buFont typeface="Wingdings" panose="05000000000000000000" pitchFamily="2" charset="2"/>
              <a:buChar char="Ø"/>
            </a:pPr>
            <a:r>
              <a:rPr lang="en-US" dirty="0" smtClean="0">
                <a:solidFill>
                  <a:srgbClr val="034EA2"/>
                </a:solidFill>
              </a:rPr>
              <a:t>Gather </a:t>
            </a:r>
            <a:r>
              <a:rPr lang="en-US" dirty="0">
                <a:solidFill>
                  <a:srgbClr val="034EA2"/>
                </a:solidFill>
              </a:rPr>
              <a:t>toxicity and </a:t>
            </a:r>
            <a:r>
              <a:rPr lang="en-US" dirty="0" err="1">
                <a:solidFill>
                  <a:srgbClr val="034EA2"/>
                </a:solidFill>
              </a:rPr>
              <a:t>toxico</a:t>
            </a:r>
            <a:r>
              <a:rPr lang="en-US" dirty="0">
                <a:solidFill>
                  <a:srgbClr val="034EA2"/>
                </a:solidFill>
              </a:rPr>
              <a:t>-kinetic information in order to allow </a:t>
            </a:r>
            <a:r>
              <a:rPr lang="en-US" dirty="0" err="1">
                <a:solidFill>
                  <a:srgbClr val="034EA2"/>
                </a:solidFill>
              </a:rPr>
              <a:t>characterising</a:t>
            </a:r>
            <a:r>
              <a:rPr lang="en-US" dirty="0">
                <a:solidFill>
                  <a:srgbClr val="034EA2"/>
                </a:solidFill>
              </a:rPr>
              <a:t> all risks to human </a:t>
            </a:r>
            <a:r>
              <a:rPr lang="en-US" dirty="0" smtClean="0">
                <a:solidFill>
                  <a:srgbClr val="034EA2"/>
                </a:solidFill>
              </a:rPr>
              <a:t>health;</a:t>
            </a:r>
          </a:p>
          <a:p>
            <a:pPr marL="342900" indent="-342900" algn="l">
              <a:buClr>
                <a:srgbClr val="034EA2"/>
              </a:buClr>
              <a:buFont typeface="Wingdings" panose="05000000000000000000" pitchFamily="2" charset="2"/>
              <a:buChar char="Ø"/>
            </a:pPr>
            <a:r>
              <a:rPr lang="en-US" dirty="0" smtClean="0">
                <a:solidFill>
                  <a:srgbClr val="034EA2"/>
                </a:solidFill>
              </a:rPr>
              <a:t>Develop </a:t>
            </a:r>
            <a:r>
              <a:rPr lang="en-US" dirty="0">
                <a:solidFill>
                  <a:srgbClr val="034EA2"/>
                </a:solidFill>
              </a:rPr>
              <a:t>best practices for the management of waste containing persistent and mobile </a:t>
            </a:r>
            <a:r>
              <a:rPr lang="en-US" dirty="0" smtClean="0">
                <a:solidFill>
                  <a:srgbClr val="034EA2"/>
                </a:solidFill>
              </a:rPr>
              <a:t>substances</a:t>
            </a:r>
            <a:endParaRPr lang="en-US" dirty="0">
              <a:solidFill>
                <a:srgbClr val="034EA2"/>
              </a:solidFill>
            </a:endParaRPr>
          </a:p>
        </p:txBody>
      </p:sp>
    </p:spTree>
    <p:extLst>
      <p:ext uri="{BB962C8B-B14F-4D97-AF65-F5344CB8AC3E}">
        <p14:creationId xmlns:p14="http://schemas.microsoft.com/office/powerpoint/2010/main" val="3263345038"/>
      </p:ext>
    </p:extLst>
  </p:cSld>
  <p:clrMapOvr>
    <a:masterClrMapping/>
  </p:clrMapOvr>
  <p:transition spd="med"/>
  <p:timing>
    <p:tnLst>
      <p:par>
        <p:cTn id="1" dur="indefinite" restart="never" fill="hold"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smtClean="0">
                <a:solidFill>
                  <a:srgbClr val="034EA2"/>
                </a:solidFill>
              </a:rPr>
              <a:t>Towards </a:t>
            </a:r>
            <a:r>
              <a:rPr lang="en-US" sz="2000" b="1" dirty="0">
                <a:solidFill>
                  <a:srgbClr val="034EA2"/>
                </a:solidFill>
              </a:rPr>
              <a:t>innovative regulation of chemical and pharmaceutical mixtures </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786262" y="4510464"/>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930755" y="4934017"/>
            <a:ext cx="8709076" cy="185691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smtClean="0">
                <a:solidFill>
                  <a:srgbClr val="034EA2"/>
                </a:solidFill>
              </a:rPr>
              <a:t>Identification </a:t>
            </a:r>
            <a:r>
              <a:rPr lang="en-US" dirty="0">
                <a:solidFill>
                  <a:srgbClr val="034EA2"/>
                </a:solidFill>
              </a:rPr>
              <a:t>of most commonly encountered mixtures, their impacts on different parts of the ecosystem and human health, and implementation of solutions to </a:t>
            </a:r>
            <a:r>
              <a:rPr lang="en-US" dirty="0" smtClean="0">
                <a:solidFill>
                  <a:srgbClr val="034EA2"/>
                </a:solidFill>
              </a:rPr>
              <a:t>reduce </a:t>
            </a:r>
            <a:r>
              <a:rPr lang="en-US" dirty="0">
                <a:solidFill>
                  <a:srgbClr val="034EA2"/>
                </a:solidFill>
              </a:rPr>
              <a:t>the most critical </a:t>
            </a:r>
            <a:r>
              <a:rPr lang="en-US" dirty="0" smtClean="0">
                <a:solidFill>
                  <a:srgbClr val="034EA2"/>
                </a:solidFill>
              </a:rPr>
              <a:t>exposures;</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More </a:t>
            </a:r>
            <a:r>
              <a:rPr lang="en-US" dirty="0">
                <a:solidFill>
                  <a:srgbClr val="034EA2"/>
                </a:solidFill>
              </a:rPr>
              <a:t>targeted </a:t>
            </a:r>
            <a:r>
              <a:rPr lang="en-US" dirty="0" smtClean="0">
                <a:solidFill>
                  <a:srgbClr val="034EA2"/>
                </a:solidFill>
              </a:rPr>
              <a:t>and innovative risk assessment of mixtures of chemicals </a:t>
            </a:r>
            <a:r>
              <a:rPr lang="en-US" dirty="0">
                <a:solidFill>
                  <a:srgbClr val="034EA2"/>
                </a:solidFill>
              </a:rPr>
              <a:t>and pharmaceuticals to </a:t>
            </a:r>
            <a:r>
              <a:rPr lang="en-US" dirty="0" smtClean="0">
                <a:solidFill>
                  <a:srgbClr val="034EA2"/>
                </a:solidFill>
              </a:rPr>
              <a:t>better assess </a:t>
            </a:r>
            <a:r>
              <a:rPr lang="en-US" dirty="0">
                <a:solidFill>
                  <a:srgbClr val="034EA2"/>
                </a:solidFill>
              </a:rPr>
              <a:t>their presence in drinking water, soil, food and feed</a:t>
            </a:r>
            <a:r>
              <a:rPr lang="en-US" dirty="0" smtClean="0">
                <a:solidFill>
                  <a:srgbClr val="034EA2"/>
                </a:solidFill>
              </a:rPr>
              <a:t>.</a:t>
            </a:r>
            <a:endParaRPr lang="en-US" dirty="0">
              <a:solidFill>
                <a:srgbClr val="034EA2"/>
              </a:solidFill>
            </a:endParaRPr>
          </a:p>
        </p:txBody>
      </p:sp>
      <p:sp>
        <p:nvSpPr>
          <p:cNvPr id="30" name="TextBox 29"/>
          <p:cNvSpPr txBox="1"/>
          <p:nvPr/>
        </p:nvSpPr>
        <p:spPr>
          <a:xfrm>
            <a:off x="786263" y="2240252"/>
            <a:ext cx="8853569" cy="22570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dirty="0" smtClean="0">
                <a:solidFill>
                  <a:srgbClr val="034EA2"/>
                </a:solidFill>
              </a:rPr>
              <a:t>The new </a:t>
            </a:r>
            <a:r>
              <a:rPr lang="en-US" sz="2000" dirty="0">
                <a:solidFill>
                  <a:srgbClr val="034EA2"/>
                </a:solidFill>
              </a:rPr>
              <a:t>Chemicals Strategy for </a:t>
            </a:r>
            <a:r>
              <a:rPr lang="en-US" sz="2000" dirty="0" smtClean="0">
                <a:solidFill>
                  <a:srgbClr val="034EA2"/>
                </a:solidFill>
              </a:rPr>
              <a:t>Sustainability, proposed under the EGD,  calls </a:t>
            </a:r>
            <a:r>
              <a:rPr lang="en-US" sz="2000" dirty="0">
                <a:solidFill>
                  <a:srgbClr val="034EA2"/>
                </a:solidFill>
              </a:rPr>
              <a:t>for the regulatory framework to rapidly act on </a:t>
            </a:r>
            <a:r>
              <a:rPr lang="en-US" sz="2000" dirty="0" smtClean="0">
                <a:solidFill>
                  <a:srgbClr val="034EA2"/>
                </a:solidFill>
              </a:rPr>
              <a:t>the </a:t>
            </a:r>
            <a:r>
              <a:rPr lang="en-US" sz="2000" dirty="0">
                <a:solidFill>
                  <a:srgbClr val="034EA2"/>
                </a:solidFill>
              </a:rPr>
              <a:t>risks </a:t>
            </a:r>
            <a:r>
              <a:rPr lang="en-US" sz="2000" dirty="0" smtClean="0">
                <a:solidFill>
                  <a:srgbClr val="034EA2"/>
                </a:solidFill>
              </a:rPr>
              <a:t>(underestimated) posed </a:t>
            </a:r>
            <a:r>
              <a:rPr lang="en-US" sz="2000" dirty="0">
                <a:solidFill>
                  <a:srgbClr val="034EA2"/>
                </a:solidFill>
              </a:rPr>
              <a:t>by combination effects of different chemicals </a:t>
            </a:r>
            <a:r>
              <a:rPr lang="en-US" sz="2000" dirty="0" smtClean="0">
                <a:solidFill>
                  <a:srgbClr val="034EA2"/>
                </a:solidFill>
              </a:rPr>
              <a:t>to better protect both </a:t>
            </a:r>
            <a:r>
              <a:rPr lang="en-US" sz="2000" dirty="0">
                <a:solidFill>
                  <a:srgbClr val="034EA2"/>
                </a:solidFill>
              </a:rPr>
              <a:t>citizens and the environment </a:t>
            </a:r>
            <a:r>
              <a:rPr lang="en-US" sz="2000" dirty="0" smtClean="0">
                <a:solidFill>
                  <a:srgbClr val="034EA2"/>
                </a:solidFill>
              </a:rPr>
              <a:t>against </a:t>
            </a:r>
            <a:r>
              <a:rPr lang="en-US" sz="2000" dirty="0">
                <a:solidFill>
                  <a:srgbClr val="034EA2"/>
                </a:solidFill>
              </a:rPr>
              <a:t>hazardous </a:t>
            </a:r>
            <a:r>
              <a:rPr lang="en-US" sz="2000" dirty="0" smtClean="0">
                <a:solidFill>
                  <a:srgbClr val="034EA2"/>
                </a:solidFill>
              </a:rPr>
              <a:t>substances. This </a:t>
            </a:r>
            <a:r>
              <a:rPr lang="en-US" sz="2000" dirty="0">
                <a:solidFill>
                  <a:srgbClr val="034EA2"/>
                </a:solidFill>
              </a:rPr>
              <a:t>call </a:t>
            </a:r>
            <a:r>
              <a:rPr lang="en-US" sz="2000" dirty="0" smtClean="0">
                <a:solidFill>
                  <a:srgbClr val="034EA2"/>
                </a:solidFill>
              </a:rPr>
              <a:t>topic aims </a:t>
            </a:r>
            <a:r>
              <a:rPr lang="en-US" sz="2000" dirty="0">
                <a:solidFill>
                  <a:srgbClr val="034EA2"/>
                </a:solidFill>
              </a:rPr>
              <a:t>at demonstration studies to show </a:t>
            </a:r>
            <a:r>
              <a:rPr lang="en-US" sz="2000" dirty="0" smtClean="0">
                <a:solidFill>
                  <a:srgbClr val="034EA2"/>
                </a:solidFill>
              </a:rPr>
              <a:t>how innovative solutions can be applied in </a:t>
            </a:r>
            <a:r>
              <a:rPr lang="en-US" sz="2000" dirty="0">
                <a:solidFill>
                  <a:srgbClr val="034EA2"/>
                </a:solidFill>
              </a:rPr>
              <a:t>risk assessment </a:t>
            </a:r>
            <a:r>
              <a:rPr lang="en-US" sz="2000" dirty="0" smtClean="0">
                <a:solidFill>
                  <a:srgbClr val="034EA2"/>
                </a:solidFill>
              </a:rPr>
              <a:t>to identify, prevent and manage harmful </a:t>
            </a:r>
            <a:r>
              <a:rPr lang="en-US" sz="2000" dirty="0">
                <a:solidFill>
                  <a:srgbClr val="034EA2"/>
                </a:solidFill>
              </a:rPr>
              <a:t>co-exposures to industrial chemicals and pharmaceuticals. </a:t>
            </a:r>
          </a:p>
        </p:txBody>
      </p:sp>
    </p:spTree>
    <p:extLst>
      <p:ext uri="{BB962C8B-B14F-4D97-AF65-F5344CB8AC3E}">
        <p14:creationId xmlns:p14="http://schemas.microsoft.com/office/powerpoint/2010/main" val="386473837"/>
      </p:ext>
    </p:extLst>
  </p:cSld>
  <p:clrMapOvr>
    <a:masterClrMapping/>
  </p:clrMapOvr>
  <p:transition spd="med"/>
  <p:timing>
    <p:tnLst>
      <p:par>
        <p:cTn id="1" dur="indefinite" restart="never" fill="hold"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224742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1092463" y="2802321"/>
            <a:ext cx="8709076" cy="30264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smtClean="0">
                <a:solidFill>
                  <a:srgbClr val="034EA2"/>
                </a:solidFill>
              </a:rPr>
              <a:t>Demonstration of innovative solutions to </a:t>
            </a:r>
            <a:r>
              <a:rPr lang="en-US" dirty="0">
                <a:solidFill>
                  <a:srgbClr val="034EA2"/>
                </a:solidFill>
              </a:rPr>
              <a:t>quantify and prevent the most harmful co-exposures to industrial chemicals and </a:t>
            </a:r>
            <a:r>
              <a:rPr lang="en-US" dirty="0" smtClean="0">
                <a:solidFill>
                  <a:srgbClr val="034EA2"/>
                </a:solidFill>
              </a:rPr>
              <a:t>pharmaceuticals.</a:t>
            </a:r>
          </a:p>
          <a:p>
            <a:pPr marL="342900" indent="-342900" algn="l">
              <a:buClr>
                <a:srgbClr val="034EA2"/>
              </a:buClr>
              <a:buFont typeface="Wingdings" panose="05000000000000000000" pitchFamily="2" charset="2"/>
              <a:buChar char="Ø"/>
            </a:pPr>
            <a:r>
              <a:rPr lang="en-US" dirty="0" smtClean="0">
                <a:solidFill>
                  <a:srgbClr val="034EA2"/>
                </a:solidFill>
              </a:rPr>
              <a:t>Advanced </a:t>
            </a:r>
            <a:r>
              <a:rPr lang="en-US" dirty="0">
                <a:solidFill>
                  <a:srgbClr val="034EA2"/>
                </a:solidFill>
              </a:rPr>
              <a:t>solutions </a:t>
            </a:r>
            <a:r>
              <a:rPr lang="en-US" dirty="0" smtClean="0">
                <a:solidFill>
                  <a:srgbClr val="034EA2"/>
                </a:solidFill>
              </a:rPr>
              <a:t>for </a:t>
            </a:r>
            <a:r>
              <a:rPr lang="en-US" dirty="0">
                <a:solidFill>
                  <a:srgbClr val="034EA2"/>
                </a:solidFill>
              </a:rPr>
              <a:t>the establishment of causality between </a:t>
            </a:r>
            <a:r>
              <a:rPr lang="en-US" dirty="0" smtClean="0">
                <a:solidFill>
                  <a:srgbClr val="034EA2"/>
                </a:solidFill>
              </a:rPr>
              <a:t>co-exposures </a:t>
            </a:r>
            <a:r>
              <a:rPr lang="en-US" dirty="0">
                <a:solidFill>
                  <a:srgbClr val="034EA2"/>
                </a:solidFill>
              </a:rPr>
              <a:t>and effects </a:t>
            </a:r>
            <a:endParaRPr lang="en-US" dirty="0" smtClean="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Development </a:t>
            </a:r>
            <a:r>
              <a:rPr lang="en-US" dirty="0">
                <a:solidFill>
                  <a:srgbClr val="034EA2"/>
                </a:solidFill>
              </a:rPr>
              <a:t>of targeted and non-targeted high-throughput technologies for screening, and advanced bioinformatics approaches, such as artificial intelligence and other data mining methodologies, to identify the most representative real-life mixture scenarios in </a:t>
            </a:r>
            <a:r>
              <a:rPr lang="en-US" dirty="0" smtClean="0">
                <a:solidFill>
                  <a:srgbClr val="034EA2"/>
                </a:solidFill>
              </a:rPr>
              <a:t>humans</a:t>
            </a:r>
          </a:p>
          <a:p>
            <a:pPr marL="342900" indent="-342900" algn="l">
              <a:buClr>
                <a:srgbClr val="034EA2"/>
              </a:buClr>
              <a:buFont typeface="Wingdings" panose="05000000000000000000" pitchFamily="2" charset="2"/>
              <a:buChar char="Ø"/>
            </a:pPr>
            <a:r>
              <a:rPr lang="en-US" dirty="0">
                <a:solidFill>
                  <a:srgbClr val="034EA2"/>
                </a:solidFill>
              </a:rPr>
              <a:t>Identification of lead components in mixtures, responsible for the impact on human health and the </a:t>
            </a:r>
            <a:r>
              <a:rPr lang="en-US" dirty="0" smtClean="0">
                <a:solidFill>
                  <a:srgbClr val="034EA2"/>
                </a:solidFill>
              </a:rPr>
              <a:t>ecosystems</a:t>
            </a:r>
            <a:endParaRPr lang="en-US" dirty="0">
              <a:solidFill>
                <a:srgbClr val="034EA2"/>
              </a:solidFill>
            </a:endParaRPr>
          </a:p>
        </p:txBody>
      </p:sp>
      <p:sp>
        <p:nvSpPr>
          <p:cNvPr id="12" name="TextBox 11"/>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smtClean="0">
                <a:solidFill>
                  <a:srgbClr val="034EA2"/>
                </a:solidFill>
              </a:rPr>
              <a:t>Towards </a:t>
            </a:r>
            <a:r>
              <a:rPr lang="en-US" sz="2000" b="1" dirty="0">
                <a:solidFill>
                  <a:srgbClr val="034EA2"/>
                </a:solidFill>
              </a:rPr>
              <a:t>innovative regulation of chemical and pharmaceutical mixtures </a:t>
            </a:r>
            <a:endParaRPr kumimoji="0" lang="en-US" sz="1900" b="0" i="0" u="none" strike="noStrike" cap="none" spc="0" normalizeH="0" baseline="0" dirty="0">
              <a:ln>
                <a:noFill/>
              </a:ln>
              <a:solidFill>
                <a:srgbClr val="034EA2"/>
              </a:solidFill>
              <a:effectLst/>
              <a:uFillTx/>
              <a:sym typeface="Helvetica"/>
            </a:endParaRPr>
          </a:p>
        </p:txBody>
      </p:sp>
    </p:spTree>
    <p:extLst>
      <p:ext uri="{BB962C8B-B14F-4D97-AF65-F5344CB8AC3E}">
        <p14:creationId xmlns:p14="http://schemas.microsoft.com/office/powerpoint/2010/main" val="2560288754"/>
      </p:ext>
    </p:extLst>
  </p:cSld>
  <p:clrMapOvr>
    <a:masterClrMapping/>
  </p:clrMapOvr>
  <p:transition spd="med"/>
  <p:timing>
    <p:tnLst>
      <p:par>
        <p:cTn id="1" dur="indefinite" restart="never" fill="hold"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2905148"/>
            <a:ext cx="6112042"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a:t>
            </a:r>
            <a:r>
              <a:rPr lang="en-US" sz="2000" b="1" dirty="0" smtClean="0">
                <a:solidFill>
                  <a:srgbClr val="034EA2"/>
                </a:solidFill>
              </a:rPr>
              <a:t>9:</a:t>
            </a:r>
          </a:p>
          <a:p>
            <a:r>
              <a:rPr lang="en-US" sz="2000" b="1" dirty="0" smtClean="0">
                <a:solidFill>
                  <a:srgbClr val="034EA2"/>
                </a:solidFill>
              </a:rPr>
              <a:t>Strengthening </a:t>
            </a:r>
            <a:r>
              <a:rPr lang="en-US" sz="2000" b="1" dirty="0">
                <a:solidFill>
                  <a:srgbClr val="034EA2"/>
                </a:solidFill>
              </a:rPr>
              <a:t>our knowledge in support of the European Green </a:t>
            </a:r>
            <a:r>
              <a:rPr lang="en-US" sz="2000" b="1" dirty="0" smtClean="0">
                <a:solidFill>
                  <a:srgbClr val="034EA2"/>
                </a:solidFill>
              </a:rPr>
              <a:t>Deal </a:t>
            </a:r>
            <a:endParaRPr lang="en-US" sz="2000" b="1" dirty="0">
              <a:solidFill>
                <a:srgbClr val="034EA2"/>
              </a:solidFill>
            </a:endParaRPr>
          </a:p>
        </p:txBody>
      </p:sp>
    </p:spTree>
    <p:extLst>
      <p:ext uri="{BB962C8B-B14F-4D97-AF65-F5344CB8AC3E}">
        <p14:creationId xmlns:p14="http://schemas.microsoft.com/office/powerpoint/2010/main" val="1917433853"/>
      </p:ext>
    </p:extLst>
  </p:cSld>
  <p:clrMapOvr>
    <a:masterClrMapping/>
  </p:clrMapOvr>
  <p:transition spd="med"/>
  <p:timing>
    <p:tnLst>
      <p:par>
        <p:cTn id="1" dur="indefinite" restart="never" fill="hold"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a:solidFill>
                  <a:srgbClr val="034EA2"/>
                </a:solidFill>
              </a:rPr>
              <a:t>European Research Infrastructures</a:t>
            </a:r>
            <a:r>
              <a:rPr lang="en-US" sz="2000" b="1" dirty="0" smtClean="0">
                <a:solidFill>
                  <a:srgbClr val="034EA2"/>
                </a:solidFill>
              </a:rPr>
              <a:t> </a:t>
            </a:r>
            <a:r>
              <a:rPr lang="en-US" sz="2000" b="1" dirty="0">
                <a:solidFill>
                  <a:srgbClr val="034EA2"/>
                </a:solidFill>
              </a:rPr>
              <a:t>capacities and services to address European Green Deal challenges</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9" y="3133080"/>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1092464" y="3552011"/>
            <a:ext cx="8709076" cy="36112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GB" b="1" dirty="0" smtClean="0">
                <a:solidFill>
                  <a:srgbClr val="034EA2"/>
                </a:solidFill>
              </a:rPr>
              <a:t>Enabling</a:t>
            </a:r>
            <a:r>
              <a:rPr lang="en-GB" dirty="0" smtClean="0">
                <a:solidFill>
                  <a:srgbClr val="034EA2"/>
                </a:solidFill>
              </a:rPr>
              <a:t> breakthrough research and innovation in </a:t>
            </a:r>
            <a:r>
              <a:rPr lang="en-GB" b="1" dirty="0" smtClean="0">
                <a:solidFill>
                  <a:srgbClr val="034EA2"/>
                </a:solidFill>
              </a:rPr>
              <a:t>energy storage </a:t>
            </a:r>
            <a:r>
              <a:rPr lang="en-GB" dirty="0" smtClean="0">
                <a:solidFill>
                  <a:srgbClr val="034EA2"/>
                </a:solidFill>
              </a:rPr>
              <a:t>across the whole value chain and with a life-cycle approach</a:t>
            </a:r>
          </a:p>
          <a:p>
            <a:pPr marL="342900" indent="-342900" algn="l">
              <a:buClr>
                <a:srgbClr val="034EA2"/>
              </a:buClr>
              <a:buFont typeface="Wingdings" panose="05000000000000000000" pitchFamily="2" charset="2"/>
              <a:buChar char="Ø"/>
            </a:pPr>
            <a:r>
              <a:rPr lang="en-GB" dirty="0" smtClean="0">
                <a:solidFill>
                  <a:srgbClr val="034EA2"/>
                </a:solidFill>
              </a:rPr>
              <a:t>Anchoring European RIs in an efficient and competitive </a:t>
            </a:r>
            <a:r>
              <a:rPr lang="en-GB" b="1" dirty="0" smtClean="0">
                <a:solidFill>
                  <a:srgbClr val="034EA2"/>
                </a:solidFill>
              </a:rPr>
              <a:t>research and industrial ecosystem</a:t>
            </a:r>
            <a:r>
              <a:rPr lang="en-GB" dirty="0" smtClean="0">
                <a:solidFill>
                  <a:srgbClr val="034EA2"/>
                </a:solidFill>
              </a:rPr>
              <a:t> for energy storage</a:t>
            </a:r>
          </a:p>
          <a:p>
            <a:pPr marL="342900" indent="-342900" algn="l">
              <a:buClr>
                <a:srgbClr val="034EA2"/>
              </a:buClr>
              <a:buFont typeface="Wingdings" panose="05000000000000000000" pitchFamily="2" charset="2"/>
              <a:buChar char="Ø"/>
            </a:pPr>
            <a:r>
              <a:rPr lang="en-GB" b="1" dirty="0" smtClean="0">
                <a:solidFill>
                  <a:srgbClr val="034EA2"/>
                </a:solidFill>
              </a:rPr>
              <a:t>Strengthening</a:t>
            </a:r>
            <a:r>
              <a:rPr lang="en-GB" dirty="0" smtClean="0">
                <a:solidFill>
                  <a:srgbClr val="034EA2"/>
                </a:solidFill>
              </a:rPr>
              <a:t> the observation and monitoring of </a:t>
            </a:r>
            <a:r>
              <a:rPr lang="en-GB" b="1" dirty="0" smtClean="0">
                <a:solidFill>
                  <a:srgbClr val="034EA2"/>
                </a:solidFill>
              </a:rPr>
              <a:t>GHG emissions, ultrafine particles </a:t>
            </a:r>
            <a:r>
              <a:rPr lang="en-GB" dirty="0" smtClean="0">
                <a:solidFill>
                  <a:srgbClr val="034EA2"/>
                </a:solidFill>
              </a:rPr>
              <a:t>and </a:t>
            </a:r>
            <a:r>
              <a:rPr lang="en-GB" b="1" dirty="0" smtClean="0">
                <a:solidFill>
                  <a:srgbClr val="034EA2"/>
                </a:solidFill>
              </a:rPr>
              <a:t>air quality</a:t>
            </a:r>
            <a:r>
              <a:rPr lang="en-GB" dirty="0" smtClean="0">
                <a:solidFill>
                  <a:srgbClr val="034EA2"/>
                </a:solidFill>
              </a:rPr>
              <a:t>, in particular in and around urban areas</a:t>
            </a:r>
          </a:p>
          <a:p>
            <a:pPr marL="342900" indent="-342900" algn="l">
              <a:buClr>
                <a:srgbClr val="034EA2"/>
              </a:buClr>
              <a:buFont typeface="Wingdings" panose="05000000000000000000" pitchFamily="2" charset="2"/>
              <a:buChar char="Ø"/>
            </a:pPr>
            <a:r>
              <a:rPr lang="en-GB" b="1" dirty="0" smtClean="0">
                <a:solidFill>
                  <a:srgbClr val="034EA2"/>
                </a:solidFill>
              </a:rPr>
              <a:t>Providing evidence </a:t>
            </a:r>
            <a:r>
              <a:rPr lang="en-GB" dirty="0" smtClean="0">
                <a:solidFill>
                  <a:srgbClr val="034EA2"/>
                </a:solidFill>
              </a:rPr>
              <a:t>for the development of </a:t>
            </a:r>
            <a:r>
              <a:rPr lang="en-GB" b="1" dirty="0" smtClean="0">
                <a:solidFill>
                  <a:srgbClr val="034EA2"/>
                </a:solidFill>
              </a:rPr>
              <a:t>sustainability strategies</a:t>
            </a:r>
            <a:r>
              <a:rPr lang="en-GB" dirty="0" smtClean="0">
                <a:solidFill>
                  <a:srgbClr val="034EA2"/>
                </a:solidFill>
              </a:rPr>
              <a:t>, taking also account of impacts on health</a:t>
            </a:r>
          </a:p>
          <a:p>
            <a:pPr marL="342900" indent="-342900" algn="l">
              <a:buClr>
                <a:srgbClr val="034EA2"/>
              </a:buClr>
              <a:buFont typeface="Wingdings" panose="05000000000000000000" pitchFamily="2" charset="2"/>
              <a:buChar char="Ø"/>
            </a:pPr>
            <a:r>
              <a:rPr lang="en-GB" dirty="0" smtClean="0">
                <a:solidFill>
                  <a:srgbClr val="034EA2"/>
                </a:solidFill>
              </a:rPr>
              <a:t>Advanced, optimised and harmonised </a:t>
            </a:r>
            <a:r>
              <a:rPr lang="en-GB" b="1" dirty="0" smtClean="0">
                <a:solidFill>
                  <a:srgbClr val="034EA2"/>
                </a:solidFill>
              </a:rPr>
              <a:t>research services </a:t>
            </a:r>
            <a:r>
              <a:rPr lang="en-GB" dirty="0" smtClean="0">
                <a:solidFill>
                  <a:srgbClr val="034EA2"/>
                </a:solidFill>
              </a:rPr>
              <a:t>and</a:t>
            </a:r>
            <a:r>
              <a:rPr lang="en-GB" b="1" dirty="0" smtClean="0">
                <a:solidFill>
                  <a:srgbClr val="034EA2"/>
                </a:solidFill>
              </a:rPr>
              <a:t> data </a:t>
            </a:r>
            <a:r>
              <a:rPr lang="en-GB" dirty="0" smtClean="0">
                <a:solidFill>
                  <a:srgbClr val="034EA2"/>
                </a:solidFill>
              </a:rPr>
              <a:t>to address Green Deal objectives</a:t>
            </a:r>
          </a:p>
          <a:p>
            <a:pPr marL="342900" indent="-342900" algn="l">
              <a:buClr>
                <a:srgbClr val="034EA2"/>
              </a:buClr>
              <a:buFont typeface="Wingdings" panose="05000000000000000000" pitchFamily="2" charset="2"/>
              <a:buChar char="Ø"/>
            </a:pPr>
            <a:r>
              <a:rPr lang="en-GB" b="1" dirty="0" smtClean="0">
                <a:solidFill>
                  <a:srgbClr val="034EA2"/>
                </a:solidFill>
              </a:rPr>
              <a:t>New advanced skills </a:t>
            </a:r>
            <a:r>
              <a:rPr lang="en-GB" dirty="0" smtClean="0">
                <a:solidFill>
                  <a:srgbClr val="034EA2"/>
                </a:solidFill>
              </a:rPr>
              <a:t>to exploit the most advanced instruments and resources for R&amp;I addressing Green Deal challenges</a:t>
            </a:r>
            <a:endParaRPr kumimoji="0" lang="en-GB" sz="1900" b="0" i="0" u="none" strike="noStrike" cap="none" spc="0" normalizeH="0" dirty="0" smtClean="0">
              <a:ln>
                <a:noFill/>
              </a:ln>
              <a:solidFill>
                <a:srgbClr val="034EA2"/>
              </a:solidFill>
              <a:effectLst/>
              <a:uFillTx/>
              <a:sym typeface="Helvetica"/>
            </a:endParaRPr>
          </a:p>
        </p:txBody>
      </p:sp>
      <p:sp>
        <p:nvSpPr>
          <p:cNvPr id="30" name="TextBox 29"/>
          <p:cNvSpPr txBox="1"/>
          <p:nvPr/>
        </p:nvSpPr>
        <p:spPr>
          <a:xfrm>
            <a:off x="1020218" y="1841655"/>
            <a:ext cx="8853569"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dirty="0" smtClean="0">
                <a:solidFill>
                  <a:srgbClr val="034EA2"/>
                </a:solidFill>
              </a:rPr>
              <a:t>Mobilisation and advancement of world-class capacities and resources such as those offered by European Research Infrastructures (RIs) for </a:t>
            </a:r>
            <a:r>
              <a:rPr lang="en-GB" sz="2000" b="1" dirty="0" smtClean="0">
                <a:solidFill>
                  <a:srgbClr val="034EA2"/>
                </a:solidFill>
              </a:rPr>
              <a:t>energy storage </a:t>
            </a:r>
            <a:r>
              <a:rPr lang="en-GB" sz="2000" dirty="0" smtClean="0">
                <a:solidFill>
                  <a:srgbClr val="034EA2"/>
                </a:solidFill>
              </a:rPr>
              <a:t>and </a:t>
            </a:r>
            <a:r>
              <a:rPr lang="en-GB" sz="2000" b="1" dirty="0" smtClean="0">
                <a:solidFill>
                  <a:srgbClr val="034EA2"/>
                </a:solidFill>
              </a:rPr>
              <a:t>climate/environment observation</a:t>
            </a:r>
            <a:r>
              <a:rPr lang="en-GB" sz="2000" dirty="0" smtClean="0">
                <a:solidFill>
                  <a:srgbClr val="034EA2"/>
                </a:solidFill>
              </a:rPr>
              <a:t>.</a:t>
            </a:r>
            <a:endParaRPr lang="en-GB" sz="2000" dirty="0">
              <a:solidFill>
                <a:srgbClr val="034EA2"/>
              </a:solidFill>
            </a:endParaRPr>
          </a:p>
        </p:txBody>
      </p:sp>
    </p:spTree>
    <p:extLst>
      <p:ext uri="{BB962C8B-B14F-4D97-AF65-F5344CB8AC3E}">
        <p14:creationId xmlns:p14="http://schemas.microsoft.com/office/powerpoint/2010/main" val="3488440597"/>
      </p:ext>
    </p:extLst>
  </p:cSld>
  <p:clrMapOvr>
    <a:masterClrMapping/>
  </p:clrMapOvr>
  <p:transition spd="med"/>
  <p:timing>
    <p:tnLst>
      <p:par>
        <p:cTn id="1" dur="indefinite" restart="never" fill="hold"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2905148"/>
            <a:ext cx="6112042"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r>
              <a:rPr lang="en-US" sz="2000" b="1" dirty="0">
                <a:solidFill>
                  <a:srgbClr val="034EA2"/>
                </a:solidFill>
              </a:rPr>
              <a:t>Area </a:t>
            </a:r>
            <a:r>
              <a:rPr lang="en-US" sz="2000" b="1" dirty="0" smtClean="0">
                <a:solidFill>
                  <a:srgbClr val="034EA2"/>
                </a:solidFill>
              </a:rPr>
              <a:t>1:</a:t>
            </a:r>
          </a:p>
          <a:p>
            <a:r>
              <a:rPr lang="en-US" sz="2000" b="1" dirty="0" smtClean="0">
                <a:solidFill>
                  <a:srgbClr val="034EA2"/>
                </a:solidFill>
              </a:rPr>
              <a:t>Increasing </a:t>
            </a:r>
            <a:r>
              <a:rPr lang="en-US" sz="2000" b="1" dirty="0">
                <a:solidFill>
                  <a:srgbClr val="034EA2"/>
                </a:solidFill>
              </a:rPr>
              <a:t>Climate Ambition: Cross sectoral challenges </a:t>
            </a:r>
          </a:p>
        </p:txBody>
      </p:sp>
    </p:spTree>
  </p:cSld>
  <p:clrMapOvr>
    <a:masterClrMapping/>
  </p:clrMapOvr>
  <p:transition spd="med"/>
  <p:timing>
    <p:tnLst>
      <p:par>
        <p:cTn id="1" dur="indefinite" restart="never" fill="hold"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smtClean="0">
                <a:solidFill>
                  <a:srgbClr val="034EA2"/>
                </a:solidFill>
              </a:rPr>
              <a:t>European Research Infrastructures capacities </a:t>
            </a:r>
            <a:r>
              <a:rPr lang="en-US" sz="2000" b="1" dirty="0">
                <a:solidFill>
                  <a:srgbClr val="034EA2"/>
                </a:solidFill>
              </a:rPr>
              <a:t>and services to address European Green Deal challenges</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224742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1092463" y="2802321"/>
            <a:ext cx="8709076" cy="42114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spcAft>
                <a:spcPts val="600"/>
              </a:spcAft>
              <a:buClr>
                <a:srgbClr val="034EA2"/>
              </a:buClr>
            </a:pPr>
            <a:r>
              <a:rPr lang="en-GB" dirty="0" smtClean="0">
                <a:solidFill>
                  <a:srgbClr val="034EA2"/>
                </a:solidFill>
              </a:rPr>
              <a:t>The activities will focus on:</a:t>
            </a:r>
          </a:p>
          <a:p>
            <a:pPr marL="342900" indent="-342900" algn="l">
              <a:spcAft>
                <a:spcPts val="600"/>
              </a:spcAft>
              <a:buClr>
                <a:srgbClr val="034EA2"/>
              </a:buClr>
              <a:buFont typeface="Wingdings" panose="05000000000000000000" pitchFamily="2" charset="2"/>
              <a:buChar char="Ø"/>
            </a:pPr>
            <a:r>
              <a:rPr lang="en-GB" dirty="0" smtClean="0">
                <a:solidFill>
                  <a:srgbClr val="034EA2"/>
                </a:solidFill>
              </a:rPr>
              <a:t>transnational </a:t>
            </a:r>
            <a:r>
              <a:rPr lang="en-GB" dirty="0">
                <a:solidFill>
                  <a:srgbClr val="034EA2"/>
                </a:solidFill>
              </a:rPr>
              <a:t>and virtual </a:t>
            </a:r>
            <a:r>
              <a:rPr lang="en-GB" b="1" dirty="0">
                <a:solidFill>
                  <a:srgbClr val="034EA2"/>
                </a:solidFill>
              </a:rPr>
              <a:t>access</a:t>
            </a:r>
            <a:r>
              <a:rPr lang="en-GB" dirty="0">
                <a:solidFill>
                  <a:srgbClr val="034EA2"/>
                </a:solidFill>
              </a:rPr>
              <a:t> to advanced R&amp;I infrastructures, including users’ training and scientific and technical support and data </a:t>
            </a:r>
            <a:r>
              <a:rPr lang="en-GB" dirty="0" smtClean="0">
                <a:solidFill>
                  <a:srgbClr val="034EA2"/>
                </a:solidFill>
              </a:rPr>
              <a:t>analysis to accelerate the transition toward a decarbonised energy/transport EU system</a:t>
            </a:r>
          </a:p>
          <a:p>
            <a:pPr marL="342900" indent="-342900" algn="l">
              <a:spcAft>
                <a:spcPts val="600"/>
              </a:spcAft>
              <a:buClr>
                <a:srgbClr val="034EA2"/>
              </a:buClr>
              <a:buFont typeface="Wingdings" panose="05000000000000000000" pitchFamily="2" charset="2"/>
              <a:buChar char="Ø"/>
            </a:pPr>
            <a:r>
              <a:rPr lang="en-GB" dirty="0">
                <a:solidFill>
                  <a:srgbClr val="034EA2"/>
                </a:solidFill>
              </a:rPr>
              <a:t>provision </a:t>
            </a:r>
            <a:r>
              <a:rPr lang="en-GB" dirty="0" smtClean="0">
                <a:solidFill>
                  <a:srgbClr val="034EA2"/>
                </a:solidFill>
              </a:rPr>
              <a:t>of </a:t>
            </a:r>
            <a:r>
              <a:rPr lang="en-GB" b="1" dirty="0" smtClean="0">
                <a:solidFill>
                  <a:srgbClr val="034EA2"/>
                </a:solidFill>
              </a:rPr>
              <a:t>integrated </a:t>
            </a:r>
            <a:r>
              <a:rPr lang="en-GB" dirty="0">
                <a:solidFill>
                  <a:srgbClr val="034EA2"/>
                </a:solidFill>
              </a:rPr>
              <a:t>and </a:t>
            </a:r>
            <a:r>
              <a:rPr lang="en-GB" b="1" dirty="0">
                <a:solidFill>
                  <a:srgbClr val="034EA2"/>
                </a:solidFill>
              </a:rPr>
              <a:t>customised services </a:t>
            </a:r>
            <a:r>
              <a:rPr lang="en-GB" dirty="0">
                <a:solidFill>
                  <a:srgbClr val="034EA2"/>
                </a:solidFill>
              </a:rPr>
              <a:t>and </a:t>
            </a:r>
            <a:r>
              <a:rPr lang="en-GB" b="1" dirty="0">
                <a:solidFill>
                  <a:srgbClr val="034EA2"/>
                </a:solidFill>
              </a:rPr>
              <a:t>innovative </a:t>
            </a:r>
            <a:r>
              <a:rPr lang="en-GB" b="1" dirty="0" smtClean="0">
                <a:solidFill>
                  <a:srgbClr val="034EA2"/>
                </a:solidFill>
              </a:rPr>
              <a:t>solutions </a:t>
            </a:r>
            <a:r>
              <a:rPr lang="en-GB" dirty="0" smtClean="0">
                <a:solidFill>
                  <a:srgbClr val="034EA2"/>
                </a:solidFill>
              </a:rPr>
              <a:t>for the </a:t>
            </a:r>
            <a:r>
              <a:rPr lang="en-US" dirty="0">
                <a:solidFill>
                  <a:srgbClr val="034EA2"/>
                </a:solidFill>
              </a:rPr>
              <a:t>observation and monitoring of GHG emissions, ultrafine particles and air quality, in particular in and around urban </a:t>
            </a:r>
            <a:r>
              <a:rPr lang="en-US" dirty="0" smtClean="0">
                <a:solidFill>
                  <a:srgbClr val="034EA2"/>
                </a:solidFill>
              </a:rPr>
              <a:t>areas: </a:t>
            </a:r>
            <a:r>
              <a:rPr lang="en-GB" dirty="0" smtClean="0">
                <a:solidFill>
                  <a:srgbClr val="034EA2"/>
                </a:solidFill>
              </a:rPr>
              <a:t>interoperable </a:t>
            </a:r>
            <a:r>
              <a:rPr lang="en-GB" dirty="0">
                <a:solidFill>
                  <a:srgbClr val="034EA2"/>
                </a:solidFill>
              </a:rPr>
              <a:t>data, tools/equipment and models </a:t>
            </a:r>
            <a:r>
              <a:rPr lang="en-GB" dirty="0" smtClean="0">
                <a:solidFill>
                  <a:srgbClr val="034EA2"/>
                </a:solidFill>
              </a:rPr>
              <a:t>for the </a:t>
            </a:r>
            <a:r>
              <a:rPr lang="en-GB" dirty="0">
                <a:solidFill>
                  <a:srgbClr val="034EA2"/>
                </a:solidFill>
              </a:rPr>
              <a:t>scientific community and public authorities/decision makers</a:t>
            </a:r>
            <a:endParaRPr lang="en-GB" dirty="0" smtClean="0">
              <a:solidFill>
                <a:srgbClr val="034EA2"/>
              </a:solidFill>
            </a:endParaRPr>
          </a:p>
          <a:p>
            <a:pPr marL="342900" indent="-342900" algn="l">
              <a:spcAft>
                <a:spcPts val="600"/>
              </a:spcAft>
              <a:buClr>
                <a:srgbClr val="034EA2"/>
              </a:buClr>
              <a:buFont typeface="Wingdings" panose="05000000000000000000" pitchFamily="2" charset="2"/>
              <a:buChar char="Ø"/>
            </a:pPr>
            <a:r>
              <a:rPr lang="en-GB" dirty="0">
                <a:solidFill>
                  <a:srgbClr val="034EA2"/>
                </a:solidFill>
              </a:rPr>
              <a:t>development of </a:t>
            </a:r>
            <a:r>
              <a:rPr lang="en-GB" b="1" dirty="0">
                <a:solidFill>
                  <a:srgbClr val="034EA2"/>
                </a:solidFill>
              </a:rPr>
              <a:t>synergies</a:t>
            </a:r>
            <a:r>
              <a:rPr lang="en-GB" dirty="0">
                <a:solidFill>
                  <a:srgbClr val="034EA2"/>
                </a:solidFill>
              </a:rPr>
              <a:t> </a:t>
            </a:r>
            <a:r>
              <a:rPr lang="en-GB" dirty="0" smtClean="0">
                <a:solidFill>
                  <a:srgbClr val="034EA2"/>
                </a:solidFill>
              </a:rPr>
              <a:t>between research </a:t>
            </a:r>
            <a:r>
              <a:rPr lang="en-GB" dirty="0">
                <a:solidFill>
                  <a:srgbClr val="034EA2"/>
                </a:solidFill>
              </a:rPr>
              <a:t>infrastructures </a:t>
            </a:r>
            <a:r>
              <a:rPr lang="en-GB" dirty="0" smtClean="0">
                <a:solidFill>
                  <a:srgbClr val="034EA2"/>
                </a:solidFill>
              </a:rPr>
              <a:t>and relevant </a:t>
            </a:r>
            <a:r>
              <a:rPr lang="en-GB" dirty="0">
                <a:solidFill>
                  <a:srgbClr val="034EA2"/>
                </a:solidFill>
              </a:rPr>
              <a:t>local, European and global initiatives </a:t>
            </a:r>
            <a:r>
              <a:rPr lang="en-GB" dirty="0" smtClean="0">
                <a:solidFill>
                  <a:srgbClr val="034EA2"/>
                </a:solidFill>
              </a:rPr>
              <a:t>in </a:t>
            </a:r>
            <a:r>
              <a:rPr lang="en-GB" dirty="0">
                <a:solidFill>
                  <a:srgbClr val="034EA2"/>
                </a:solidFill>
              </a:rPr>
              <a:t>different disciplinary areas, including </a:t>
            </a:r>
            <a:r>
              <a:rPr lang="en-GB" dirty="0" smtClean="0">
                <a:solidFill>
                  <a:srgbClr val="034EA2"/>
                </a:solidFill>
              </a:rPr>
              <a:t>health and social sciences</a:t>
            </a:r>
          </a:p>
          <a:p>
            <a:pPr algn="l">
              <a:buClr>
                <a:srgbClr val="034EA2"/>
              </a:buClr>
            </a:pPr>
            <a:endParaRPr lang="en-GB" dirty="0">
              <a:solidFill>
                <a:srgbClr val="034EA2"/>
              </a:solidFill>
            </a:endParaRPr>
          </a:p>
        </p:txBody>
      </p:sp>
    </p:spTree>
    <p:extLst>
      <p:ext uri="{BB962C8B-B14F-4D97-AF65-F5344CB8AC3E}">
        <p14:creationId xmlns:p14="http://schemas.microsoft.com/office/powerpoint/2010/main" val="2132498538"/>
      </p:ext>
    </p:extLst>
  </p:cSld>
  <p:clrMapOvr>
    <a:masterClrMapping/>
  </p:clrMapOvr>
  <p:transition spd="med"/>
  <p:timing>
    <p:tnLst>
      <p:par>
        <p:cTn id="1" dur="indefinite" restart="never" fill="hold"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2" y="1119415"/>
            <a:ext cx="7051291" cy="1025922"/>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034EA2"/>
                </a:solidFill>
              </a:rPr>
              <a:t>Developing </a:t>
            </a:r>
            <a:r>
              <a:rPr lang="en-US" sz="2000" b="1" dirty="0">
                <a:solidFill>
                  <a:srgbClr val="034EA2"/>
                </a:solidFill>
              </a:rPr>
              <a:t>end-user products and services for all stakeholders and citizens, supporting climate adaptation and mitigation</a:t>
            </a: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3414351"/>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1092463" y="3740975"/>
            <a:ext cx="8709076" cy="36112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IE" dirty="0" smtClean="0">
                <a:solidFill>
                  <a:srgbClr val="034EA2"/>
                </a:solidFill>
              </a:rPr>
              <a:t>Improved delivery of climate </a:t>
            </a:r>
            <a:r>
              <a:rPr lang="en-IE" dirty="0">
                <a:solidFill>
                  <a:srgbClr val="034EA2"/>
                </a:solidFill>
              </a:rPr>
              <a:t>service </a:t>
            </a:r>
            <a:r>
              <a:rPr lang="en-IE" dirty="0" smtClean="0">
                <a:solidFill>
                  <a:srgbClr val="034EA2"/>
                </a:solidFill>
              </a:rPr>
              <a:t>delivery in the last mile of the value chain, </a:t>
            </a:r>
            <a:r>
              <a:rPr lang="en-IE" dirty="0">
                <a:solidFill>
                  <a:srgbClr val="034EA2"/>
                </a:solidFill>
              </a:rPr>
              <a:t>across the priority sectors of the European Green Deal </a:t>
            </a:r>
            <a:endParaRPr lang="en-IE" dirty="0" smtClean="0">
              <a:solidFill>
                <a:srgbClr val="034EA2"/>
              </a:solidFill>
            </a:endParaRPr>
          </a:p>
          <a:p>
            <a:pPr marL="342900" indent="-342900" algn="l">
              <a:buClr>
                <a:srgbClr val="034EA2"/>
              </a:buClr>
              <a:buFont typeface="Wingdings" panose="05000000000000000000" pitchFamily="2" charset="2"/>
              <a:buChar char="Ø"/>
            </a:pPr>
            <a:r>
              <a:rPr lang="en-IE" dirty="0" smtClean="0">
                <a:solidFill>
                  <a:srgbClr val="034EA2"/>
                </a:solidFill>
              </a:rPr>
              <a:t>Increased accessibility of information </a:t>
            </a:r>
            <a:r>
              <a:rPr lang="en-IE" dirty="0">
                <a:solidFill>
                  <a:srgbClr val="034EA2"/>
                </a:solidFill>
              </a:rPr>
              <a:t>on climate </a:t>
            </a:r>
            <a:r>
              <a:rPr lang="en-IE" dirty="0" smtClean="0">
                <a:solidFill>
                  <a:srgbClr val="034EA2"/>
                </a:solidFill>
              </a:rPr>
              <a:t>effects to citizens</a:t>
            </a:r>
          </a:p>
          <a:p>
            <a:pPr marL="342900" indent="-342900" algn="l">
              <a:buClr>
                <a:srgbClr val="034EA2"/>
              </a:buClr>
              <a:buFont typeface="Wingdings" panose="05000000000000000000" pitchFamily="2" charset="2"/>
              <a:buChar char="Ø"/>
            </a:pPr>
            <a:r>
              <a:rPr lang="en-IE" dirty="0" smtClean="0">
                <a:solidFill>
                  <a:srgbClr val="034EA2"/>
                </a:solidFill>
              </a:rPr>
              <a:t>Improved quality of data and information on climate adaptation and mitigation</a:t>
            </a:r>
          </a:p>
          <a:p>
            <a:pPr marL="342900" indent="-342900" algn="l">
              <a:buClr>
                <a:srgbClr val="034EA2"/>
              </a:buClr>
              <a:buFont typeface="Wingdings" panose="05000000000000000000" pitchFamily="2" charset="2"/>
              <a:buChar char="Ø"/>
            </a:pPr>
            <a:r>
              <a:rPr lang="en-IE" dirty="0" smtClean="0">
                <a:solidFill>
                  <a:srgbClr val="034EA2"/>
                </a:solidFill>
              </a:rPr>
              <a:t>Well characterised social and behavioural factors necessary for the climate transition </a:t>
            </a:r>
          </a:p>
          <a:p>
            <a:pPr marL="342900" indent="-342900" algn="l">
              <a:buClr>
                <a:srgbClr val="034EA2"/>
              </a:buClr>
              <a:buFont typeface="Wingdings" panose="05000000000000000000" pitchFamily="2" charset="2"/>
              <a:buChar char="Ø"/>
            </a:pPr>
            <a:r>
              <a:rPr lang="en-IE" dirty="0" smtClean="0">
                <a:solidFill>
                  <a:srgbClr val="034EA2"/>
                </a:solidFill>
              </a:rPr>
              <a:t>Improved climate adaptation and mitigation solutions enabling overcoming societal and economic barriers</a:t>
            </a:r>
          </a:p>
          <a:p>
            <a:pPr marL="342900" indent="-342900" algn="l">
              <a:buClr>
                <a:srgbClr val="034EA2"/>
              </a:buClr>
              <a:buFont typeface="Wingdings" panose="05000000000000000000" pitchFamily="2" charset="2"/>
              <a:buChar char="Ø"/>
            </a:pPr>
            <a:r>
              <a:rPr lang="en-US" dirty="0" smtClean="0">
                <a:solidFill>
                  <a:srgbClr val="034EA2"/>
                </a:solidFill>
              </a:rPr>
              <a:t>Better informed citizens and stakeholders on options for climate action in their own communities, regions and sectors </a:t>
            </a:r>
          </a:p>
          <a:p>
            <a:pPr marL="342900" indent="-342900" algn="l">
              <a:buClr>
                <a:srgbClr val="034EA2"/>
              </a:buClr>
              <a:buFont typeface="Wingdings" panose="05000000000000000000" pitchFamily="2" charset="2"/>
              <a:buChar char="Ø"/>
            </a:pPr>
            <a:r>
              <a:rPr lang="en-US" dirty="0" smtClean="0">
                <a:solidFill>
                  <a:srgbClr val="034EA2"/>
                </a:solidFill>
              </a:rPr>
              <a:t>More opportunity for stakeholders to test adaptation/mitigation </a:t>
            </a:r>
            <a:r>
              <a:rPr lang="en-US" dirty="0">
                <a:solidFill>
                  <a:srgbClr val="034EA2"/>
                </a:solidFill>
              </a:rPr>
              <a:t>s</a:t>
            </a:r>
            <a:r>
              <a:rPr lang="en-US" dirty="0" smtClean="0">
                <a:solidFill>
                  <a:srgbClr val="034EA2"/>
                </a:solidFill>
              </a:rPr>
              <a:t>olutions on the ground. </a:t>
            </a:r>
            <a:endParaRPr lang="en-GB" dirty="0" smtClean="0">
              <a:solidFill>
                <a:srgbClr val="034EA2"/>
              </a:solidFill>
            </a:endParaRPr>
          </a:p>
        </p:txBody>
      </p:sp>
      <p:sp>
        <p:nvSpPr>
          <p:cNvPr id="12" name="TextBox 11"/>
          <p:cNvSpPr txBox="1"/>
          <p:nvPr/>
        </p:nvSpPr>
        <p:spPr>
          <a:xfrm>
            <a:off x="1092463" y="2192825"/>
            <a:ext cx="8853569" cy="13336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buClr>
                <a:srgbClr val="034EA2"/>
              </a:buClr>
            </a:pPr>
            <a:r>
              <a:rPr lang="en-IE" sz="2000" dirty="0">
                <a:solidFill>
                  <a:srgbClr val="034EA2"/>
                </a:solidFill>
              </a:rPr>
              <a:t>Provide more detailed information in space and time, relevant to real-world decision-makers </a:t>
            </a:r>
            <a:r>
              <a:rPr lang="en-US" sz="2000" dirty="0">
                <a:solidFill>
                  <a:srgbClr val="034EA2"/>
                </a:solidFill>
              </a:rPr>
              <a:t>to identify which modes of production, consumption and lifestyle are compatible with </a:t>
            </a:r>
            <a:r>
              <a:rPr lang="en-US" sz="2000" dirty="0" smtClean="0">
                <a:solidFill>
                  <a:srgbClr val="034EA2"/>
                </a:solidFill>
              </a:rPr>
              <a:t>climate </a:t>
            </a:r>
            <a:r>
              <a:rPr lang="en-US" sz="2000" b="1" dirty="0" smtClean="0">
                <a:solidFill>
                  <a:srgbClr val="034EA2"/>
                </a:solidFill>
              </a:rPr>
              <a:t>resilience and pathways</a:t>
            </a:r>
            <a:r>
              <a:rPr lang="en-US" sz="2000" dirty="0" smtClean="0">
                <a:solidFill>
                  <a:srgbClr val="034EA2"/>
                </a:solidFill>
              </a:rPr>
              <a:t> </a:t>
            </a:r>
            <a:r>
              <a:rPr lang="en-US" sz="2000" dirty="0">
                <a:solidFill>
                  <a:srgbClr val="034EA2"/>
                </a:solidFill>
              </a:rPr>
              <a:t>achieving climate neutrality by 2050.</a:t>
            </a:r>
          </a:p>
        </p:txBody>
      </p:sp>
    </p:spTree>
    <p:extLst>
      <p:ext uri="{BB962C8B-B14F-4D97-AF65-F5344CB8AC3E}">
        <p14:creationId xmlns:p14="http://schemas.microsoft.com/office/powerpoint/2010/main" val="2267522407"/>
      </p:ext>
    </p:extLst>
  </p:cSld>
  <p:clrMapOvr>
    <a:masterClrMapping/>
  </p:clrMapOvr>
  <p:transition spd="med"/>
  <p:timing>
    <p:tnLst>
      <p:par>
        <p:cTn id="1" dur="indefinite" restart="never" fill="hold"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117111"/>
            <a:ext cx="7051291" cy="1025922"/>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Developing end-user products and services for all stakeholders and citizens, supporting climate adaptation and mitigation</a:t>
            </a: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224742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702644" y="2802321"/>
            <a:ext cx="9538635" cy="41960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Font typeface="Wingdings" panose="05000000000000000000" pitchFamily="2" charset="2"/>
              <a:buChar char="Ø"/>
            </a:pPr>
            <a:r>
              <a:rPr lang="en-IE" b="1" dirty="0">
                <a:solidFill>
                  <a:srgbClr val="034EA2"/>
                </a:solidFill>
              </a:rPr>
              <a:t>Advancing </a:t>
            </a:r>
            <a:r>
              <a:rPr lang="en-IE" b="1" dirty="0" smtClean="0">
                <a:solidFill>
                  <a:srgbClr val="034EA2"/>
                </a:solidFill>
              </a:rPr>
              <a:t>climate science and models,</a:t>
            </a:r>
            <a:r>
              <a:rPr lang="en-IE" b="1" dirty="0">
                <a:solidFill>
                  <a:srgbClr val="034EA2"/>
                </a:solidFill>
              </a:rPr>
              <a:t> </a:t>
            </a:r>
            <a:r>
              <a:rPr lang="en-IE" b="1" dirty="0" smtClean="0">
                <a:solidFill>
                  <a:srgbClr val="034EA2"/>
                </a:solidFill>
              </a:rPr>
              <a:t>and downscaling their findings to improve </a:t>
            </a:r>
            <a:r>
              <a:rPr lang="en-IE" b="1" dirty="0">
                <a:solidFill>
                  <a:srgbClr val="034EA2"/>
                </a:solidFill>
              </a:rPr>
              <a:t>their user </a:t>
            </a:r>
            <a:r>
              <a:rPr lang="en-IE" b="1" dirty="0" smtClean="0">
                <a:solidFill>
                  <a:srgbClr val="034EA2"/>
                </a:solidFill>
              </a:rPr>
              <a:t>relevance</a:t>
            </a:r>
          </a:p>
          <a:p>
            <a:pPr marL="342900" indent="-342900" algn="l">
              <a:buFont typeface="Wingdings" panose="05000000000000000000" pitchFamily="2" charset="2"/>
              <a:buChar char="Ø"/>
            </a:pPr>
            <a:r>
              <a:rPr lang="en-IE" dirty="0" smtClean="0">
                <a:solidFill>
                  <a:srgbClr val="034EA2"/>
                </a:solidFill>
              </a:rPr>
              <a:t>Delivering </a:t>
            </a:r>
            <a:r>
              <a:rPr lang="en-IE" dirty="0">
                <a:solidFill>
                  <a:srgbClr val="034EA2"/>
                </a:solidFill>
              </a:rPr>
              <a:t>the next-generation of climate services </a:t>
            </a:r>
            <a:r>
              <a:rPr lang="en-IE" dirty="0" smtClean="0">
                <a:solidFill>
                  <a:srgbClr val="034EA2"/>
                </a:solidFill>
              </a:rPr>
              <a:t>for end users (building </a:t>
            </a:r>
            <a:r>
              <a:rPr lang="en-IE" dirty="0">
                <a:solidFill>
                  <a:srgbClr val="034EA2"/>
                </a:solidFill>
              </a:rPr>
              <a:t>on GEOSS and </a:t>
            </a:r>
            <a:r>
              <a:rPr lang="en-IE" dirty="0" smtClean="0">
                <a:solidFill>
                  <a:srgbClr val="034EA2"/>
                </a:solidFill>
              </a:rPr>
              <a:t>Copernicus services, </a:t>
            </a:r>
            <a:r>
              <a:rPr lang="en-IE" dirty="0">
                <a:solidFill>
                  <a:srgbClr val="034EA2"/>
                </a:solidFill>
              </a:rPr>
              <a:t>in collaboration with </a:t>
            </a:r>
            <a:r>
              <a:rPr lang="en-IE" dirty="0" smtClean="0">
                <a:solidFill>
                  <a:srgbClr val="034EA2"/>
                </a:solidFill>
              </a:rPr>
              <a:t>ESA).</a:t>
            </a:r>
          </a:p>
          <a:p>
            <a:pPr marL="342900" indent="-342900" algn="l">
              <a:buFont typeface="Wingdings" panose="05000000000000000000" pitchFamily="2" charset="2"/>
              <a:buChar char="Ø"/>
            </a:pPr>
            <a:r>
              <a:rPr lang="en-IE" dirty="0">
                <a:solidFill>
                  <a:srgbClr val="034EA2"/>
                </a:solidFill>
              </a:rPr>
              <a:t>Testing these services on demonstrations sites with the provision of guidance services</a:t>
            </a:r>
            <a:r>
              <a:rPr lang="en-IE" dirty="0" smtClean="0">
                <a:solidFill>
                  <a:srgbClr val="034EA2"/>
                </a:solidFill>
              </a:rPr>
              <a:t>.</a:t>
            </a:r>
          </a:p>
          <a:p>
            <a:pPr marL="342900" indent="-342900" algn="l">
              <a:buFont typeface="Wingdings" panose="05000000000000000000" pitchFamily="2" charset="2"/>
              <a:buChar char="Ø"/>
            </a:pPr>
            <a:r>
              <a:rPr lang="en-IE" dirty="0">
                <a:solidFill>
                  <a:srgbClr val="034EA2"/>
                </a:solidFill>
              </a:rPr>
              <a:t>Making the above findings accessible to the public, going beyond existing tools in both scientific robustness and user </a:t>
            </a:r>
            <a:r>
              <a:rPr lang="en-IE" dirty="0" smtClean="0">
                <a:solidFill>
                  <a:srgbClr val="034EA2"/>
                </a:solidFill>
              </a:rPr>
              <a:t>relevance.</a:t>
            </a:r>
            <a:endParaRPr lang="en-GB" dirty="0" smtClean="0">
              <a:solidFill>
                <a:srgbClr val="034EA2"/>
              </a:solidFill>
            </a:endParaRPr>
          </a:p>
          <a:p>
            <a:pPr marL="342900" indent="-342900" algn="l">
              <a:buFont typeface="Wingdings" panose="05000000000000000000" pitchFamily="2" charset="2"/>
              <a:buChar char="Ø"/>
            </a:pPr>
            <a:r>
              <a:rPr lang="en-IE" dirty="0" smtClean="0">
                <a:solidFill>
                  <a:srgbClr val="034EA2"/>
                </a:solidFill>
              </a:rPr>
              <a:t>Synthesising </a:t>
            </a:r>
            <a:r>
              <a:rPr lang="en-IE" dirty="0">
                <a:solidFill>
                  <a:srgbClr val="034EA2"/>
                </a:solidFill>
              </a:rPr>
              <a:t>this </a:t>
            </a:r>
            <a:r>
              <a:rPr lang="en-IE" dirty="0" smtClean="0">
                <a:solidFill>
                  <a:srgbClr val="034EA2"/>
                </a:solidFill>
              </a:rPr>
              <a:t>knowledge by bridging the </a:t>
            </a:r>
            <a:r>
              <a:rPr lang="en-IE" dirty="0">
                <a:solidFill>
                  <a:srgbClr val="034EA2"/>
                </a:solidFill>
              </a:rPr>
              <a:t>gap between the expert tools already generated by European science, and the stakeholders </a:t>
            </a:r>
            <a:r>
              <a:rPr lang="en-IE" dirty="0" smtClean="0">
                <a:solidFill>
                  <a:srgbClr val="034EA2"/>
                </a:solidFill>
              </a:rPr>
              <a:t>who are </a:t>
            </a:r>
            <a:r>
              <a:rPr lang="en-IE" dirty="0">
                <a:solidFill>
                  <a:srgbClr val="034EA2"/>
                </a:solidFill>
              </a:rPr>
              <a:t>making decisions today that will both affect and be affected by climate change and its </a:t>
            </a:r>
            <a:r>
              <a:rPr lang="en-IE" dirty="0" smtClean="0">
                <a:solidFill>
                  <a:srgbClr val="034EA2"/>
                </a:solidFill>
              </a:rPr>
              <a:t>impacts.</a:t>
            </a:r>
            <a:endParaRPr lang="en-GB" dirty="0">
              <a:solidFill>
                <a:srgbClr val="034EA2"/>
              </a:solidFill>
            </a:endParaRPr>
          </a:p>
          <a:p>
            <a:pPr marL="342900" lvl="0" indent="-342900" algn="l">
              <a:buFont typeface="Wingdings" panose="05000000000000000000" pitchFamily="2" charset="2"/>
              <a:buChar char="Ø"/>
            </a:pPr>
            <a:r>
              <a:rPr lang="en-IE" dirty="0">
                <a:solidFill>
                  <a:srgbClr val="034EA2"/>
                </a:solidFill>
              </a:rPr>
              <a:t>Converting the mitigation pathways </a:t>
            </a:r>
            <a:r>
              <a:rPr lang="en-IE" dirty="0" smtClean="0">
                <a:solidFill>
                  <a:srgbClr val="034EA2"/>
                </a:solidFill>
              </a:rPr>
              <a:t>that </a:t>
            </a:r>
            <a:r>
              <a:rPr lang="en-IE" dirty="0">
                <a:solidFill>
                  <a:srgbClr val="034EA2"/>
                </a:solidFill>
              </a:rPr>
              <a:t>are compatible with our climate </a:t>
            </a:r>
            <a:r>
              <a:rPr lang="en-IE" dirty="0" smtClean="0">
                <a:solidFill>
                  <a:srgbClr val="034EA2"/>
                </a:solidFill>
              </a:rPr>
              <a:t>goals into </a:t>
            </a:r>
            <a:r>
              <a:rPr lang="en-IE" dirty="0">
                <a:solidFill>
                  <a:srgbClr val="034EA2"/>
                </a:solidFill>
              </a:rPr>
              <a:t>clear information </a:t>
            </a:r>
            <a:r>
              <a:rPr lang="en-IE" dirty="0" smtClean="0">
                <a:solidFill>
                  <a:srgbClr val="034EA2"/>
                </a:solidFill>
              </a:rPr>
              <a:t>on </a:t>
            </a:r>
            <a:r>
              <a:rPr lang="en-IE" dirty="0">
                <a:solidFill>
                  <a:srgbClr val="034EA2"/>
                </a:solidFill>
              </a:rPr>
              <a:t>how production, consumption, infrastructure and lifestyle </a:t>
            </a:r>
            <a:r>
              <a:rPr lang="en-IE" dirty="0" smtClean="0">
                <a:solidFill>
                  <a:srgbClr val="034EA2"/>
                </a:solidFill>
              </a:rPr>
              <a:t>need </a:t>
            </a:r>
            <a:r>
              <a:rPr lang="en-IE" dirty="0">
                <a:solidFill>
                  <a:srgbClr val="034EA2"/>
                </a:solidFill>
              </a:rPr>
              <a:t>to </a:t>
            </a:r>
            <a:r>
              <a:rPr lang="en-IE" dirty="0" smtClean="0">
                <a:solidFill>
                  <a:srgbClr val="034EA2"/>
                </a:solidFill>
              </a:rPr>
              <a:t>change.</a:t>
            </a:r>
          </a:p>
        </p:txBody>
      </p:sp>
    </p:spTree>
    <p:extLst>
      <p:ext uri="{BB962C8B-B14F-4D97-AF65-F5344CB8AC3E}">
        <p14:creationId xmlns:p14="http://schemas.microsoft.com/office/powerpoint/2010/main" val="14838119"/>
      </p:ext>
    </p:extLst>
  </p:cSld>
  <p:clrMapOvr>
    <a:masterClrMapping/>
  </p:clrMapOvr>
  <p:transition spd="med"/>
  <p:timing>
    <p:tnLst>
      <p:par>
        <p:cTn id="1" dur="indefinite" restart="never" fill="hold"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109831"/>
            <a:ext cx="7051291" cy="656590"/>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1800" b="1" dirty="0">
                <a:solidFill>
                  <a:srgbClr val="44BA7E"/>
                </a:solidFill>
              </a:rPr>
              <a:t>Towards a transparent &amp; accessible ocean (a Digital Twin of the Ocean)</a:t>
            </a: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8" y="3206979"/>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1020218" y="3689472"/>
            <a:ext cx="9096565" cy="36112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smtClean="0">
                <a:solidFill>
                  <a:srgbClr val="034EA2"/>
                </a:solidFill>
              </a:rPr>
              <a:t>Societal </a:t>
            </a:r>
            <a:r>
              <a:rPr lang="en-US" dirty="0">
                <a:solidFill>
                  <a:srgbClr val="034EA2"/>
                </a:solidFill>
              </a:rPr>
              <a:t>awareness</a:t>
            </a:r>
            <a:r>
              <a:rPr lang="en-US" dirty="0" smtClean="0">
                <a:solidFill>
                  <a:srgbClr val="034EA2"/>
                </a:solidFill>
              </a:rPr>
              <a:t> and </a:t>
            </a:r>
            <a:r>
              <a:rPr lang="en-US" dirty="0">
                <a:solidFill>
                  <a:srgbClr val="034EA2"/>
                </a:solidFill>
              </a:rPr>
              <a:t>greater private and citizen engagement promoting co-creation of solutions with Member States</a:t>
            </a:r>
            <a:endParaRPr lang="en-IE" dirty="0">
              <a:solidFill>
                <a:srgbClr val="034EA2"/>
              </a:solidFill>
            </a:endParaRPr>
          </a:p>
          <a:p>
            <a:pPr marL="342900" indent="-342900" algn="l">
              <a:buClr>
                <a:srgbClr val="034EA2"/>
              </a:buClr>
              <a:buFont typeface="Wingdings" panose="05000000000000000000" pitchFamily="2" charset="2"/>
              <a:buChar char="Ø"/>
            </a:pPr>
            <a:r>
              <a:rPr lang="en-IE" dirty="0">
                <a:solidFill>
                  <a:srgbClr val="034EA2"/>
                </a:solidFill>
              </a:rPr>
              <a:t>Increased purposeful observation and modelling capacity</a:t>
            </a:r>
            <a:r>
              <a:rPr lang="fr-BE" dirty="0">
                <a:solidFill>
                  <a:srgbClr val="034EA2"/>
                </a:solidFill>
              </a:rPr>
              <a:t> and data sharing</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a:solidFill>
                  <a:srgbClr val="034EA2"/>
                </a:solidFill>
              </a:rPr>
              <a:t>Higher integration of existing EU assets (data, techs, </a:t>
            </a:r>
            <a:r>
              <a:rPr lang="en-US" dirty="0" err="1">
                <a:solidFill>
                  <a:srgbClr val="034EA2"/>
                </a:solidFill>
              </a:rPr>
              <a:t>infras</a:t>
            </a:r>
            <a:r>
              <a:rPr lang="en-US" dirty="0">
                <a:solidFill>
                  <a:srgbClr val="034EA2"/>
                </a:solidFill>
              </a:rPr>
              <a:t>)</a:t>
            </a:r>
          </a:p>
          <a:p>
            <a:pPr marL="342900" indent="-342900" algn="l">
              <a:buClr>
                <a:srgbClr val="034EA2"/>
              </a:buClr>
              <a:buFont typeface="Wingdings" panose="05000000000000000000" pitchFamily="2" charset="2"/>
              <a:buChar char="Ø"/>
            </a:pPr>
            <a:r>
              <a:rPr lang="en-US" dirty="0">
                <a:solidFill>
                  <a:srgbClr val="034EA2"/>
                </a:solidFill>
              </a:rPr>
              <a:t>Fact-based decision-making and implementation of legal requirements, </a:t>
            </a:r>
            <a:endParaRPr lang="en-IE" dirty="0">
              <a:solidFill>
                <a:srgbClr val="034EA2"/>
              </a:solidFill>
            </a:endParaRPr>
          </a:p>
          <a:p>
            <a:pPr marL="342900" indent="-342900" algn="l">
              <a:buClr>
                <a:srgbClr val="034EA2"/>
              </a:buClr>
              <a:buFont typeface="Wingdings" panose="05000000000000000000" pitchFamily="2" charset="2"/>
              <a:buChar char="Ø"/>
            </a:pPr>
            <a:r>
              <a:rPr lang="en-US" dirty="0">
                <a:solidFill>
                  <a:srgbClr val="034EA2"/>
                </a:solidFill>
              </a:rPr>
              <a:t>Shared responsibility (</a:t>
            </a:r>
            <a:r>
              <a:rPr lang="en-US" dirty="0" err="1">
                <a:solidFill>
                  <a:srgbClr val="034EA2"/>
                </a:solidFill>
              </a:rPr>
              <a:t>gov</a:t>
            </a:r>
            <a:r>
              <a:rPr lang="en-US" dirty="0">
                <a:solidFill>
                  <a:srgbClr val="034EA2"/>
                </a:solidFill>
              </a:rPr>
              <a:t>, industry, citizens) to monitor and ensure sustainable marine economic activities and exploitation of ecosystem services (fishing, aquaculture, transport, offshore energy, …)</a:t>
            </a:r>
          </a:p>
          <a:p>
            <a:pPr marL="342900" indent="-342900" algn="l">
              <a:buClr>
                <a:srgbClr val="034EA2"/>
              </a:buClr>
              <a:buFont typeface="Wingdings" panose="05000000000000000000" pitchFamily="2" charset="2"/>
              <a:buChar char="Ø"/>
            </a:pPr>
            <a:r>
              <a:rPr lang="en-US" smtClean="0">
                <a:solidFill>
                  <a:srgbClr val="034EA2"/>
                </a:solidFill>
              </a:rPr>
              <a:t>Allow </a:t>
            </a:r>
            <a:r>
              <a:rPr lang="en-US" dirty="0">
                <a:solidFill>
                  <a:srgbClr val="034EA2"/>
                </a:solidFill>
              </a:rPr>
              <a:t>assessments of ecosystems and habitats and development of biodiversity conservation </a:t>
            </a:r>
            <a:r>
              <a:rPr lang="en-US" dirty="0" smtClean="0">
                <a:solidFill>
                  <a:srgbClr val="034EA2"/>
                </a:solidFill>
              </a:rPr>
              <a:t>strategies</a:t>
            </a:r>
          </a:p>
          <a:p>
            <a:pPr marL="342900" indent="-342900" algn="l">
              <a:buClr>
                <a:srgbClr val="034EA2"/>
              </a:buClr>
              <a:buFont typeface="Wingdings" panose="05000000000000000000" pitchFamily="2" charset="2"/>
              <a:buChar char="Ø"/>
            </a:pPr>
            <a:r>
              <a:rPr lang="en-US" dirty="0" smtClean="0">
                <a:solidFill>
                  <a:srgbClr val="034EA2"/>
                </a:solidFill>
              </a:rPr>
              <a:t>Achievements </a:t>
            </a:r>
            <a:r>
              <a:rPr lang="en-US" dirty="0">
                <a:solidFill>
                  <a:srgbClr val="034EA2"/>
                </a:solidFill>
              </a:rPr>
              <a:t>of Green Deal objectives with the help of digital tools in coastal areas and over </a:t>
            </a:r>
            <a:r>
              <a:rPr lang="en-US" dirty="0" smtClean="0">
                <a:solidFill>
                  <a:srgbClr val="034EA2"/>
                </a:solidFill>
              </a:rPr>
              <a:t>ocean</a:t>
            </a:r>
            <a:endParaRPr lang="en-US" dirty="0">
              <a:solidFill>
                <a:srgbClr val="034EA2"/>
              </a:solidFill>
            </a:endParaRPr>
          </a:p>
        </p:txBody>
      </p:sp>
      <p:sp>
        <p:nvSpPr>
          <p:cNvPr id="30" name="TextBox 29"/>
          <p:cNvSpPr txBox="1"/>
          <p:nvPr/>
        </p:nvSpPr>
        <p:spPr>
          <a:xfrm>
            <a:off x="1020218" y="1799254"/>
            <a:ext cx="8853569" cy="13336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dirty="0">
                <a:solidFill>
                  <a:srgbClr val="034EA2"/>
                </a:solidFill>
              </a:rPr>
              <a:t>This topic supports the development of an EU integrated digital ocean, building on existing Copernicus, EMODNET, ERICs assets, addressing concrete cases in local or regional sea basins, and demonstrating their usefulness with regard to several of the Green Deal priorities</a:t>
            </a:r>
          </a:p>
        </p:txBody>
      </p:sp>
      <p:sp>
        <p:nvSpPr>
          <p:cNvPr id="12" name="TextBox 11"/>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Towards a transparent &amp; accessible ocean (a Digital Twin of the Ocean)</a:t>
            </a:r>
          </a:p>
        </p:txBody>
      </p:sp>
    </p:spTree>
    <p:extLst>
      <p:ext uri="{BB962C8B-B14F-4D97-AF65-F5344CB8AC3E}">
        <p14:creationId xmlns:p14="http://schemas.microsoft.com/office/powerpoint/2010/main" val="2611765586"/>
      </p:ext>
    </p:extLst>
  </p:cSld>
  <p:clrMapOvr>
    <a:masterClrMapping/>
  </p:clrMapOvr>
  <p:transition spd="med"/>
  <p:timing>
    <p:tnLst>
      <p:par>
        <p:cTn id="1" dur="indefinite" restart="never" fill="hold"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224742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1092463" y="2802321"/>
            <a:ext cx="8709076" cy="44884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a:solidFill>
                  <a:srgbClr val="034EA2"/>
                </a:solidFill>
              </a:rPr>
              <a:t>digital interactive replicas of the </a:t>
            </a:r>
            <a:r>
              <a:rPr lang="en-US" dirty="0" smtClean="0">
                <a:solidFill>
                  <a:srgbClr val="034EA2"/>
                </a:solidFill>
              </a:rPr>
              <a:t>oceans and seas</a:t>
            </a:r>
          </a:p>
          <a:p>
            <a:pPr marL="342900" indent="-342900" algn="l">
              <a:buClr>
                <a:srgbClr val="034EA2"/>
              </a:buClr>
              <a:buFont typeface="Wingdings" panose="05000000000000000000" pitchFamily="2" charset="2"/>
              <a:buChar char="Ø"/>
            </a:pPr>
            <a:r>
              <a:rPr lang="en-US" dirty="0" smtClean="0">
                <a:solidFill>
                  <a:srgbClr val="034EA2"/>
                </a:solidFill>
              </a:rPr>
              <a:t>Build </a:t>
            </a:r>
            <a:r>
              <a:rPr lang="en-US" dirty="0">
                <a:solidFill>
                  <a:srgbClr val="034EA2"/>
                </a:solidFill>
              </a:rPr>
              <a:t>on the integration of existing EU leading-edge capacities in ocean observation, forecasting and data warehousing with innovative IT technology</a:t>
            </a:r>
          </a:p>
          <a:p>
            <a:pPr marL="342900" indent="-342900" algn="l">
              <a:buClr>
                <a:srgbClr val="034EA2"/>
              </a:buClr>
              <a:buFont typeface="Wingdings" panose="05000000000000000000" pitchFamily="2" charset="2"/>
              <a:buChar char="Ø"/>
            </a:pPr>
            <a:r>
              <a:rPr lang="en-US" dirty="0">
                <a:solidFill>
                  <a:srgbClr val="034EA2"/>
                </a:solidFill>
              </a:rPr>
              <a:t>Concrete cases in local or regional sea basins, demonstrating the use of digital twins with regard to several of the Green Deal priorities, integrated into national  infrastructures</a:t>
            </a:r>
          </a:p>
          <a:p>
            <a:pPr marL="342900" indent="-342900" algn="l">
              <a:buClr>
                <a:srgbClr val="034EA2"/>
              </a:buClr>
              <a:buFont typeface="Wingdings" panose="05000000000000000000" pitchFamily="2" charset="2"/>
              <a:buChar char="Ø"/>
            </a:pPr>
            <a:r>
              <a:rPr lang="en-US" dirty="0">
                <a:solidFill>
                  <a:srgbClr val="034EA2"/>
                </a:solidFill>
              </a:rPr>
              <a:t>Concrete cases: infrastructure vulnerability, development of mitigation, adaptation and replacement plans to deal with climate risks, </a:t>
            </a:r>
            <a:r>
              <a:rPr lang="en-US" dirty="0" err="1">
                <a:solidFill>
                  <a:srgbClr val="034EA2"/>
                </a:solidFill>
              </a:rPr>
              <a:t>optimisation</a:t>
            </a:r>
            <a:r>
              <a:rPr lang="en-US" dirty="0">
                <a:solidFill>
                  <a:srgbClr val="034EA2"/>
                </a:solidFill>
              </a:rPr>
              <a:t> of emergency responses to severe events, sustainable fishing, aquaculture, transport, offshore energy, …</a:t>
            </a:r>
          </a:p>
          <a:p>
            <a:pPr marL="342900" indent="-342900" algn="l">
              <a:buClr>
                <a:srgbClr val="034EA2"/>
              </a:buClr>
              <a:buFont typeface="Wingdings" panose="05000000000000000000" pitchFamily="2" charset="2"/>
              <a:buChar char="Ø"/>
            </a:pPr>
            <a:r>
              <a:rPr lang="en-US" dirty="0">
                <a:solidFill>
                  <a:srgbClr val="034EA2"/>
                </a:solidFill>
              </a:rPr>
              <a:t>Continuous, timely, transparent monitoring</a:t>
            </a:r>
          </a:p>
          <a:p>
            <a:pPr marL="342900" indent="-342900" algn="l">
              <a:buClr>
                <a:srgbClr val="034EA2"/>
              </a:buClr>
              <a:buFont typeface="Wingdings" panose="05000000000000000000" pitchFamily="2" charset="2"/>
              <a:buChar char="Ø"/>
            </a:pPr>
            <a:r>
              <a:rPr lang="en-US" dirty="0">
                <a:solidFill>
                  <a:srgbClr val="034EA2"/>
                </a:solidFill>
              </a:rPr>
              <a:t>Identification and digital testing of possible solutions, what-if scenarios</a:t>
            </a:r>
          </a:p>
          <a:p>
            <a:pPr marL="342900" indent="-342900" algn="l">
              <a:buClr>
                <a:srgbClr val="034EA2"/>
              </a:buClr>
              <a:buFont typeface="Wingdings" panose="05000000000000000000" pitchFamily="2" charset="2"/>
              <a:buChar char="Ø"/>
            </a:pPr>
            <a:r>
              <a:rPr lang="en-US" dirty="0">
                <a:solidFill>
                  <a:srgbClr val="034EA2"/>
                </a:solidFill>
              </a:rPr>
              <a:t>cover the whole knowledge value chain: sensors, modelling, big data and AI applications, user-based services</a:t>
            </a:r>
          </a:p>
          <a:p>
            <a:pPr marL="342900" indent="-342900" algn="l">
              <a:buClr>
                <a:srgbClr val="034EA2"/>
              </a:buClr>
              <a:buFont typeface="Wingdings" panose="05000000000000000000" pitchFamily="2" charset="2"/>
              <a:buChar char="Ø"/>
            </a:pPr>
            <a:endParaRPr lang="en-US" dirty="0">
              <a:solidFill>
                <a:srgbClr val="034EA2"/>
              </a:solidFill>
            </a:endParaRPr>
          </a:p>
        </p:txBody>
      </p:sp>
      <p:sp>
        <p:nvSpPr>
          <p:cNvPr id="13" name="TextBox 12"/>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Towards a transparent &amp; accessible ocean (a Digital Twin of the Ocean)</a:t>
            </a:r>
          </a:p>
        </p:txBody>
      </p:sp>
    </p:spTree>
    <p:extLst>
      <p:ext uri="{BB962C8B-B14F-4D97-AF65-F5344CB8AC3E}">
        <p14:creationId xmlns:p14="http://schemas.microsoft.com/office/powerpoint/2010/main" val="1422182573"/>
      </p:ext>
    </p:extLst>
  </p:cSld>
  <p:clrMapOvr>
    <a:masterClrMapping/>
  </p:clrMapOvr>
  <p:transition spd="med"/>
  <p:timing>
    <p:tnLst>
      <p:par>
        <p:cTn id="1" dur="indefinite" restart="never" fill="hold"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2905148"/>
            <a:ext cx="6112042"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a:t>
            </a:r>
            <a:r>
              <a:rPr lang="en-US" sz="2000" b="1" dirty="0" smtClean="0">
                <a:solidFill>
                  <a:srgbClr val="034EA2"/>
                </a:solidFill>
              </a:rPr>
              <a:t>10:</a:t>
            </a:r>
          </a:p>
          <a:p>
            <a:r>
              <a:rPr lang="en-US" sz="2000" b="1" dirty="0" smtClean="0">
                <a:solidFill>
                  <a:srgbClr val="034EA2"/>
                </a:solidFill>
              </a:rPr>
              <a:t>Empowering </a:t>
            </a:r>
            <a:r>
              <a:rPr lang="en-US" sz="2000" b="1" dirty="0">
                <a:solidFill>
                  <a:srgbClr val="034EA2"/>
                </a:solidFill>
              </a:rPr>
              <a:t>citizens for the transition towards a climate neutral, sustainable Europe</a:t>
            </a:r>
          </a:p>
        </p:txBody>
      </p:sp>
    </p:spTree>
    <p:extLst>
      <p:ext uri="{BB962C8B-B14F-4D97-AF65-F5344CB8AC3E}">
        <p14:creationId xmlns:p14="http://schemas.microsoft.com/office/powerpoint/2010/main" val="3147274221"/>
      </p:ext>
    </p:extLst>
  </p:cSld>
  <p:clrMapOvr>
    <a:masterClrMapping/>
  </p:clrMapOvr>
  <p:transition spd="med"/>
  <p:timing>
    <p:tnLst>
      <p:par>
        <p:cTn id="1" dur="indefinite" restart="never" fill="hold"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034EA2"/>
                </a:solidFill>
              </a:rPr>
              <a:t>European capacities for citizen deliberation and behavioral change for the Green Deal</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9" y="3133080"/>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1092464" y="3552011"/>
            <a:ext cx="8709076" cy="21493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lvl="0" indent="-342900" algn="l">
              <a:buClr>
                <a:srgbClr val="034EA2"/>
              </a:buClr>
              <a:buFont typeface="Wingdings" panose="05000000000000000000" pitchFamily="2" charset="2"/>
              <a:buChar char="Ø"/>
            </a:pPr>
            <a:r>
              <a:rPr lang="en-GB" dirty="0" smtClean="0">
                <a:solidFill>
                  <a:srgbClr val="034EA2"/>
                </a:solidFill>
              </a:rPr>
              <a:t>Ownership </a:t>
            </a:r>
            <a:r>
              <a:rPr lang="en-GB" dirty="0">
                <a:solidFill>
                  <a:srgbClr val="034EA2"/>
                </a:solidFill>
              </a:rPr>
              <a:t>and engagement from people across Europe through citizen </a:t>
            </a:r>
            <a:r>
              <a:rPr lang="en-GB" dirty="0" smtClean="0">
                <a:solidFill>
                  <a:srgbClr val="034EA2"/>
                </a:solidFill>
              </a:rPr>
              <a:t>deliberation</a:t>
            </a:r>
            <a:endParaRPr lang="en-GB" dirty="0">
              <a:solidFill>
                <a:srgbClr val="034EA2"/>
              </a:solidFill>
            </a:endParaRPr>
          </a:p>
          <a:p>
            <a:pPr marL="342900" lvl="0" indent="-342900" algn="l">
              <a:buClr>
                <a:srgbClr val="034EA2"/>
              </a:buClr>
              <a:buFont typeface="Wingdings" panose="05000000000000000000" pitchFamily="2" charset="2"/>
              <a:buChar char="Ø"/>
            </a:pPr>
            <a:r>
              <a:rPr lang="en-GB" dirty="0">
                <a:solidFill>
                  <a:srgbClr val="034EA2"/>
                </a:solidFill>
              </a:rPr>
              <a:t>Behaviour change at both individual and collective levels through behavioural </a:t>
            </a:r>
            <a:r>
              <a:rPr lang="en-GB" dirty="0" smtClean="0">
                <a:solidFill>
                  <a:srgbClr val="034EA2"/>
                </a:solidFill>
              </a:rPr>
              <a:t>research</a:t>
            </a:r>
            <a:endParaRPr lang="en-GB" dirty="0">
              <a:solidFill>
                <a:srgbClr val="034EA2"/>
              </a:solidFill>
            </a:endParaRPr>
          </a:p>
          <a:p>
            <a:pPr marL="342900" lvl="0" indent="-342900" algn="l">
              <a:buClr>
                <a:srgbClr val="034EA2"/>
              </a:buClr>
              <a:buFont typeface="Wingdings" panose="05000000000000000000" pitchFamily="2" charset="2"/>
              <a:buChar char="Ø"/>
            </a:pPr>
            <a:r>
              <a:rPr lang="en-GB" dirty="0">
                <a:solidFill>
                  <a:srgbClr val="034EA2"/>
                </a:solidFill>
              </a:rPr>
              <a:t>Structured expertise, research and practice networks of the highest ethical and methodological standards </a:t>
            </a:r>
            <a:r>
              <a:rPr lang="en-GB" dirty="0" smtClean="0">
                <a:solidFill>
                  <a:srgbClr val="034EA2"/>
                </a:solidFill>
              </a:rPr>
              <a:t>across Europe on the above.</a:t>
            </a:r>
            <a:endParaRPr lang="en-GB" dirty="0">
              <a:solidFill>
                <a:srgbClr val="034EA2"/>
              </a:solidFill>
            </a:endParaRPr>
          </a:p>
          <a:p>
            <a:pPr marL="342900" marR="0" indent="-342900" algn="l" defTabSz="468470" rtl="0" fontAlgn="auto" latinLnBrk="0" hangingPunct="0">
              <a:lnSpc>
                <a:spcPct val="100000"/>
              </a:lnSpc>
              <a:spcBef>
                <a:spcPts val="0"/>
              </a:spcBef>
              <a:spcAft>
                <a:spcPts val="0"/>
              </a:spcAft>
              <a:buClr>
                <a:srgbClr val="034EA2"/>
              </a:buClr>
              <a:buSzTx/>
              <a:buFont typeface="Wingdings" panose="05000000000000000000" pitchFamily="2" charset="2"/>
              <a:buChar char="Ø"/>
              <a:tabLst/>
            </a:pPr>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
        <p:nvSpPr>
          <p:cNvPr id="30" name="TextBox 29"/>
          <p:cNvSpPr txBox="1"/>
          <p:nvPr/>
        </p:nvSpPr>
        <p:spPr>
          <a:xfrm>
            <a:off x="947973" y="2004566"/>
            <a:ext cx="8853569"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dirty="0" smtClean="0">
                <a:solidFill>
                  <a:srgbClr val="034EA2"/>
                </a:solidFill>
              </a:rPr>
              <a:t>This </a:t>
            </a:r>
            <a:r>
              <a:rPr lang="en-GB" sz="2000" dirty="0">
                <a:solidFill>
                  <a:srgbClr val="034EA2"/>
                </a:solidFill>
              </a:rPr>
              <a:t>topic covers two </a:t>
            </a:r>
            <a:r>
              <a:rPr lang="en-GB" sz="2000" dirty="0" smtClean="0">
                <a:solidFill>
                  <a:srgbClr val="034EA2"/>
                </a:solidFill>
              </a:rPr>
              <a:t>sub-areas:</a:t>
            </a:r>
          </a:p>
          <a:p>
            <a:r>
              <a:rPr lang="en-GB" sz="2000" dirty="0" smtClean="0">
                <a:solidFill>
                  <a:srgbClr val="034EA2"/>
                </a:solidFill>
              </a:rPr>
              <a:t>citizen </a:t>
            </a:r>
            <a:r>
              <a:rPr lang="en-GB" sz="2000" dirty="0">
                <a:solidFill>
                  <a:srgbClr val="034EA2"/>
                </a:solidFill>
              </a:rPr>
              <a:t>deliberation and behavioural </a:t>
            </a:r>
            <a:r>
              <a:rPr lang="en-GB" sz="2000" dirty="0" smtClean="0">
                <a:solidFill>
                  <a:srgbClr val="034EA2"/>
                </a:solidFill>
              </a:rPr>
              <a:t>change</a:t>
            </a:r>
          </a:p>
          <a:p>
            <a:r>
              <a:rPr lang="en-GB" sz="2000" dirty="0" smtClean="0">
                <a:solidFill>
                  <a:srgbClr val="034EA2"/>
                </a:solidFill>
              </a:rPr>
              <a:t>with </a:t>
            </a:r>
            <a:r>
              <a:rPr lang="en-GB" sz="2000" dirty="0">
                <a:solidFill>
                  <a:srgbClr val="034EA2"/>
                </a:solidFill>
              </a:rPr>
              <a:t>one project expected to be funded in each area. </a:t>
            </a:r>
            <a:endParaRPr lang="en-US" sz="2000" dirty="0">
              <a:solidFill>
                <a:srgbClr val="034EA2"/>
              </a:solidFill>
            </a:endParaRPr>
          </a:p>
        </p:txBody>
      </p:sp>
    </p:spTree>
    <p:extLst>
      <p:ext uri="{BB962C8B-B14F-4D97-AF65-F5344CB8AC3E}">
        <p14:creationId xmlns:p14="http://schemas.microsoft.com/office/powerpoint/2010/main" val="719114504"/>
      </p:ext>
    </p:extLst>
  </p:cSld>
  <p:clrMapOvr>
    <a:masterClrMapping/>
  </p:clrMapOvr>
  <p:transition spd="med"/>
  <p:timing>
    <p:tnLst>
      <p:par>
        <p:cTn id="1" dur="indefinite" restart="never" fill="hold"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European capacities for </a:t>
            </a:r>
            <a:r>
              <a:rPr lang="en-US" sz="2000" b="1" dirty="0" smtClean="0">
                <a:solidFill>
                  <a:srgbClr val="034EA2"/>
                </a:solidFill>
              </a:rPr>
              <a:t>citizen </a:t>
            </a:r>
            <a:r>
              <a:rPr lang="en-US" sz="2000" b="1" dirty="0">
                <a:solidFill>
                  <a:srgbClr val="034EA2"/>
                </a:solidFill>
              </a:rPr>
              <a:t>deliberation and </a:t>
            </a:r>
            <a:r>
              <a:rPr lang="en-US" sz="2000" b="1" dirty="0" smtClean="0">
                <a:solidFill>
                  <a:srgbClr val="034EA2"/>
                </a:solidFill>
              </a:rPr>
              <a:t>behavioral </a:t>
            </a:r>
            <a:r>
              <a:rPr lang="en-US" sz="2000" b="1" dirty="0">
                <a:solidFill>
                  <a:srgbClr val="034EA2"/>
                </a:solidFill>
              </a:rPr>
              <a:t>change for the Green Deal</a:t>
            </a:r>
            <a:endParaRPr lang="en-US" dirty="0">
              <a:solidFill>
                <a:srgbClr val="034EA2"/>
              </a:solidFill>
            </a:endParaRPr>
          </a:p>
        </p:txBody>
      </p:sp>
      <p:sp>
        <p:nvSpPr>
          <p:cNvPr id="5" name="TextBox 4"/>
          <p:cNvSpPr txBox="1"/>
          <p:nvPr/>
        </p:nvSpPr>
        <p:spPr>
          <a:xfrm>
            <a:off x="2219713" y="2786529"/>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1020217" y="224742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1092463" y="2802321"/>
            <a:ext cx="8709076" cy="27340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buClr>
                <a:srgbClr val="034EA2"/>
              </a:buClr>
            </a:pPr>
            <a:r>
              <a:rPr lang="en-GB" dirty="0" smtClean="0">
                <a:solidFill>
                  <a:srgbClr val="034EA2"/>
                </a:solidFill>
              </a:rPr>
              <a:t>Projects </a:t>
            </a:r>
            <a:r>
              <a:rPr lang="en-GB" dirty="0">
                <a:solidFill>
                  <a:srgbClr val="034EA2"/>
                </a:solidFill>
              </a:rPr>
              <a:t>retained will:</a:t>
            </a:r>
          </a:p>
          <a:p>
            <a:pPr marL="342900" lvl="0" indent="-342900" algn="l">
              <a:buClr>
                <a:srgbClr val="034EA2"/>
              </a:buClr>
              <a:buFont typeface="Wingdings" panose="05000000000000000000" pitchFamily="2" charset="2"/>
              <a:buChar char="Ø"/>
            </a:pPr>
            <a:r>
              <a:rPr lang="en-GB" dirty="0" smtClean="0">
                <a:solidFill>
                  <a:srgbClr val="034EA2"/>
                </a:solidFill>
              </a:rPr>
              <a:t>Establish </a:t>
            </a:r>
            <a:r>
              <a:rPr lang="en-GB" dirty="0">
                <a:solidFill>
                  <a:srgbClr val="034EA2"/>
                </a:solidFill>
              </a:rPr>
              <a:t>transnational networks of experts, researchers and </a:t>
            </a:r>
            <a:r>
              <a:rPr lang="en-GB" dirty="0" smtClean="0">
                <a:solidFill>
                  <a:srgbClr val="034EA2"/>
                </a:solidFill>
              </a:rPr>
              <a:t>practitioners</a:t>
            </a:r>
            <a:endParaRPr lang="en-GB" dirty="0">
              <a:solidFill>
                <a:srgbClr val="034EA2"/>
              </a:solidFill>
            </a:endParaRPr>
          </a:p>
          <a:p>
            <a:pPr marL="342900" lvl="0" indent="-342900" algn="l">
              <a:buClr>
                <a:srgbClr val="034EA2"/>
              </a:buClr>
              <a:buFont typeface="Wingdings" panose="05000000000000000000" pitchFamily="2" charset="2"/>
              <a:buChar char="Ø"/>
            </a:pPr>
            <a:r>
              <a:rPr lang="en-GB" dirty="0">
                <a:solidFill>
                  <a:srgbClr val="034EA2"/>
                </a:solidFill>
              </a:rPr>
              <a:t>Implement deliberation processes and behavioural research on priority issues to deliver on the Green </a:t>
            </a:r>
            <a:r>
              <a:rPr lang="en-GB" dirty="0" smtClean="0">
                <a:solidFill>
                  <a:srgbClr val="034EA2"/>
                </a:solidFill>
              </a:rPr>
              <a:t>Deal</a:t>
            </a:r>
            <a:endParaRPr lang="en-GB" dirty="0">
              <a:solidFill>
                <a:srgbClr val="034EA2"/>
              </a:solidFill>
            </a:endParaRPr>
          </a:p>
          <a:p>
            <a:pPr marL="342900" lvl="0" indent="-342900" algn="l">
              <a:buClr>
                <a:srgbClr val="034EA2"/>
              </a:buClr>
              <a:buFont typeface="Wingdings" panose="05000000000000000000" pitchFamily="2" charset="2"/>
              <a:buChar char="Ø"/>
            </a:pPr>
            <a:r>
              <a:rPr lang="en-GB" dirty="0">
                <a:solidFill>
                  <a:srgbClr val="034EA2"/>
                </a:solidFill>
              </a:rPr>
              <a:t>Ensure balanced overall coverage of EU and associated countries, associating national/local governments and </a:t>
            </a:r>
            <a:r>
              <a:rPr lang="en-GB" dirty="0" smtClean="0">
                <a:solidFill>
                  <a:srgbClr val="034EA2"/>
                </a:solidFill>
              </a:rPr>
              <a:t>administrations</a:t>
            </a:r>
            <a:endParaRPr lang="en-GB" dirty="0">
              <a:solidFill>
                <a:srgbClr val="034EA2"/>
              </a:solidFill>
            </a:endParaRPr>
          </a:p>
          <a:p>
            <a:pPr marL="342900" lvl="0" indent="-342900" algn="l">
              <a:buClr>
                <a:srgbClr val="034EA2"/>
              </a:buClr>
              <a:buFont typeface="Wingdings" panose="05000000000000000000" pitchFamily="2" charset="2"/>
              <a:buChar char="Ø"/>
            </a:pPr>
            <a:r>
              <a:rPr lang="en-GB" dirty="0">
                <a:solidFill>
                  <a:srgbClr val="034EA2"/>
                </a:solidFill>
              </a:rPr>
              <a:t>Establish independent boards of guarantors to ensure scientific soundness, ethical and unbiased character of these activities.</a:t>
            </a:r>
          </a:p>
          <a:p>
            <a:pPr algn="l">
              <a:buClr>
                <a:srgbClr val="034EA2"/>
              </a:buClr>
            </a:pPr>
            <a:endParaRPr lang="en-US" dirty="0">
              <a:solidFill>
                <a:srgbClr val="034EA2"/>
              </a:solidFill>
            </a:endParaRPr>
          </a:p>
        </p:txBody>
      </p:sp>
    </p:spTree>
    <p:extLst>
      <p:ext uri="{BB962C8B-B14F-4D97-AF65-F5344CB8AC3E}">
        <p14:creationId xmlns:p14="http://schemas.microsoft.com/office/powerpoint/2010/main" val="1823441842"/>
      </p:ext>
    </p:extLst>
  </p:cSld>
  <p:clrMapOvr>
    <a:masterClrMapping/>
  </p:clrMapOvr>
  <p:transition spd="med"/>
  <p:timing>
    <p:tnLst>
      <p:par>
        <p:cTn id="1" dur="indefinite" restart="never" fill="hold"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710362" y="3740125"/>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710362" y="4282986"/>
            <a:ext cx="8709076" cy="21493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smtClean="0">
                <a:solidFill>
                  <a:srgbClr val="034EA2"/>
                </a:solidFill>
              </a:rPr>
              <a:t>Improved citizens</a:t>
            </a:r>
            <a:r>
              <a:rPr lang="en-US" dirty="0">
                <a:solidFill>
                  <a:srgbClr val="034EA2"/>
                </a:solidFill>
              </a:rPr>
              <a:t>’ engagement in addressing climate change and other human-induced actions harming the environment </a:t>
            </a:r>
            <a:endParaRPr lang="en-US" dirty="0" smtClean="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Strengthened climate issue awareness of new generation through education</a:t>
            </a:r>
          </a:p>
          <a:p>
            <a:pPr marL="342900" indent="-342900" algn="l">
              <a:buClr>
                <a:srgbClr val="034EA2"/>
              </a:buClr>
              <a:buFont typeface="Wingdings" panose="05000000000000000000" pitchFamily="2" charset="2"/>
              <a:buChar char="Ø"/>
            </a:pPr>
            <a:r>
              <a:rPr lang="en-US" dirty="0" smtClean="0">
                <a:solidFill>
                  <a:srgbClr val="034EA2"/>
                </a:solidFill>
              </a:rPr>
              <a:t>Accelerated change </a:t>
            </a:r>
            <a:r>
              <a:rPr lang="en-US" dirty="0">
                <a:solidFill>
                  <a:srgbClr val="034EA2"/>
                </a:solidFill>
              </a:rPr>
              <a:t>of </a:t>
            </a:r>
            <a:r>
              <a:rPr lang="en-US" dirty="0" smtClean="0">
                <a:solidFill>
                  <a:srgbClr val="034EA2"/>
                </a:solidFill>
              </a:rPr>
              <a:t>citizen’s behavior </a:t>
            </a:r>
            <a:r>
              <a:rPr lang="en-US" dirty="0">
                <a:solidFill>
                  <a:srgbClr val="034EA2"/>
                </a:solidFill>
              </a:rPr>
              <a:t>towards more sustainable patterns. </a:t>
            </a:r>
            <a:endParaRPr kumimoji="0" lang="en-IE" b="0" i="0" u="none" strike="noStrike" cap="none" spc="0" normalizeH="0" dirty="0" smtClean="0">
              <a:ln>
                <a:noFill/>
              </a:ln>
              <a:solidFill>
                <a:srgbClr val="034EA2"/>
              </a:solidFill>
              <a:effectLst/>
              <a:uFillTx/>
              <a:sym typeface="Helvetica"/>
            </a:endParaRPr>
          </a:p>
          <a:p>
            <a:pPr marL="342900" indent="-342900" algn="l">
              <a:buClr>
                <a:srgbClr val="034EA2"/>
              </a:buClr>
              <a:buFont typeface="Wingdings" panose="05000000000000000000" pitchFamily="2" charset="2"/>
              <a:buChar char="Ø"/>
            </a:pPr>
            <a:r>
              <a:rPr lang="en-GB" dirty="0" smtClean="0">
                <a:solidFill>
                  <a:srgbClr val="034EA2"/>
                </a:solidFill>
              </a:rPr>
              <a:t>Increased citizens empowerment in monitoring climate parameters through sharing the wealth of data they collect with their wearables</a:t>
            </a:r>
            <a:endParaRPr kumimoji="0" lang="en-GB" b="0" i="0" u="none" strike="noStrike" cap="none" spc="0" normalizeH="0" dirty="0" smtClean="0">
              <a:ln>
                <a:noFill/>
              </a:ln>
              <a:solidFill>
                <a:srgbClr val="034EA2"/>
              </a:solidFill>
              <a:effectLst/>
              <a:uFillTx/>
              <a:sym typeface="Helvetica"/>
            </a:endParaRPr>
          </a:p>
          <a:p>
            <a:pPr marL="342900" marR="0" indent="-342900" algn="l" defTabSz="468470" rtl="0" fontAlgn="auto" latinLnBrk="0" hangingPunct="0">
              <a:lnSpc>
                <a:spcPct val="100000"/>
              </a:lnSpc>
              <a:spcBef>
                <a:spcPts val="0"/>
              </a:spcBef>
              <a:spcAft>
                <a:spcPts val="0"/>
              </a:spcAft>
              <a:buClr>
                <a:srgbClr val="034EA2"/>
              </a:buClr>
              <a:buSzTx/>
              <a:buFont typeface="Wingdings" panose="05000000000000000000" pitchFamily="2" charset="2"/>
              <a:buChar char="Ø"/>
              <a:tabLst/>
            </a:pPr>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
        <p:nvSpPr>
          <p:cNvPr id="30" name="TextBox 29"/>
          <p:cNvSpPr txBox="1"/>
          <p:nvPr/>
        </p:nvSpPr>
        <p:spPr>
          <a:xfrm>
            <a:off x="541358" y="2123986"/>
            <a:ext cx="9666801" cy="13336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dirty="0">
                <a:solidFill>
                  <a:srgbClr val="034EA2"/>
                </a:solidFill>
              </a:rPr>
              <a:t>The aim of this call topic is to empower and directly involve citizens in realising their personal impact on climate and the environment thus leading to a change in their behaviour, reducing their personal carbon footprint and taking action at societal level towards a more sustainable future. </a:t>
            </a:r>
            <a:endParaRPr lang="en-US" sz="2000" dirty="0">
              <a:solidFill>
                <a:srgbClr val="034EA2"/>
              </a:solidFill>
            </a:endParaRPr>
          </a:p>
        </p:txBody>
      </p:sp>
      <p:sp>
        <p:nvSpPr>
          <p:cNvPr id="14" name="TextBox 13"/>
          <p:cNvSpPr txBox="1"/>
          <p:nvPr/>
        </p:nvSpPr>
        <p:spPr>
          <a:xfrm>
            <a:off x="774264" y="1128496"/>
            <a:ext cx="9180925"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Empowering citizens to act on climate change through education, monitoring of their environmental impacts, and civic </a:t>
            </a:r>
            <a:r>
              <a:rPr lang="en-US" sz="2000" b="1" dirty="0" smtClean="0">
                <a:solidFill>
                  <a:srgbClr val="034EA2"/>
                </a:solidFill>
              </a:rPr>
              <a:t>involvement</a:t>
            </a:r>
            <a:endParaRPr kumimoji="0" lang="en-US" sz="2000" b="0" i="0" u="none" strike="noStrike" cap="none" spc="0" normalizeH="0" baseline="0" dirty="0">
              <a:ln>
                <a:noFill/>
              </a:ln>
              <a:solidFill>
                <a:srgbClr val="034EA2"/>
              </a:solidFill>
              <a:effectLst/>
              <a:uFillTx/>
              <a:sym typeface="Helvetica"/>
            </a:endParaRPr>
          </a:p>
        </p:txBody>
      </p:sp>
    </p:spTree>
    <p:extLst>
      <p:ext uri="{BB962C8B-B14F-4D97-AF65-F5344CB8AC3E}">
        <p14:creationId xmlns:p14="http://schemas.microsoft.com/office/powerpoint/2010/main" val="3877173428"/>
      </p:ext>
    </p:extLst>
  </p:cSld>
  <p:clrMapOvr>
    <a:masterClrMapping/>
  </p:clrMapOvr>
  <p:transition spd="med"/>
  <p:timing>
    <p:tnLst>
      <p:par>
        <p:cTn id="1" dur="indefinite" restart="never" fill="hold"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760336" y="2074177"/>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1169467" y="2501650"/>
            <a:ext cx="8709076" cy="478079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457200" indent="-457200" algn="l">
              <a:buClr>
                <a:srgbClr val="034EA2"/>
              </a:buClr>
              <a:buFont typeface="Wingdings" panose="05000000000000000000" pitchFamily="2" charset="2"/>
              <a:buChar char="Ø"/>
            </a:pPr>
            <a:r>
              <a:rPr lang="en-US" dirty="0" smtClean="0">
                <a:solidFill>
                  <a:srgbClr val="034EA2"/>
                </a:solidFill>
              </a:rPr>
              <a:t>Establish a </a:t>
            </a:r>
            <a:r>
              <a:rPr lang="en-US" dirty="0">
                <a:solidFill>
                  <a:schemeClr val="accent6">
                    <a:lumMod val="50000"/>
                  </a:schemeClr>
                </a:solidFill>
              </a:rPr>
              <a:t>c</a:t>
            </a:r>
            <a:r>
              <a:rPr lang="en-US" dirty="0" smtClean="0">
                <a:solidFill>
                  <a:srgbClr val="034EA2"/>
                </a:solidFill>
              </a:rPr>
              <a:t>ompetence </a:t>
            </a:r>
            <a:r>
              <a:rPr lang="en-US" dirty="0">
                <a:solidFill>
                  <a:srgbClr val="034EA2"/>
                </a:solidFill>
              </a:rPr>
              <a:t>framework on climate change and </a:t>
            </a:r>
            <a:r>
              <a:rPr lang="en-US" dirty="0" smtClean="0">
                <a:solidFill>
                  <a:srgbClr val="034EA2"/>
                </a:solidFill>
              </a:rPr>
              <a:t>Green Deal implementation, </a:t>
            </a:r>
            <a:r>
              <a:rPr lang="en-US" dirty="0">
                <a:solidFill>
                  <a:srgbClr val="034EA2"/>
                </a:solidFill>
              </a:rPr>
              <a:t>which will serve as a reference tool for the </a:t>
            </a:r>
            <a:r>
              <a:rPr lang="en-US" dirty="0" smtClean="0">
                <a:solidFill>
                  <a:srgbClr val="034EA2"/>
                </a:solidFill>
              </a:rPr>
              <a:t>MS, </a:t>
            </a:r>
            <a:r>
              <a:rPr lang="en-US" dirty="0">
                <a:solidFill>
                  <a:srgbClr val="034EA2"/>
                </a:solidFill>
              </a:rPr>
              <a:t>stakeholders, and NGOs </a:t>
            </a:r>
            <a:r>
              <a:rPr lang="en-US" dirty="0" smtClean="0">
                <a:solidFill>
                  <a:srgbClr val="034EA2"/>
                </a:solidFill>
              </a:rPr>
              <a:t>to </a:t>
            </a:r>
            <a:r>
              <a:rPr lang="en-US" dirty="0">
                <a:solidFill>
                  <a:srgbClr val="034EA2"/>
                </a:solidFill>
              </a:rPr>
              <a:t>empower citizens to become engaged actors in the </a:t>
            </a:r>
            <a:r>
              <a:rPr lang="fr-BE" dirty="0" smtClean="0">
                <a:solidFill>
                  <a:srgbClr val="034EA2"/>
                </a:solidFill>
              </a:rPr>
              <a:t>Green Deal. </a:t>
            </a:r>
            <a:r>
              <a:rPr lang="fr-BE" dirty="0" err="1" smtClean="0">
                <a:solidFill>
                  <a:srgbClr val="034EA2"/>
                </a:solidFill>
              </a:rPr>
              <a:t>Concrete</a:t>
            </a:r>
            <a:r>
              <a:rPr lang="fr-BE" dirty="0" smtClean="0">
                <a:solidFill>
                  <a:srgbClr val="034EA2"/>
                </a:solidFill>
              </a:rPr>
              <a:t> </a:t>
            </a:r>
            <a:r>
              <a:rPr lang="fr-BE" dirty="0" err="1" smtClean="0">
                <a:solidFill>
                  <a:srgbClr val="034EA2"/>
                </a:solidFill>
              </a:rPr>
              <a:t>implementation</a:t>
            </a:r>
            <a:r>
              <a:rPr lang="fr-BE" dirty="0" smtClean="0">
                <a:solidFill>
                  <a:srgbClr val="034EA2"/>
                </a:solidFill>
              </a:rPr>
              <a:t> of </a:t>
            </a:r>
            <a:r>
              <a:rPr lang="fr-BE" dirty="0" err="1" smtClean="0">
                <a:solidFill>
                  <a:srgbClr val="034EA2"/>
                </a:solidFill>
              </a:rPr>
              <a:t>this</a:t>
            </a:r>
            <a:r>
              <a:rPr lang="fr-BE" dirty="0" smtClean="0">
                <a:solidFill>
                  <a:srgbClr val="034EA2"/>
                </a:solidFill>
              </a:rPr>
              <a:t> </a:t>
            </a:r>
            <a:r>
              <a:rPr lang="fr-BE" dirty="0" err="1" smtClean="0">
                <a:solidFill>
                  <a:srgbClr val="034EA2"/>
                </a:solidFill>
              </a:rPr>
              <a:t>framework</a:t>
            </a:r>
            <a:r>
              <a:rPr lang="fr-BE" dirty="0" smtClean="0">
                <a:solidFill>
                  <a:srgbClr val="034EA2"/>
                </a:solidFill>
              </a:rPr>
              <a:t> </a:t>
            </a:r>
            <a:r>
              <a:rPr lang="fr-BE" dirty="0" err="1" smtClean="0">
                <a:solidFill>
                  <a:srgbClr val="034EA2"/>
                </a:solidFill>
              </a:rPr>
              <a:t>will</a:t>
            </a:r>
            <a:r>
              <a:rPr lang="fr-BE" dirty="0" smtClean="0">
                <a:solidFill>
                  <a:srgbClr val="034EA2"/>
                </a:solidFill>
              </a:rPr>
              <a:t> </a:t>
            </a:r>
            <a:r>
              <a:rPr lang="fr-BE" dirty="0" err="1" smtClean="0">
                <a:solidFill>
                  <a:srgbClr val="034EA2"/>
                </a:solidFill>
              </a:rPr>
              <a:t>be</a:t>
            </a:r>
            <a:r>
              <a:rPr lang="fr-BE" dirty="0" smtClean="0">
                <a:solidFill>
                  <a:srgbClr val="034EA2"/>
                </a:solidFill>
              </a:rPr>
              <a:t> </a:t>
            </a:r>
            <a:r>
              <a:rPr lang="fr-BE" dirty="0" err="1" smtClean="0">
                <a:solidFill>
                  <a:srgbClr val="034EA2"/>
                </a:solidFill>
              </a:rPr>
              <a:t>encouraged</a:t>
            </a:r>
            <a:r>
              <a:rPr lang="fr-BE" dirty="0" smtClean="0">
                <a:solidFill>
                  <a:srgbClr val="034EA2"/>
                </a:solidFill>
              </a:rPr>
              <a:t> on </a:t>
            </a:r>
            <a:r>
              <a:rPr lang="fr-BE" dirty="0" err="1" smtClean="0">
                <a:solidFill>
                  <a:srgbClr val="034EA2"/>
                </a:solidFill>
              </a:rPr>
              <a:t>demonstration</a:t>
            </a:r>
            <a:r>
              <a:rPr lang="fr-BE" dirty="0" smtClean="0">
                <a:solidFill>
                  <a:srgbClr val="034EA2"/>
                </a:solidFill>
              </a:rPr>
              <a:t> sites (</a:t>
            </a:r>
            <a:r>
              <a:rPr lang="fr-BE" dirty="0" err="1" smtClean="0">
                <a:solidFill>
                  <a:srgbClr val="034EA2"/>
                </a:solidFill>
              </a:rPr>
              <a:t>e.g</a:t>
            </a:r>
            <a:r>
              <a:rPr lang="fr-BE" dirty="0" smtClean="0">
                <a:solidFill>
                  <a:srgbClr val="034EA2"/>
                </a:solidFill>
              </a:rPr>
              <a:t>. in s</a:t>
            </a:r>
            <a:r>
              <a:rPr lang="en-GB" dirty="0" err="1" smtClean="0">
                <a:solidFill>
                  <a:srgbClr val="034EA2"/>
                </a:solidFill>
              </a:rPr>
              <a:t>chools</a:t>
            </a:r>
            <a:r>
              <a:rPr lang="en-GB" dirty="0">
                <a:solidFill>
                  <a:srgbClr val="034EA2"/>
                </a:solidFill>
              </a:rPr>
              <a:t>, </a:t>
            </a:r>
            <a:r>
              <a:rPr lang="en-GB" dirty="0" smtClean="0">
                <a:solidFill>
                  <a:srgbClr val="034EA2"/>
                </a:solidFill>
              </a:rPr>
              <a:t>universities and identified education communities).</a:t>
            </a:r>
          </a:p>
          <a:p>
            <a:pPr marL="457200" indent="-457200" algn="l">
              <a:buClr>
                <a:srgbClr val="034EA2"/>
              </a:buClr>
              <a:buFont typeface="Wingdings" panose="05000000000000000000" pitchFamily="2" charset="2"/>
              <a:buChar char="Ø"/>
            </a:pPr>
            <a:r>
              <a:rPr lang="en-US" dirty="0" smtClean="0">
                <a:solidFill>
                  <a:srgbClr val="034EA2"/>
                </a:solidFill>
              </a:rPr>
              <a:t>Engage citizens and education systems on </a:t>
            </a:r>
            <a:r>
              <a:rPr lang="en-US" dirty="0">
                <a:solidFill>
                  <a:srgbClr val="034EA2"/>
                </a:solidFill>
              </a:rPr>
              <a:t>climate-related issues, biodiversity, marine pollution and sustainable food through </a:t>
            </a:r>
            <a:r>
              <a:rPr lang="en-US" i="1" dirty="0" smtClean="0">
                <a:solidFill>
                  <a:srgbClr val="034EA2"/>
                </a:solidFill>
              </a:rPr>
              <a:t>e.g.</a:t>
            </a:r>
            <a:r>
              <a:rPr lang="en-US" dirty="0" smtClean="0">
                <a:solidFill>
                  <a:srgbClr val="034EA2"/>
                </a:solidFill>
              </a:rPr>
              <a:t> the </a:t>
            </a:r>
            <a:r>
              <a:rPr lang="en-US" dirty="0">
                <a:solidFill>
                  <a:srgbClr val="034EA2"/>
                </a:solidFill>
              </a:rPr>
              <a:t>European Ocean Literacy platform, the European Atlas of the Seas, citizen science, civic consortia, deliberative democracy initiatives, businesses, NGOs and municipalities </a:t>
            </a:r>
            <a:endParaRPr lang="en-US" dirty="0" smtClean="0">
              <a:solidFill>
                <a:srgbClr val="034EA2"/>
              </a:solidFill>
            </a:endParaRPr>
          </a:p>
          <a:p>
            <a:pPr marL="457200" indent="-457200" algn="l">
              <a:buClr>
                <a:srgbClr val="034EA2"/>
              </a:buClr>
              <a:buFont typeface="Wingdings" panose="05000000000000000000" pitchFamily="2" charset="2"/>
              <a:buChar char="Ø"/>
            </a:pPr>
            <a:r>
              <a:rPr lang="en-US" dirty="0" smtClean="0">
                <a:solidFill>
                  <a:srgbClr val="034EA2"/>
                </a:solidFill>
              </a:rPr>
              <a:t>Collect </a:t>
            </a:r>
            <a:r>
              <a:rPr lang="en-US" dirty="0">
                <a:solidFill>
                  <a:srgbClr val="034EA2"/>
                </a:solidFill>
              </a:rPr>
              <a:t>environmental data through individual devices </a:t>
            </a:r>
            <a:r>
              <a:rPr lang="en-US" dirty="0" smtClean="0">
                <a:solidFill>
                  <a:srgbClr val="034EA2"/>
                </a:solidFill>
              </a:rPr>
              <a:t>(personal wearable </a:t>
            </a:r>
            <a:r>
              <a:rPr lang="en-US" dirty="0">
                <a:solidFill>
                  <a:srgbClr val="034EA2"/>
                </a:solidFill>
              </a:rPr>
              <a:t>sensors, </a:t>
            </a:r>
            <a:r>
              <a:rPr lang="en-US" dirty="0" smtClean="0">
                <a:solidFill>
                  <a:srgbClr val="034EA2"/>
                </a:solidFill>
              </a:rPr>
              <a:t>app </a:t>
            </a:r>
            <a:r>
              <a:rPr lang="en-US" dirty="0">
                <a:solidFill>
                  <a:srgbClr val="034EA2"/>
                </a:solidFill>
              </a:rPr>
              <a:t>registering consumer </a:t>
            </a:r>
            <a:r>
              <a:rPr lang="en-US" dirty="0" smtClean="0">
                <a:solidFill>
                  <a:srgbClr val="034EA2"/>
                </a:solidFill>
              </a:rPr>
              <a:t>behavior </a:t>
            </a:r>
            <a:r>
              <a:rPr lang="en-US" dirty="0">
                <a:solidFill>
                  <a:srgbClr val="034EA2"/>
                </a:solidFill>
              </a:rPr>
              <a:t>on carbon footprint, extreme weather community app, </a:t>
            </a:r>
            <a:r>
              <a:rPr lang="en-US" dirty="0" smtClean="0">
                <a:solidFill>
                  <a:srgbClr val="034EA2"/>
                </a:solidFill>
              </a:rPr>
              <a:t>marine </a:t>
            </a:r>
            <a:r>
              <a:rPr lang="en-US" dirty="0">
                <a:solidFill>
                  <a:srgbClr val="034EA2"/>
                </a:solidFill>
              </a:rPr>
              <a:t>litter watch, etc.) </a:t>
            </a:r>
            <a:endParaRPr lang="en-US" dirty="0" smtClean="0">
              <a:solidFill>
                <a:srgbClr val="034EA2"/>
              </a:solidFill>
            </a:endParaRPr>
          </a:p>
          <a:p>
            <a:pPr marL="457200" indent="-457200" algn="l">
              <a:buClr>
                <a:srgbClr val="034EA2"/>
              </a:buClr>
              <a:buFont typeface="Wingdings" panose="05000000000000000000" pitchFamily="2" charset="2"/>
              <a:buChar char="Ø"/>
            </a:pPr>
            <a:r>
              <a:rPr lang="en-US" dirty="0" smtClean="0">
                <a:solidFill>
                  <a:srgbClr val="034EA2"/>
                </a:solidFill>
              </a:rPr>
              <a:t>Involve citizens in realizing their own environmental </a:t>
            </a:r>
            <a:r>
              <a:rPr lang="en-US" dirty="0">
                <a:solidFill>
                  <a:srgbClr val="034EA2"/>
                </a:solidFill>
              </a:rPr>
              <a:t>impact and empower them with concrete advice for </a:t>
            </a:r>
            <a:r>
              <a:rPr lang="en-US" dirty="0" smtClean="0">
                <a:solidFill>
                  <a:srgbClr val="034EA2"/>
                </a:solidFill>
              </a:rPr>
              <a:t>behavioral </a:t>
            </a:r>
            <a:r>
              <a:rPr lang="en-US" dirty="0">
                <a:solidFill>
                  <a:srgbClr val="034EA2"/>
                </a:solidFill>
              </a:rPr>
              <a:t>change</a:t>
            </a:r>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
        <p:nvSpPr>
          <p:cNvPr id="12" name="TextBox 11"/>
          <p:cNvSpPr txBox="1"/>
          <p:nvPr/>
        </p:nvSpPr>
        <p:spPr>
          <a:xfrm>
            <a:off x="774264" y="1128496"/>
            <a:ext cx="9180925"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Empowering citizens to act on climate change through education, monitoring of their environmental impacts, and civic </a:t>
            </a:r>
            <a:r>
              <a:rPr lang="en-US" sz="2000" b="1" dirty="0" smtClean="0">
                <a:solidFill>
                  <a:srgbClr val="034EA2"/>
                </a:solidFill>
              </a:rPr>
              <a:t>involvement</a:t>
            </a:r>
            <a:endParaRPr kumimoji="0" lang="en-US" sz="2000" b="0" i="0" u="none" strike="noStrike" cap="none" spc="0" normalizeH="0" baseline="0" dirty="0">
              <a:ln>
                <a:noFill/>
              </a:ln>
              <a:solidFill>
                <a:srgbClr val="034EA2"/>
              </a:solidFill>
              <a:effectLst/>
              <a:uFillTx/>
              <a:sym typeface="Helvetica"/>
            </a:endParaRPr>
          </a:p>
        </p:txBody>
      </p:sp>
    </p:spTree>
    <p:extLst>
      <p:ext uri="{BB962C8B-B14F-4D97-AF65-F5344CB8AC3E}">
        <p14:creationId xmlns:p14="http://schemas.microsoft.com/office/powerpoint/2010/main" val="198844914"/>
      </p:ext>
    </p:extLst>
  </p:cSld>
  <p:clrMapOvr>
    <a:masterClrMapping/>
  </p:clrMapOvr>
  <p:transition spd="med"/>
  <p:timing>
    <p:tnLst>
      <p:par>
        <p:cTn id="1" dur="indefinite" restart="never" fill="hold"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a:solidFill>
                  <a:srgbClr val="034EA2"/>
                </a:solidFill>
              </a:rPr>
              <a:t>Preventing and Fighting Wildfires </a:t>
            </a:r>
            <a:endParaRPr lang="en-US" sz="2000" b="1" dirty="0" smtClean="0">
              <a:solidFill>
                <a:srgbClr val="034EA2"/>
              </a:solidFill>
            </a:endParaRPr>
          </a:p>
          <a:p>
            <a:r>
              <a:rPr lang="en-US" sz="2000" b="1" dirty="0" smtClean="0">
                <a:solidFill>
                  <a:srgbClr val="034EA2"/>
                </a:solidFill>
              </a:rPr>
              <a:t>- Research </a:t>
            </a:r>
            <a:r>
              <a:rPr lang="en-US" sz="2000" b="1" dirty="0">
                <a:solidFill>
                  <a:srgbClr val="034EA2"/>
                </a:solidFill>
              </a:rPr>
              <a:t>&amp; innovation, integration and </a:t>
            </a:r>
            <a:r>
              <a:rPr lang="en-US" sz="2000" b="1" dirty="0" smtClean="0">
                <a:solidFill>
                  <a:srgbClr val="034EA2"/>
                </a:solidFill>
              </a:rPr>
              <a:t>demonstration -</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235316" y="5404947"/>
            <a:ext cx="9762244"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b="1" dirty="0">
                <a:solidFill>
                  <a:srgbClr val="034EA2"/>
                </a:solidFill>
              </a:rPr>
              <a:t>Targeted </a:t>
            </a:r>
            <a:r>
              <a:rPr lang="en-IE" b="1" dirty="0" smtClean="0">
                <a:solidFill>
                  <a:srgbClr val="034EA2"/>
                </a:solidFill>
              </a:rPr>
              <a:t>Impacts </a:t>
            </a:r>
            <a:r>
              <a:rPr lang="en-IE" dirty="0" smtClean="0">
                <a:solidFill>
                  <a:srgbClr val="034EA2"/>
                </a:solidFill>
              </a:rPr>
              <a:t>(by 2030 in EU): </a:t>
            </a:r>
            <a:endParaRPr lang="en-US" dirty="0">
              <a:solidFill>
                <a:srgbClr val="034EA2"/>
              </a:solidFill>
            </a:endParaRPr>
          </a:p>
        </p:txBody>
      </p:sp>
      <p:sp>
        <p:nvSpPr>
          <p:cNvPr id="7" name="TextBox 6"/>
          <p:cNvSpPr txBox="1"/>
          <p:nvPr/>
        </p:nvSpPr>
        <p:spPr>
          <a:xfrm>
            <a:off x="794740" y="5742326"/>
            <a:ext cx="5223289" cy="15645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smtClean="0">
                <a:solidFill>
                  <a:srgbClr val="034EA2"/>
                </a:solidFill>
              </a:rPr>
              <a:t>0 </a:t>
            </a:r>
            <a:r>
              <a:rPr lang="en-US" dirty="0">
                <a:solidFill>
                  <a:srgbClr val="034EA2"/>
                </a:solidFill>
              </a:rPr>
              <a:t>casualties from wildfires. 	</a:t>
            </a:r>
            <a:endParaRPr lang="en-US" dirty="0" smtClean="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50% reduction in accidental/arson ignitions</a:t>
            </a:r>
          </a:p>
          <a:p>
            <a:pPr marL="342900" indent="-342900" algn="l">
              <a:buClr>
                <a:srgbClr val="034EA2"/>
              </a:buClr>
              <a:buFont typeface="Wingdings" panose="05000000000000000000" pitchFamily="2" charset="2"/>
              <a:buChar char="Ø"/>
            </a:pPr>
            <a:r>
              <a:rPr lang="en-US" dirty="0" smtClean="0">
                <a:solidFill>
                  <a:srgbClr val="034EA2"/>
                </a:solidFill>
              </a:rPr>
              <a:t>55</a:t>
            </a:r>
            <a:r>
              <a:rPr lang="en-US" dirty="0">
                <a:solidFill>
                  <a:srgbClr val="034EA2"/>
                </a:solidFill>
              </a:rPr>
              <a:t>% reduction in wildfires emissions </a:t>
            </a:r>
            <a:r>
              <a:rPr lang="en-US" dirty="0" smtClean="0">
                <a:solidFill>
                  <a:srgbClr val="034EA2"/>
                </a:solidFill>
              </a:rPr>
              <a:t>(2030)</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50</a:t>
            </a:r>
            <a:r>
              <a:rPr lang="en-US" dirty="0">
                <a:solidFill>
                  <a:srgbClr val="034EA2"/>
                </a:solidFill>
              </a:rPr>
              <a:t>% Natura 2000 </a:t>
            </a:r>
            <a:r>
              <a:rPr lang="en-US" dirty="0" smtClean="0">
                <a:solidFill>
                  <a:srgbClr val="034EA2"/>
                </a:solidFill>
              </a:rPr>
              <a:t>areas </a:t>
            </a:r>
            <a:r>
              <a:rPr lang="en-US" dirty="0">
                <a:solidFill>
                  <a:srgbClr val="034EA2"/>
                </a:solidFill>
              </a:rPr>
              <a:t>fire-</a:t>
            </a:r>
            <a:r>
              <a:rPr lang="en-US" dirty="0" smtClean="0">
                <a:solidFill>
                  <a:srgbClr val="034EA2"/>
                </a:solidFill>
              </a:rPr>
              <a:t>resilient </a:t>
            </a:r>
            <a:r>
              <a:rPr lang="en-US" dirty="0">
                <a:solidFill>
                  <a:srgbClr val="034EA2"/>
                </a:solidFill>
              </a:rPr>
              <a:t>	</a:t>
            </a:r>
          </a:p>
          <a:p>
            <a:pPr marL="342900" indent="-342900" algn="l">
              <a:buClr>
                <a:srgbClr val="034EA2"/>
              </a:buClr>
              <a:buFont typeface="Wingdings" panose="05000000000000000000" pitchFamily="2" charset="2"/>
              <a:buChar char="Ø"/>
            </a:pPr>
            <a:r>
              <a:rPr lang="en-US" dirty="0" smtClean="0">
                <a:solidFill>
                  <a:srgbClr val="034EA2"/>
                </a:solidFill>
              </a:rPr>
              <a:t>Stimulation </a:t>
            </a:r>
            <a:r>
              <a:rPr lang="en-US" dirty="0">
                <a:solidFill>
                  <a:srgbClr val="034EA2"/>
                </a:solidFill>
              </a:rPr>
              <a:t>of new bioenergy value </a:t>
            </a:r>
            <a:r>
              <a:rPr lang="en-US" dirty="0" smtClean="0">
                <a:solidFill>
                  <a:srgbClr val="034EA2"/>
                </a:solidFill>
              </a:rPr>
              <a:t>chains </a:t>
            </a:r>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
        <p:nvSpPr>
          <p:cNvPr id="30" name="TextBox 29"/>
          <p:cNvSpPr txBox="1"/>
          <p:nvPr/>
        </p:nvSpPr>
        <p:spPr>
          <a:xfrm>
            <a:off x="0" y="2549449"/>
            <a:ext cx="10680701" cy="21493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US" dirty="0" smtClean="0">
                <a:solidFill>
                  <a:srgbClr val="034EA2"/>
                </a:solidFill>
              </a:rPr>
              <a:t>	• More </a:t>
            </a:r>
            <a:r>
              <a:rPr lang="en-US" b="1" dirty="0" smtClean="0">
                <a:solidFill>
                  <a:srgbClr val="034EA2"/>
                </a:solidFill>
              </a:rPr>
              <a:t>EU </a:t>
            </a:r>
            <a:r>
              <a:rPr lang="en-US" b="1" dirty="0">
                <a:solidFill>
                  <a:srgbClr val="034EA2"/>
                </a:solidFill>
              </a:rPr>
              <a:t>citizens suffer directly </a:t>
            </a:r>
            <a:r>
              <a:rPr lang="en-US" b="1" dirty="0" smtClean="0">
                <a:solidFill>
                  <a:srgbClr val="034EA2"/>
                </a:solidFill>
              </a:rPr>
              <a:t>&amp; </a:t>
            </a:r>
            <a:r>
              <a:rPr lang="en-US" b="1" dirty="0">
                <a:solidFill>
                  <a:srgbClr val="034EA2"/>
                </a:solidFill>
              </a:rPr>
              <a:t>indirectly </a:t>
            </a:r>
            <a:r>
              <a:rPr lang="en-US" dirty="0" smtClean="0">
                <a:solidFill>
                  <a:srgbClr val="034EA2"/>
                </a:solidFill>
              </a:rPr>
              <a:t>from wildfire impacts every year: </a:t>
            </a:r>
          </a:p>
          <a:p>
            <a:pPr algn="l"/>
            <a:r>
              <a:rPr lang="en-US" dirty="0">
                <a:solidFill>
                  <a:srgbClr val="034EA2"/>
                </a:solidFill>
              </a:rPr>
              <a:t>	</a:t>
            </a:r>
            <a:r>
              <a:rPr lang="en-US" dirty="0" smtClean="0">
                <a:solidFill>
                  <a:srgbClr val="034EA2"/>
                </a:solidFill>
              </a:rPr>
              <a:t>hundreds of casualties</a:t>
            </a:r>
            <a:r>
              <a:rPr lang="en-US" dirty="0">
                <a:solidFill>
                  <a:srgbClr val="034EA2"/>
                </a:solidFill>
              </a:rPr>
              <a:t>, </a:t>
            </a:r>
            <a:r>
              <a:rPr lang="en-US" dirty="0" smtClean="0">
                <a:solidFill>
                  <a:srgbClr val="034EA2"/>
                </a:solidFill>
              </a:rPr>
              <a:t>€ 2 billions economic damages </a:t>
            </a:r>
            <a:r>
              <a:rPr lang="en-US" dirty="0">
                <a:solidFill>
                  <a:srgbClr val="034EA2"/>
                </a:solidFill>
              </a:rPr>
              <a:t>and </a:t>
            </a:r>
            <a:r>
              <a:rPr lang="en-US" dirty="0" smtClean="0">
                <a:solidFill>
                  <a:srgbClr val="034EA2"/>
                </a:solidFill>
              </a:rPr>
              <a:t>millions of ha of forest and </a:t>
            </a:r>
          </a:p>
          <a:p>
            <a:pPr algn="l"/>
            <a:r>
              <a:rPr lang="en-US" dirty="0" smtClean="0">
                <a:solidFill>
                  <a:srgbClr val="034EA2"/>
                </a:solidFill>
              </a:rPr>
              <a:t>	Natura 2000 areas ravaged - not only in South but also rising in Central, East and North EU.</a:t>
            </a:r>
          </a:p>
          <a:p>
            <a:pPr algn="l"/>
            <a:r>
              <a:rPr lang="en-US" dirty="0" smtClean="0">
                <a:solidFill>
                  <a:srgbClr val="034EA2"/>
                </a:solidFill>
              </a:rPr>
              <a:t> </a:t>
            </a:r>
            <a:r>
              <a:rPr lang="en-US" dirty="0">
                <a:solidFill>
                  <a:srgbClr val="034EA2"/>
                </a:solidFill>
              </a:rPr>
              <a:t>	</a:t>
            </a:r>
            <a:r>
              <a:rPr lang="en-US" dirty="0" smtClean="0">
                <a:solidFill>
                  <a:srgbClr val="034EA2"/>
                </a:solidFill>
              </a:rPr>
              <a:t>• </a:t>
            </a:r>
            <a:r>
              <a:rPr lang="en-US" b="1" dirty="0" smtClean="0">
                <a:solidFill>
                  <a:srgbClr val="034EA2"/>
                </a:solidFill>
              </a:rPr>
              <a:t>Extreme </a:t>
            </a:r>
            <a:r>
              <a:rPr lang="en-US" b="1" dirty="0">
                <a:solidFill>
                  <a:srgbClr val="034EA2"/>
                </a:solidFill>
              </a:rPr>
              <a:t>wildfires </a:t>
            </a:r>
            <a:r>
              <a:rPr lang="en-US" dirty="0">
                <a:solidFill>
                  <a:srgbClr val="034EA2"/>
                </a:solidFill>
              </a:rPr>
              <a:t>as in </a:t>
            </a:r>
            <a:r>
              <a:rPr lang="en-US" dirty="0" smtClean="0">
                <a:solidFill>
                  <a:srgbClr val="034EA2"/>
                </a:solidFill>
              </a:rPr>
              <a:t>Portugal (2017) and Greece (2018) will be more common, with 	   	negative effects </a:t>
            </a:r>
            <a:r>
              <a:rPr lang="en-US" b="1" dirty="0" smtClean="0">
                <a:solidFill>
                  <a:srgbClr val="034EA2"/>
                </a:solidFill>
              </a:rPr>
              <a:t>on</a:t>
            </a:r>
            <a:r>
              <a:rPr lang="en-US" dirty="0" smtClean="0">
                <a:solidFill>
                  <a:srgbClr val="034EA2"/>
                </a:solidFill>
              </a:rPr>
              <a:t> </a:t>
            </a:r>
            <a:r>
              <a:rPr lang="en-US" b="1" dirty="0">
                <a:solidFill>
                  <a:srgbClr val="034EA2"/>
                </a:solidFill>
              </a:rPr>
              <a:t>climate </a:t>
            </a:r>
            <a:r>
              <a:rPr lang="en-US" b="1" dirty="0" smtClean="0">
                <a:solidFill>
                  <a:srgbClr val="034EA2"/>
                </a:solidFill>
              </a:rPr>
              <a:t>change </a:t>
            </a:r>
            <a:r>
              <a:rPr lang="en-US" dirty="0" smtClean="0">
                <a:solidFill>
                  <a:srgbClr val="034EA2"/>
                </a:solidFill>
              </a:rPr>
              <a:t>(huge GHG), </a:t>
            </a:r>
            <a:r>
              <a:rPr lang="en-US" b="1" dirty="0" smtClean="0">
                <a:solidFill>
                  <a:srgbClr val="034EA2"/>
                </a:solidFill>
              </a:rPr>
              <a:t>carbon sinks</a:t>
            </a:r>
            <a:r>
              <a:rPr lang="en-US" dirty="0" smtClean="0">
                <a:solidFill>
                  <a:srgbClr val="034EA2"/>
                </a:solidFill>
              </a:rPr>
              <a:t>, </a:t>
            </a:r>
            <a:r>
              <a:rPr lang="en-US" b="1" dirty="0" smtClean="0">
                <a:solidFill>
                  <a:srgbClr val="034EA2"/>
                </a:solidFill>
              </a:rPr>
              <a:t>biodiversity</a:t>
            </a:r>
            <a:r>
              <a:rPr lang="en-US" dirty="0" smtClean="0">
                <a:solidFill>
                  <a:srgbClr val="034EA2"/>
                </a:solidFill>
              </a:rPr>
              <a:t>, </a:t>
            </a:r>
            <a:r>
              <a:rPr lang="en-US" b="1" dirty="0" smtClean="0">
                <a:solidFill>
                  <a:srgbClr val="034EA2"/>
                </a:solidFill>
              </a:rPr>
              <a:t>air pollution.</a:t>
            </a:r>
          </a:p>
          <a:p>
            <a:pPr algn="l"/>
            <a:r>
              <a:rPr lang="en-US" b="1" dirty="0">
                <a:solidFill>
                  <a:srgbClr val="034EA2"/>
                </a:solidFill>
              </a:rPr>
              <a:t>	</a:t>
            </a:r>
            <a:r>
              <a:rPr lang="en-US" dirty="0" smtClean="0">
                <a:solidFill>
                  <a:srgbClr val="034EA2"/>
                </a:solidFill>
              </a:rPr>
              <a:t>• </a:t>
            </a:r>
            <a:r>
              <a:rPr lang="en-US" b="1" dirty="0" smtClean="0">
                <a:solidFill>
                  <a:srgbClr val="034EA2"/>
                </a:solidFill>
              </a:rPr>
              <a:t>Climate change increases wildfires</a:t>
            </a:r>
            <a:r>
              <a:rPr lang="en-US" dirty="0" smtClean="0">
                <a:solidFill>
                  <a:srgbClr val="034EA2"/>
                </a:solidFill>
              </a:rPr>
              <a:t>’ severity, extent of burned areas and length of the 	  	fire season in addition to unsustainable forestry, spatial planning and demographic changes.</a:t>
            </a:r>
          </a:p>
        </p:txBody>
      </p:sp>
      <p:sp>
        <p:nvSpPr>
          <p:cNvPr id="13" name="TextBox 12"/>
          <p:cNvSpPr txBox="1"/>
          <p:nvPr/>
        </p:nvSpPr>
        <p:spPr>
          <a:xfrm>
            <a:off x="6035749" y="5720478"/>
            <a:ext cx="4644951" cy="15645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buClr>
                <a:srgbClr val="034EA2"/>
              </a:buClr>
              <a:buFont typeface="Wingdings" panose="05000000000000000000" pitchFamily="2" charset="2"/>
              <a:buChar char="Ø"/>
            </a:pPr>
            <a:r>
              <a:rPr lang="en-US" dirty="0" smtClean="0">
                <a:solidFill>
                  <a:srgbClr val="034EA2"/>
                </a:solidFill>
              </a:rPr>
              <a:t>Improved </a:t>
            </a:r>
            <a:r>
              <a:rPr lang="en-US" dirty="0">
                <a:solidFill>
                  <a:srgbClr val="034EA2"/>
                </a:solidFill>
              </a:rPr>
              <a:t>health (citizens, firefighters</a:t>
            </a:r>
            <a:r>
              <a:rPr lang="en-US" dirty="0" smtClean="0">
                <a:solidFill>
                  <a:srgbClr val="034EA2"/>
                </a:solidFill>
              </a:rPr>
              <a:t>)</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Fire </a:t>
            </a:r>
            <a:r>
              <a:rPr lang="en-US" dirty="0">
                <a:solidFill>
                  <a:srgbClr val="034EA2"/>
                </a:solidFill>
              </a:rPr>
              <a:t>suppression within 24 </a:t>
            </a:r>
            <a:r>
              <a:rPr lang="en-US" dirty="0" smtClean="0">
                <a:solidFill>
                  <a:srgbClr val="034EA2"/>
                </a:solidFill>
              </a:rPr>
              <a:t>hours</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Net </a:t>
            </a:r>
            <a:r>
              <a:rPr lang="en-US" dirty="0">
                <a:solidFill>
                  <a:srgbClr val="034EA2"/>
                </a:solidFill>
              </a:rPr>
              <a:t>climate-neutral in </a:t>
            </a:r>
            <a:r>
              <a:rPr lang="en-US" dirty="0" smtClean="0">
                <a:solidFill>
                  <a:srgbClr val="034EA2"/>
                </a:solidFill>
              </a:rPr>
              <a:t>2050</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90</a:t>
            </a:r>
            <a:r>
              <a:rPr lang="en-US" dirty="0">
                <a:solidFill>
                  <a:srgbClr val="034EA2"/>
                </a:solidFill>
              </a:rPr>
              <a:t>% losses from wildfires </a:t>
            </a:r>
            <a:r>
              <a:rPr lang="en-US" dirty="0" smtClean="0">
                <a:solidFill>
                  <a:srgbClr val="034EA2"/>
                </a:solidFill>
              </a:rPr>
              <a:t>insured</a:t>
            </a:r>
            <a:endParaRPr lang="en-US" dirty="0">
              <a:solidFill>
                <a:srgbClr val="034EA2"/>
              </a:solidFill>
            </a:endParaRPr>
          </a:p>
          <a:p>
            <a:pPr marL="342900" indent="-342900" algn="l">
              <a:buClr>
                <a:srgbClr val="034EA2"/>
              </a:buClr>
              <a:buFont typeface="Wingdings" panose="05000000000000000000" pitchFamily="2" charset="2"/>
              <a:buChar char="Ø"/>
            </a:pPr>
            <a:r>
              <a:rPr lang="en-US" dirty="0" smtClean="0">
                <a:solidFill>
                  <a:srgbClr val="034EA2"/>
                </a:solidFill>
              </a:rPr>
              <a:t>Prescribed </a:t>
            </a:r>
            <a:r>
              <a:rPr lang="en-US" dirty="0">
                <a:solidFill>
                  <a:srgbClr val="034EA2"/>
                </a:solidFill>
              </a:rPr>
              <a:t>fire management </a:t>
            </a:r>
            <a:r>
              <a:rPr lang="en-US" dirty="0" smtClean="0">
                <a:solidFill>
                  <a:srgbClr val="034EA2"/>
                </a:solidFill>
              </a:rPr>
              <a:t>use</a:t>
            </a:r>
            <a:endParaRPr lang="en-US" dirty="0">
              <a:solidFill>
                <a:srgbClr val="034EA2"/>
              </a:solidFill>
            </a:endParaRPr>
          </a:p>
        </p:txBody>
      </p:sp>
      <p:sp>
        <p:nvSpPr>
          <p:cNvPr id="2" name="Rectangle 1"/>
          <p:cNvSpPr/>
          <p:nvPr/>
        </p:nvSpPr>
        <p:spPr>
          <a:xfrm>
            <a:off x="163964" y="4744860"/>
            <a:ext cx="1577074" cy="384721"/>
          </a:xfrm>
          <a:prstGeom prst="rect">
            <a:avLst/>
          </a:prstGeom>
        </p:spPr>
        <p:txBody>
          <a:bodyPr wrap="none">
            <a:spAutoFit/>
          </a:bodyPr>
          <a:lstStyle/>
          <a:p>
            <a:r>
              <a:rPr lang="en-US" i="1" dirty="0">
                <a:solidFill>
                  <a:srgbClr val="034EA2"/>
                </a:solidFill>
              </a:rPr>
              <a:t>What to do?</a:t>
            </a:r>
            <a:r>
              <a:rPr lang="en-US" dirty="0">
                <a:solidFill>
                  <a:srgbClr val="034EA2"/>
                </a:solidFill>
              </a:rPr>
              <a:t>: </a:t>
            </a:r>
          </a:p>
        </p:txBody>
      </p:sp>
      <p:sp>
        <p:nvSpPr>
          <p:cNvPr id="3" name="Rectangle 2"/>
          <p:cNvSpPr/>
          <p:nvPr/>
        </p:nvSpPr>
        <p:spPr>
          <a:xfrm>
            <a:off x="1566304" y="4771568"/>
            <a:ext cx="9764183" cy="677108"/>
          </a:xfrm>
          <a:prstGeom prst="rect">
            <a:avLst/>
          </a:prstGeom>
        </p:spPr>
        <p:txBody>
          <a:bodyPr wrap="square">
            <a:spAutoFit/>
          </a:bodyPr>
          <a:lstStyle/>
          <a:p>
            <a:pPr algn="l"/>
            <a:r>
              <a:rPr lang="en-US" b="1" dirty="0">
                <a:solidFill>
                  <a:srgbClr val="034EA2"/>
                </a:solidFill>
              </a:rPr>
              <a:t>Accelerate R&amp;I, integrate, adapt &amp; demonstrate holistic solutions ready to </a:t>
            </a:r>
          </a:p>
          <a:p>
            <a:pPr algn="l"/>
            <a:r>
              <a:rPr lang="en-US" b="1" dirty="0" smtClean="0">
                <a:solidFill>
                  <a:srgbClr val="034EA2"/>
                </a:solidFill>
              </a:rPr>
              <a:t>up</a:t>
            </a:r>
            <a:r>
              <a:rPr lang="en-US" b="1" dirty="0">
                <a:solidFill>
                  <a:srgbClr val="034EA2"/>
                </a:solidFill>
              </a:rPr>
              <a:t>-scale/deploy </a:t>
            </a:r>
            <a:r>
              <a:rPr lang="en-US" dirty="0">
                <a:solidFill>
                  <a:srgbClr val="034EA2"/>
                </a:solidFill>
              </a:rPr>
              <a:t>at local/regional/national/EU and international level.  </a:t>
            </a:r>
          </a:p>
        </p:txBody>
      </p:sp>
      <p:sp>
        <p:nvSpPr>
          <p:cNvPr id="8" name="Rectangle 7"/>
          <p:cNvSpPr/>
          <p:nvPr/>
        </p:nvSpPr>
        <p:spPr>
          <a:xfrm>
            <a:off x="912826" y="1759304"/>
            <a:ext cx="9143941" cy="677108"/>
          </a:xfrm>
          <a:prstGeom prst="rect">
            <a:avLst/>
          </a:prstGeom>
        </p:spPr>
        <p:txBody>
          <a:bodyPr wrap="square">
            <a:spAutoFit/>
          </a:bodyPr>
          <a:lstStyle/>
          <a:p>
            <a:r>
              <a:rPr lang="en-US" dirty="0">
                <a:solidFill>
                  <a:srgbClr val="034EA2"/>
                </a:solidFill>
              </a:rPr>
              <a:t>Green Deal’s immediate priorities: “</a:t>
            </a:r>
            <a:r>
              <a:rPr lang="en-US" b="1" dirty="0">
                <a:solidFill>
                  <a:srgbClr val="034EA2"/>
                </a:solidFill>
              </a:rPr>
              <a:t>reduce incidence and extent of forest fires</a:t>
            </a:r>
            <a:r>
              <a:rPr lang="en-US" dirty="0" smtClean="0">
                <a:solidFill>
                  <a:srgbClr val="034EA2"/>
                </a:solidFill>
              </a:rPr>
              <a:t>” and “boost </a:t>
            </a:r>
            <a:r>
              <a:rPr lang="en-US" dirty="0">
                <a:solidFill>
                  <a:srgbClr val="034EA2"/>
                </a:solidFill>
              </a:rPr>
              <a:t>ability to </a:t>
            </a:r>
            <a:r>
              <a:rPr lang="en-US" b="1" dirty="0">
                <a:solidFill>
                  <a:srgbClr val="034EA2"/>
                </a:solidFill>
              </a:rPr>
              <a:t>predict and manage environmental disasters</a:t>
            </a:r>
            <a:r>
              <a:rPr lang="en-US" dirty="0">
                <a:solidFill>
                  <a:srgbClr val="034EA2"/>
                </a:solidFill>
              </a:rPr>
              <a:t>”. </a:t>
            </a:r>
            <a:endParaRPr lang="en-US" dirty="0"/>
          </a:p>
        </p:txBody>
      </p:sp>
      <p:sp>
        <p:nvSpPr>
          <p:cNvPr id="9" name="Rectangle 8"/>
          <p:cNvSpPr/>
          <p:nvPr/>
        </p:nvSpPr>
        <p:spPr>
          <a:xfrm>
            <a:off x="145608" y="2227418"/>
            <a:ext cx="849587" cy="384721"/>
          </a:xfrm>
          <a:prstGeom prst="rect">
            <a:avLst/>
          </a:prstGeom>
        </p:spPr>
        <p:txBody>
          <a:bodyPr wrap="none">
            <a:spAutoFit/>
          </a:bodyPr>
          <a:lstStyle/>
          <a:p>
            <a:r>
              <a:rPr lang="en-US" i="1" dirty="0">
                <a:solidFill>
                  <a:srgbClr val="034EA2"/>
                </a:solidFill>
              </a:rPr>
              <a:t>Why?</a:t>
            </a:r>
            <a:endParaRPr lang="en-US" dirty="0"/>
          </a:p>
        </p:txBody>
      </p:sp>
    </p:spTree>
    <p:extLst>
      <p:ext uri="{BB962C8B-B14F-4D97-AF65-F5344CB8AC3E}">
        <p14:creationId xmlns:p14="http://schemas.microsoft.com/office/powerpoint/2010/main" val="3353282194"/>
      </p:ext>
    </p:extLst>
  </p:cSld>
  <p:clrMapOvr>
    <a:masterClrMapping/>
  </p:clrMapOvr>
  <p:transition spd="med"/>
  <p:timing>
    <p:tnLst>
      <p:par>
        <p:cTn id="1" dur="indefinite" restart="never" fill="hold"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9" name="Rectangle 8"/>
          <p:cNvSpPr/>
          <p:nvPr/>
        </p:nvSpPr>
        <p:spPr>
          <a:xfrm>
            <a:off x="1957955" y="1674074"/>
            <a:ext cx="6935788" cy="4783756"/>
          </a:xfrm>
          <a:prstGeom prst="rect">
            <a:avLst/>
          </a:prstGeom>
          <a:solidFill>
            <a:srgbClr val="B0D3D8"/>
          </a:solidFill>
          <a:ln w="12700" cap="flat">
            <a:solidFill>
              <a:srgbClr val="034EA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468470" rtl="0" fontAlgn="auto" latinLnBrk="0" hangingPunct="0">
              <a:lnSpc>
                <a:spcPct val="100000"/>
              </a:lnSpc>
              <a:spcBef>
                <a:spcPts val="0"/>
              </a:spcBef>
              <a:spcAft>
                <a:spcPts val="0"/>
              </a:spcAft>
              <a:buClrTx/>
              <a:buSzTx/>
              <a:buFontTx/>
              <a:buNone/>
              <a:tabLst/>
            </a:pPr>
            <a:endParaRPr kumimoji="0" lang="en-US" sz="1900" b="0" i="0" u="none" strike="noStrike" cap="none" spc="0" normalizeH="0" baseline="0">
              <a:ln>
                <a:noFill/>
              </a:ln>
              <a:solidFill>
                <a:srgbClr val="000000"/>
              </a:solidFill>
              <a:effectLst/>
              <a:uFillTx/>
              <a:latin typeface="+mj-lt"/>
              <a:ea typeface="+mj-ea"/>
              <a:cs typeface="+mj-cs"/>
              <a:sym typeface="Helvetica"/>
            </a:endParaRPr>
          </a:p>
        </p:txBody>
      </p:sp>
      <p:sp>
        <p:nvSpPr>
          <p:cNvPr id="10" name="TextBox 9"/>
          <p:cNvSpPr txBox="1"/>
          <p:nvPr/>
        </p:nvSpPr>
        <p:spPr>
          <a:xfrm>
            <a:off x="2369828" y="3059036"/>
            <a:ext cx="6112042"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a:solidFill>
                  <a:srgbClr val="034EA2"/>
                </a:solidFill>
              </a:rPr>
              <a:t>Area </a:t>
            </a:r>
            <a:r>
              <a:rPr lang="en-US" sz="2000" b="1" dirty="0" smtClean="0">
                <a:solidFill>
                  <a:srgbClr val="034EA2"/>
                </a:solidFill>
              </a:rPr>
              <a:t>11:</a:t>
            </a:r>
          </a:p>
          <a:p>
            <a:r>
              <a:rPr lang="en-US" sz="2000" b="1" dirty="0" smtClean="0">
                <a:solidFill>
                  <a:srgbClr val="034EA2"/>
                </a:solidFill>
              </a:rPr>
              <a:t>International </a:t>
            </a:r>
            <a:r>
              <a:rPr lang="en-US" sz="2000" b="1" dirty="0">
                <a:solidFill>
                  <a:srgbClr val="034EA2"/>
                </a:solidFill>
              </a:rPr>
              <a:t>cooperation (tbc)</a:t>
            </a:r>
          </a:p>
        </p:txBody>
      </p:sp>
    </p:spTree>
    <p:extLst>
      <p:ext uri="{BB962C8B-B14F-4D97-AF65-F5344CB8AC3E}">
        <p14:creationId xmlns:p14="http://schemas.microsoft.com/office/powerpoint/2010/main" val="3814243937"/>
      </p:ext>
    </p:extLst>
  </p:cSld>
  <p:clrMapOvr>
    <a:masterClrMapping/>
  </p:clrMapOvr>
  <p:transition spd="med"/>
  <p:timing>
    <p:tnLst>
      <p:par>
        <p:cTn id="1" dur="indefinite" restart="never" fill="hold"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b="1" dirty="0">
                <a:solidFill>
                  <a:srgbClr val="44BA7E"/>
                </a:solidFill>
                <a:latin typeface="EC Square Sans Pro"/>
                <a:ea typeface="EC Square Sans Pro"/>
                <a:cs typeface="EC Square Sans Pro"/>
              </a:rPr>
              <a:t>The</a:t>
            </a:r>
            <a:r>
              <a:rPr sz="2800" dirty="0"/>
              <a:t>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7" name="TextBox 6"/>
          <p:cNvSpPr txBox="1"/>
          <p:nvPr/>
        </p:nvSpPr>
        <p:spPr>
          <a:xfrm>
            <a:off x="709889" y="1832409"/>
            <a:ext cx="9260921" cy="50270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r>
              <a:rPr lang="en-GB" i="1" dirty="0"/>
              <a:t> </a:t>
            </a:r>
            <a:endParaRPr lang="fr-BE" dirty="0"/>
          </a:p>
          <a:p>
            <a:pPr marL="457200" indent="-457200" algn="l">
              <a:buClr>
                <a:srgbClr val="034EA2"/>
              </a:buClr>
              <a:buFont typeface="Wingdings" panose="05000000000000000000" pitchFamily="2" charset="2"/>
              <a:buChar char="Ø"/>
            </a:pPr>
            <a:r>
              <a:rPr lang="en-IE" sz="1800" dirty="0">
                <a:solidFill>
                  <a:srgbClr val="034EA2"/>
                </a:solidFill>
              </a:rPr>
              <a:t>All areas and topics </a:t>
            </a:r>
            <a:r>
              <a:rPr lang="en-IE" sz="1800" dirty="0" smtClean="0">
                <a:solidFill>
                  <a:srgbClr val="034EA2"/>
                </a:solidFill>
              </a:rPr>
              <a:t>of the Green Deal call are </a:t>
            </a:r>
            <a:r>
              <a:rPr lang="en-IE" sz="1800" dirty="0">
                <a:solidFill>
                  <a:srgbClr val="034EA2"/>
                </a:solidFill>
              </a:rPr>
              <a:t>open to international </a:t>
            </a:r>
            <a:r>
              <a:rPr lang="en-IE" sz="1800" dirty="0" smtClean="0">
                <a:solidFill>
                  <a:srgbClr val="034EA2"/>
                </a:solidFill>
              </a:rPr>
              <a:t>cooperation. In addition to embedding international cooperation to the other topics, a separate topic is proposed with a focus on clean energy solutions in Africa and the Mediterranean.</a:t>
            </a:r>
            <a:endParaRPr lang="en-IE" sz="1800" dirty="0">
              <a:solidFill>
                <a:srgbClr val="034EA2"/>
              </a:solidFill>
            </a:endParaRPr>
          </a:p>
          <a:p>
            <a:pPr marL="457200" indent="-457200" algn="l">
              <a:buClr>
                <a:srgbClr val="034EA2"/>
              </a:buClr>
              <a:buFont typeface="Wingdings" panose="05000000000000000000" pitchFamily="2" charset="2"/>
              <a:buChar char="Ø"/>
            </a:pPr>
            <a:endParaRPr lang="en-GB" dirty="0" smtClean="0">
              <a:solidFill>
                <a:srgbClr val="034EA2"/>
              </a:solidFill>
            </a:endParaRPr>
          </a:p>
          <a:p>
            <a:pPr marL="457200" indent="-457200" algn="l">
              <a:buClr>
                <a:srgbClr val="034EA2"/>
              </a:buClr>
              <a:buFont typeface="Wingdings" panose="05000000000000000000" pitchFamily="2" charset="2"/>
              <a:buChar char="Ø"/>
            </a:pPr>
            <a:r>
              <a:rPr lang="en-GB" dirty="0" smtClean="0">
                <a:solidFill>
                  <a:srgbClr val="034EA2"/>
                </a:solidFill>
              </a:rPr>
              <a:t>Reflecting </a:t>
            </a:r>
            <a:r>
              <a:rPr lang="en-GB" dirty="0">
                <a:solidFill>
                  <a:srgbClr val="034EA2"/>
                </a:solidFill>
              </a:rPr>
              <a:t>the geopolitical ambition of this Commission and its renewed commitment towards Africa1 and its neighbour countries, this topic will provide impetus to the diffusion of innovative solutions to Africa and the Mediterranean, supporting their carbon and energy transition and the potential global impact towards carbon neutrality. </a:t>
            </a:r>
          </a:p>
          <a:p>
            <a:pPr marL="457200" indent="-457200" algn="l">
              <a:buClr>
                <a:srgbClr val="034EA2"/>
              </a:buClr>
              <a:buFont typeface="Wingdings" panose="05000000000000000000" pitchFamily="2" charset="2"/>
              <a:buChar char="Ø"/>
            </a:pPr>
            <a:endParaRPr lang="fr-BE" dirty="0">
              <a:solidFill>
                <a:srgbClr val="034EA2"/>
              </a:solidFill>
            </a:endParaRPr>
          </a:p>
          <a:p>
            <a:pPr marL="457200" indent="-457200" algn="l">
              <a:buClr>
                <a:srgbClr val="034EA2"/>
              </a:buClr>
              <a:buFont typeface="Wingdings" panose="05000000000000000000" pitchFamily="2" charset="2"/>
              <a:buChar char="Ø"/>
            </a:pPr>
            <a:r>
              <a:rPr lang="en-GB" dirty="0">
                <a:solidFill>
                  <a:srgbClr val="034EA2"/>
                </a:solidFill>
              </a:rPr>
              <a:t>Activities under this topic will include the setting up of dedicated platforms for supporting demonstration of clean energy transition involving a variety of public and private stakeholders at the national and local level while partnering with their counterparts from EU Member States.</a:t>
            </a:r>
            <a:endParaRPr lang="fr-BE" dirty="0">
              <a:solidFill>
                <a:srgbClr val="034EA2"/>
              </a:solidFill>
            </a:endParaRPr>
          </a:p>
          <a:p>
            <a:pPr marL="457200" indent="-457200" algn="l">
              <a:buClr>
                <a:srgbClr val="034EA2"/>
              </a:buClr>
              <a:buFont typeface="Wingdings" panose="05000000000000000000" pitchFamily="2" charset="2"/>
              <a:buChar char="Ø"/>
            </a:pPr>
            <a:endParaRPr lang="fr-BE" dirty="0">
              <a:solidFill>
                <a:srgbClr val="034EA2"/>
              </a:solidFill>
            </a:endParaRPr>
          </a:p>
          <a:p>
            <a:pPr algn="l">
              <a:buClr>
                <a:srgbClr val="034EA2"/>
              </a:buClr>
            </a:pPr>
            <a:r>
              <a:rPr lang="en-GB" dirty="0">
                <a:solidFill>
                  <a:srgbClr val="034EA2"/>
                </a:solidFill>
              </a:rPr>
              <a:t>1 JOINT(2020) 4 final of 9/3/2020: ‘Towards a comprehensive Strategy with Africa’.</a:t>
            </a:r>
            <a:endParaRPr lang="fr-BE" dirty="0">
              <a:solidFill>
                <a:srgbClr val="034EA2"/>
              </a:solidFill>
            </a:endParaRPr>
          </a:p>
        </p:txBody>
      </p:sp>
      <p:sp>
        <p:nvSpPr>
          <p:cNvPr id="12" name="TextBox 11"/>
          <p:cNvSpPr txBox="1"/>
          <p:nvPr/>
        </p:nvSpPr>
        <p:spPr>
          <a:xfrm>
            <a:off x="523272" y="954017"/>
            <a:ext cx="9634156"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IE" sz="2000" b="1" dirty="0">
                <a:solidFill>
                  <a:srgbClr val="034EA2"/>
                </a:solidFill>
              </a:rPr>
              <a:t>Accelerating demonstration of clean energy solutions in Africa and the </a:t>
            </a:r>
            <a:r>
              <a:rPr lang="en-IE" sz="2000" b="1" dirty="0" smtClean="0">
                <a:solidFill>
                  <a:srgbClr val="034EA2"/>
                </a:solidFill>
              </a:rPr>
              <a:t>Mediterranean</a:t>
            </a:r>
            <a:endParaRPr lang="en-US" sz="2000" b="1" dirty="0">
              <a:solidFill>
                <a:srgbClr val="034EA2"/>
              </a:solidFill>
            </a:endParaRPr>
          </a:p>
        </p:txBody>
      </p:sp>
    </p:spTree>
    <p:extLst>
      <p:ext uri="{BB962C8B-B14F-4D97-AF65-F5344CB8AC3E}">
        <p14:creationId xmlns:p14="http://schemas.microsoft.com/office/powerpoint/2010/main" val="1449052517"/>
      </p:ext>
    </p:extLst>
  </p:cSld>
  <p:clrMapOvr>
    <a:masterClrMapping/>
  </p:clrMapOvr>
  <p:transition spd="med"/>
  <p:timing>
    <p:tnLst>
      <p:par>
        <p:cTn id="1" dur="indefinite" restart="never" fill="hold"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a:solidFill>
                  <a:srgbClr val="034EA2"/>
                </a:solidFill>
              </a:rPr>
              <a:t>Preventing and Fighting Wildfires </a:t>
            </a:r>
          </a:p>
          <a:p>
            <a:r>
              <a:rPr lang="en-US" sz="2000" b="1" dirty="0">
                <a:solidFill>
                  <a:srgbClr val="034EA2"/>
                </a:solidFill>
              </a:rPr>
              <a:t>- Research &amp; innovation, integration and demonstration -</a:t>
            </a:r>
            <a:endParaRPr lang="en-US" dirty="0">
              <a:solidFill>
                <a:srgbClr val="034EA2"/>
              </a:solidFill>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691115" y="1816674"/>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691115" y="2136760"/>
            <a:ext cx="9695530" cy="30264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buClr>
                <a:srgbClr val="034EA2"/>
              </a:buClr>
            </a:pPr>
            <a:r>
              <a:rPr lang="en-US" b="1" dirty="0" smtClean="0">
                <a:solidFill>
                  <a:srgbClr val="034EA2"/>
                </a:solidFill>
              </a:rPr>
              <a:t>Accelerate</a:t>
            </a:r>
            <a:r>
              <a:rPr lang="en-US" dirty="0" smtClean="0">
                <a:solidFill>
                  <a:srgbClr val="034EA2"/>
                </a:solidFill>
              </a:rPr>
              <a:t> &amp; </a:t>
            </a:r>
            <a:r>
              <a:rPr lang="en-US" dirty="0">
                <a:solidFill>
                  <a:srgbClr val="034EA2"/>
                </a:solidFill>
              </a:rPr>
              <a:t>demonstrate holistic solutions adapted to the new context of </a:t>
            </a:r>
            <a:r>
              <a:rPr lang="en-US" dirty="0" smtClean="0">
                <a:solidFill>
                  <a:srgbClr val="034EA2"/>
                </a:solidFill>
              </a:rPr>
              <a:t>wildfires, </a:t>
            </a:r>
            <a:r>
              <a:rPr lang="en-US" b="1" dirty="0" smtClean="0">
                <a:solidFill>
                  <a:srgbClr val="034EA2"/>
                </a:solidFill>
              </a:rPr>
              <a:t>integrating</a:t>
            </a:r>
            <a:r>
              <a:rPr lang="en-US" dirty="0">
                <a:solidFill>
                  <a:srgbClr val="034EA2"/>
                </a:solidFill>
              </a:rPr>
              <a:t>:</a:t>
            </a:r>
          </a:p>
          <a:p>
            <a:pPr algn="l">
              <a:buClr>
                <a:srgbClr val="034EA2"/>
              </a:buClr>
            </a:pPr>
            <a:r>
              <a:rPr lang="en-US" dirty="0" smtClean="0">
                <a:solidFill>
                  <a:srgbClr val="034EA2"/>
                </a:solidFill>
              </a:rPr>
              <a:t>• Environmental</a:t>
            </a:r>
            <a:r>
              <a:rPr lang="en-US" dirty="0">
                <a:solidFill>
                  <a:srgbClr val="034EA2"/>
                </a:solidFill>
              </a:rPr>
              <a:t>, climate </a:t>
            </a:r>
            <a:r>
              <a:rPr lang="en-US" dirty="0" smtClean="0">
                <a:solidFill>
                  <a:srgbClr val="034EA2"/>
                </a:solidFill>
              </a:rPr>
              <a:t>&amp; </a:t>
            </a:r>
            <a:r>
              <a:rPr lang="en-US" dirty="0">
                <a:solidFill>
                  <a:srgbClr val="034EA2"/>
                </a:solidFill>
              </a:rPr>
              <a:t>socio-economic </a:t>
            </a:r>
            <a:r>
              <a:rPr lang="en-US" dirty="0" smtClean="0">
                <a:solidFill>
                  <a:srgbClr val="034EA2"/>
                </a:solidFill>
              </a:rPr>
              <a:t>research, </a:t>
            </a:r>
            <a:r>
              <a:rPr lang="en-US" dirty="0">
                <a:solidFill>
                  <a:srgbClr val="034EA2"/>
                </a:solidFill>
              </a:rPr>
              <a:t>forecasting </a:t>
            </a:r>
            <a:r>
              <a:rPr lang="en-US" dirty="0" smtClean="0">
                <a:solidFill>
                  <a:srgbClr val="034EA2"/>
                </a:solidFill>
              </a:rPr>
              <a:t>&amp; </a:t>
            </a:r>
            <a:r>
              <a:rPr lang="en-US" dirty="0">
                <a:solidFill>
                  <a:srgbClr val="034EA2"/>
                </a:solidFill>
              </a:rPr>
              <a:t>strategy </a:t>
            </a:r>
            <a:r>
              <a:rPr lang="en-US" dirty="0" smtClean="0">
                <a:solidFill>
                  <a:srgbClr val="034EA2"/>
                </a:solidFill>
              </a:rPr>
              <a:t>(</a:t>
            </a:r>
            <a:r>
              <a:rPr lang="en-US" dirty="0" err="1" smtClean="0">
                <a:solidFill>
                  <a:srgbClr val="034EA2"/>
                </a:solidFill>
              </a:rPr>
              <a:t>eg</a:t>
            </a:r>
            <a:r>
              <a:rPr lang="en-US" dirty="0" smtClean="0">
                <a:solidFill>
                  <a:srgbClr val="034EA2"/>
                </a:solidFill>
              </a:rPr>
              <a:t> biomass) </a:t>
            </a:r>
            <a:endParaRPr lang="en-US" dirty="0">
              <a:solidFill>
                <a:srgbClr val="034EA2"/>
              </a:solidFill>
            </a:endParaRPr>
          </a:p>
          <a:p>
            <a:pPr algn="l">
              <a:buClr>
                <a:srgbClr val="034EA2"/>
              </a:buClr>
            </a:pPr>
            <a:r>
              <a:rPr lang="en-US" dirty="0" smtClean="0">
                <a:solidFill>
                  <a:srgbClr val="034EA2"/>
                </a:solidFill>
              </a:rPr>
              <a:t>• Research</a:t>
            </a:r>
            <a:r>
              <a:rPr lang="en-US" dirty="0">
                <a:solidFill>
                  <a:srgbClr val="034EA2"/>
                </a:solidFill>
              </a:rPr>
              <a:t>, innovation &amp;</a:t>
            </a:r>
            <a:r>
              <a:rPr lang="en-US" dirty="0" smtClean="0">
                <a:solidFill>
                  <a:srgbClr val="034EA2"/>
                </a:solidFill>
              </a:rPr>
              <a:t> </a:t>
            </a:r>
            <a:r>
              <a:rPr lang="en-US" dirty="0">
                <a:solidFill>
                  <a:srgbClr val="034EA2"/>
                </a:solidFill>
              </a:rPr>
              <a:t>pre-deployment of better ground &amp; aerial </a:t>
            </a:r>
            <a:r>
              <a:rPr lang="en-US" dirty="0" smtClean="0">
                <a:solidFill>
                  <a:srgbClr val="034EA2"/>
                </a:solidFill>
              </a:rPr>
              <a:t>systems, techniques and </a:t>
            </a:r>
            <a:r>
              <a:rPr lang="en-US" dirty="0">
                <a:solidFill>
                  <a:srgbClr val="034EA2"/>
                </a:solidFill>
              </a:rPr>
              <a:t>capabilities (physical &amp; digital) to </a:t>
            </a:r>
            <a:r>
              <a:rPr lang="en-US" b="1" dirty="0">
                <a:solidFill>
                  <a:srgbClr val="034EA2"/>
                </a:solidFill>
              </a:rPr>
              <a:t>prevent, predict, monitor, extinguish </a:t>
            </a:r>
            <a:r>
              <a:rPr lang="en-US" b="1" dirty="0" smtClean="0">
                <a:solidFill>
                  <a:srgbClr val="034EA2"/>
                </a:solidFill>
              </a:rPr>
              <a:t>&amp; recover</a:t>
            </a:r>
            <a:r>
              <a:rPr lang="en-US" dirty="0" smtClean="0">
                <a:solidFill>
                  <a:srgbClr val="034EA2"/>
                </a:solidFill>
              </a:rPr>
              <a:t>.</a:t>
            </a:r>
            <a:endParaRPr lang="en-US" dirty="0">
              <a:solidFill>
                <a:srgbClr val="034EA2"/>
              </a:solidFill>
            </a:endParaRPr>
          </a:p>
          <a:p>
            <a:pPr algn="l">
              <a:buClr>
                <a:srgbClr val="034EA2"/>
              </a:buClr>
            </a:pPr>
            <a:r>
              <a:rPr lang="en-US" dirty="0" smtClean="0">
                <a:solidFill>
                  <a:srgbClr val="034EA2"/>
                </a:solidFill>
              </a:rPr>
              <a:t>• Proactive </a:t>
            </a:r>
            <a:r>
              <a:rPr lang="en-US" dirty="0">
                <a:solidFill>
                  <a:srgbClr val="034EA2"/>
                </a:solidFill>
              </a:rPr>
              <a:t>governance, large-scale </a:t>
            </a:r>
            <a:r>
              <a:rPr lang="en-US" dirty="0" smtClean="0">
                <a:solidFill>
                  <a:srgbClr val="034EA2"/>
                </a:solidFill>
              </a:rPr>
              <a:t>&amp; </a:t>
            </a:r>
            <a:r>
              <a:rPr lang="en-US" dirty="0">
                <a:solidFill>
                  <a:srgbClr val="034EA2"/>
                </a:solidFill>
              </a:rPr>
              <a:t>community-based risk assessments, </a:t>
            </a:r>
            <a:r>
              <a:rPr lang="en-US" dirty="0" smtClean="0">
                <a:solidFill>
                  <a:srgbClr val="034EA2"/>
                </a:solidFill>
              </a:rPr>
              <a:t>education / training</a:t>
            </a:r>
            <a:r>
              <a:rPr lang="en-US" dirty="0">
                <a:solidFill>
                  <a:srgbClr val="034EA2"/>
                </a:solidFill>
              </a:rPr>
              <a:t>, </a:t>
            </a:r>
            <a:r>
              <a:rPr lang="en-US" b="1" dirty="0">
                <a:solidFill>
                  <a:srgbClr val="034EA2"/>
                </a:solidFill>
              </a:rPr>
              <a:t>preparedness </a:t>
            </a:r>
            <a:r>
              <a:rPr lang="en-US" b="1" dirty="0" smtClean="0">
                <a:solidFill>
                  <a:srgbClr val="034EA2"/>
                </a:solidFill>
              </a:rPr>
              <a:t>&amp; adaptation</a:t>
            </a:r>
            <a:r>
              <a:rPr lang="en-US" dirty="0">
                <a:solidFill>
                  <a:srgbClr val="034EA2"/>
                </a:solidFill>
              </a:rPr>
              <a:t> </a:t>
            </a:r>
            <a:r>
              <a:rPr lang="en-US" dirty="0" smtClean="0">
                <a:solidFill>
                  <a:srgbClr val="034EA2"/>
                </a:solidFill>
              </a:rPr>
              <a:t>– key: citizens, forest sector, first respondents.</a:t>
            </a:r>
          </a:p>
          <a:p>
            <a:pPr algn="l">
              <a:buClr>
                <a:srgbClr val="034EA2"/>
              </a:buClr>
            </a:pPr>
            <a:r>
              <a:rPr lang="en-US" b="1" dirty="0" smtClean="0">
                <a:solidFill>
                  <a:srgbClr val="034EA2"/>
                </a:solidFill>
              </a:rPr>
              <a:t>Tailor </a:t>
            </a:r>
            <a:r>
              <a:rPr lang="en-US" b="1" dirty="0">
                <a:solidFill>
                  <a:srgbClr val="034EA2"/>
                </a:solidFill>
              </a:rPr>
              <a:t>and demonstrate </a:t>
            </a:r>
            <a:r>
              <a:rPr lang="en-US" dirty="0">
                <a:solidFill>
                  <a:srgbClr val="034EA2"/>
                </a:solidFill>
              </a:rPr>
              <a:t>the integrated solutions on the field with end-users in pilot sites across Europe in different contexts </a:t>
            </a:r>
          </a:p>
          <a:p>
            <a:pPr algn="l">
              <a:buClr>
                <a:srgbClr val="034EA2"/>
              </a:buClr>
            </a:pPr>
            <a:r>
              <a:rPr lang="en-US" dirty="0" smtClean="0">
                <a:solidFill>
                  <a:srgbClr val="034EA2"/>
                </a:solidFill>
              </a:rPr>
              <a:t>(forest/bush/peat; </a:t>
            </a:r>
            <a:r>
              <a:rPr lang="en-US" dirty="0">
                <a:solidFill>
                  <a:srgbClr val="034EA2"/>
                </a:solidFill>
              </a:rPr>
              <a:t>wildland-urban </a:t>
            </a:r>
            <a:r>
              <a:rPr lang="en-US" dirty="0" smtClean="0">
                <a:solidFill>
                  <a:srgbClr val="034EA2"/>
                </a:solidFill>
              </a:rPr>
              <a:t>interfaces/alpine/coastal; </a:t>
            </a:r>
            <a:r>
              <a:rPr lang="en-US" dirty="0">
                <a:solidFill>
                  <a:srgbClr val="034EA2"/>
                </a:solidFill>
              </a:rPr>
              <a:t>cross-border </a:t>
            </a:r>
            <a:r>
              <a:rPr lang="en-US" dirty="0" smtClean="0">
                <a:solidFill>
                  <a:srgbClr val="034EA2"/>
                </a:solidFill>
              </a:rPr>
              <a:t>areas …) </a:t>
            </a:r>
          </a:p>
        </p:txBody>
      </p:sp>
      <p:sp>
        <p:nvSpPr>
          <p:cNvPr id="12" name="TextBox 11"/>
          <p:cNvSpPr txBox="1"/>
          <p:nvPr/>
        </p:nvSpPr>
        <p:spPr>
          <a:xfrm>
            <a:off x="244551" y="5202054"/>
            <a:ext cx="10260417" cy="21493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algn="l">
              <a:buClr>
                <a:srgbClr val="034EA2"/>
              </a:buClr>
            </a:pPr>
            <a:r>
              <a:rPr lang="en-US" dirty="0" smtClean="0">
                <a:solidFill>
                  <a:srgbClr val="034EA2"/>
                </a:solidFill>
              </a:rPr>
              <a:t>	For up-scale/up-take e.g</a:t>
            </a:r>
            <a:r>
              <a:rPr lang="en-US" dirty="0">
                <a:solidFill>
                  <a:srgbClr val="034EA2"/>
                </a:solidFill>
              </a:rPr>
              <a:t>. in National climate change adaptation/disaster risk </a:t>
            </a:r>
            <a:r>
              <a:rPr lang="en-US" dirty="0" smtClean="0">
                <a:solidFill>
                  <a:srgbClr val="034EA2"/>
                </a:solidFill>
              </a:rPr>
              <a:t>units</a:t>
            </a:r>
            <a:r>
              <a:rPr lang="en-US" dirty="0">
                <a:solidFill>
                  <a:srgbClr val="034EA2"/>
                </a:solidFill>
              </a:rPr>
              <a:t>, </a:t>
            </a:r>
            <a:endParaRPr lang="en-US" dirty="0" smtClean="0">
              <a:solidFill>
                <a:srgbClr val="034EA2"/>
              </a:solidFill>
            </a:endParaRPr>
          </a:p>
          <a:p>
            <a:pPr algn="l">
              <a:buClr>
                <a:srgbClr val="034EA2"/>
              </a:buClr>
            </a:pPr>
            <a:r>
              <a:rPr lang="en-US" dirty="0">
                <a:solidFill>
                  <a:srgbClr val="034EA2"/>
                </a:solidFill>
              </a:rPr>
              <a:t>	</a:t>
            </a:r>
            <a:r>
              <a:rPr lang="en-US" dirty="0" smtClean="0">
                <a:solidFill>
                  <a:srgbClr val="034EA2"/>
                </a:solidFill>
              </a:rPr>
              <a:t>Union’s </a:t>
            </a:r>
            <a:r>
              <a:rPr lang="en-US" dirty="0">
                <a:solidFill>
                  <a:srgbClr val="034EA2"/>
                </a:solidFill>
              </a:rPr>
              <a:t>Civil Protection </a:t>
            </a:r>
            <a:r>
              <a:rPr lang="en-US" dirty="0" smtClean="0">
                <a:solidFill>
                  <a:srgbClr val="034EA2"/>
                </a:solidFill>
              </a:rPr>
              <a:t>Mechanism, </a:t>
            </a:r>
            <a:r>
              <a:rPr lang="en-US" dirty="0">
                <a:solidFill>
                  <a:srgbClr val="034EA2"/>
                </a:solidFill>
              </a:rPr>
              <a:t>Disaster Risk </a:t>
            </a:r>
            <a:r>
              <a:rPr lang="en-US" dirty="0" smtClean="0">
                <a:solidFill>
                  <a:srgbClr val="034EA2"/>
                </a:solidFill>
              </a:rPr>
              <a:t>Management </a:t>
            </a:r>
            <a:r>
              <a:rPr lang="en-US" dirty="0">
                <a:solidFill>
                  <a:srgbClr val="034EA2"/>
                </a:solidFill>
              </a:rPr>
              <a:t>Knowledge </a:t>
            </a:r>
            <a:r>
              <a:rPr lang="en-US" dirty="0" smtClean="0">
                <a:solidFill>
                  <a:srgbClr val="034EA2"/>
                </a:solidFill>
              </a:rPr>
              <a:t>Centre, 	Emergency </a:t>
            </a:r>
            <a:r>
              <a:rPr lang="en-US" dirty="0">
                <a:solidFill>
                  <a:srgbClr val="034EA2"/>
                </a:solidFill>
              </a:rPr>
              <a:t>Response Coordination </a:t>
            </a:r>
            <a:r>
              <a:rPr lang="en-US" dirty="0" smtClean="0">
                <a:solidFill>
                  <a:srgbClr val="034EA2"/>
                </a:solidFill>
              </a:rPr>
              <a:t>Centre, </a:t>
            </a:r>
            <a:r>
              <a:rPr lang="en-US" dirty="0">
                <a:solidFill>
                  <a:srgbClr val="034EA2"/>
                </a:solidFill>
              </a:rPr>
              <a:t>European </a:t>
            </a:r>
            <a:r>
              <a:rPr lang="en-US" dirty="0" smtClean="0">
                <a:solidFill>
                  <a:srgbClr val="034EA2"/>
                </a:solidFill>
              </a:rPr>
              <a:t>Forest </a:t>
            </a:r>
            <a:r>
              <a:rPr lang="en-US" dirty="0">
                <a:solidFill>
                  <a:srgbClr val="034EA2"/>
                </a:solidFill>
              </a:rPr>
              <a:t>Fire Information </a:t>
            </a:r>
            <a:r>
              <a:rPr lang="en-US" dirty="0" smtClean="0">
                <a:solidFill>
                  <a:srgbClr val="034EA2"/>
                </a:solidFill>
              </a:rPr>
              <a:t>System, 	EU</a:t>
            </a:r>
            <a:r>
              <a:rPr lang="en-US" dirty="0">
                <a:solidFill>
                  <a:srgbClr val="034EA2"/>
                </a:solidFill>
              </a:rPr>
              <a:t>/regional/interregional </a:t>
            </a:r>
            <a:r>
              <a:rPr lang="en-US" dirty="0" smtClean="0">
                <a:solidFill>
                  <a:srgbClr val="034EA2"/>
                </a:solidFill>
              </a:rPr>
              <a:t>initiatives, </a:t>
            </a:r>
            <a:r>
              <a:rPr lang="en-US" dirty="0">
                <a:solidFill>
                  <a:srgbClr val="034EA2"/>
                </a:solidFill>
              </a:rPr>
              <a:t>Copernicus Services, UN’s Sendai </a:t>
            </a:r>
            <a:r>
              <a:rPr lang="en-US" dirty="0" smtClean="0">
                <a:solidFill>
                  <a:srgbClr val="034EA2"/>
                </a:solidFill>
              </a:rPr>
              <a:t>Framework.</a:t>
            </a:r>
          </a:p>
          <a:p>
            <a:pPr algn="l">
              <a:buClr>
                <a:srgbClr val="034EA2"/>
              </a:buClr>
            </a:pPr>
            <a:endParaRPr lang="en-US" dirty="0" smtClean="0">
              <a:solidFill>
                <a:srgbClr val="034EA2"/>
              </a:solidFill>
            </a:endParaRPr>
          </a:p>
          <a:p>
            <a:pPr algn="l">
              <a:buClr>
                <a:srgbClr val="034EA2"/>
              </a:buClr>
            </a:pPr>
            <a:r>
              <a:rPr lang="en-US" dirty="0" smtClean="0">
                <a:solidFill>
                  <a:srgbClr val="034EA2"/>
                </a:solidFill>
              </a:rPr>
              <a:t>	Multilateral </a:t>
            </a:r>
            <a:r>
              <a:rPr lang="en-US" dirty="0">
                <a:solidFill>
                  <a:srgbClr val="034EA2"/>
                </a:solidFill>
              </a:rPr>
              <a:t>international cooperation can further leverage knowledge, resources, </a:t>
            </a:r>
            <a:r>
              <a:rPr lang="en-US" dirty="0" smtClean="0">
                <a:solidFill>
                  <a:srgbClr val="034EA2"/>
                </a:solidFill>
              </a:rPr>
              <a:t>best 	practices </a:t>
            </a:r>
            <a:r>
              <a:rPr lang="en-US" dirty="0">
                <a:solidFill>
                  <a:srgbClr val="034EA2"/>
                </a:solidFill>
              </a:rPr>
              <a:t>and global impact </a:t>
            </a:r>
            <a:r>
              <a:rPr lang="en-US" dirty="0" smtClean="0">
                <a:solidFill>
                  <a:srgbClr val="034EA2"/>
                </a:solidFill>
              </a:rPr>
              <a:t>e.g</a:t>
            </a:r>
            <a:r>
              <a:rPr lang="en-US" dirty="0">
                <a:solidFill>
                  <a:srgbClr val="034EA2"/>
                </a:solidFill>
              </a:rPr>
              <a:t>. with United States, Canada, Russia, Brazil and Australia.</a:t>
            </a:r>
          </a:p>
        </p:txBody>
      </p:sp>
    </p:spTree>
    <p:extLst>
      <p:ext uri="{BB962C8B-B14F-4D97-AF65-F5344CB8AC3E}">
        <p14:creationId xmlns:p14="http://schemas.microsoft.com/office/powerpoint/2010/main" val="2132630110"/>
      </p:ext>
    </p:extLst>
  </p:cSld>
  <p:clrMapOvr>
    <a:masterClrMapping/>
  </p:clrMapOvr>
  <p:transition spd="med"/>
  <p:timing>
    <p:tnLst>
      <p:par>
        <p:cTn id="1" dur="indefinite" restart="never" fill="hold"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sp>
        <p:nvSpPr>
          <p:cNvPr id="176" name="Oval 26"/>
          <p:cNvSpPr/>
          <p:nvPr/>
        </p:nvSpPr>
        <p:spPr>
          <a:xfrm>
            <a:off x="376068" y="-1050195"/>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dirty="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559827" y="1028266"/>
            <a:ext cx="9793557"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smtClean="0">
                <a:solidFill>
                  <a:srgbClr val="034EA2"/>
                </a:solidFill>
              </a:rPr>
              <a:t>Towards climate–neutral </a:t>
            </a:r>
            <a:r>
              <a:rPr lang="en-US" sz="2000" b="1" dirty="0">
                <a:solidFill>
                  <a:srgbClr val="034EA2"/>
                </a:solidFill>
              </a:rPr>
              <a:t>and socially innovative cities</a:t>
            </a:r>
            <a:endParaRPr kumimoji="0" lang="en-US" sz="1900" b="0" i="0" u="none" strike="noStrike" cap="none" spc="0" normalizeH="0" baseline="0" dirty="0">
              <a:ln>
                <a:noFill/>
              </a:ln>
              <a:solidFill>
                <a:srgbClr val="034EA2"/>
              </a:solidFill>
              <a:effectLst/>
              <a:uFillTx/>
              <a:sym typeface="Helvetica"/>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612260" y="5633474"/>
            <a:ext cx="917720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688053" y="5986931"/>
            <a:ext cx="9665331" cy="12721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marR="0" indent="-342900" algn="l" defTabSz="468470" rtl="0" fontAlgn="auto" latinLnBrk="0" hangingPunct="0">
              <a:lnSpc>
                <a:spcPct val="100000"/>
              </a:lnSpc>
              <a:buClr>
                <a:srgbClr val="034EA2"/>
              </a:buClr>
              <a:buSzTx/>
              <a:buFont typeface="Wingdings" panose="05000000000000000000" pitchFamily="2" charset="2"/>
              <a:buChar char="Ø"/>
              <a:tabLst/>
            </a:pPr>
            <a:r>
              <a:rPr kumimoji="0" lang="en-IE" b="0" i="0" u="none" strike="noStrike" cap="none" spc="0" normalizeH="0" dirty="0" smtClean="0">
                <a:ln>
                  <a:noFill/>
                </a:ln>
                <a:solidFill>
                  <a:srgbClr val="034EA2"/>
                </a:solidFill>
                <a:effectLst/>
                <a:uFillTx/>
                <a:sym typeface="Helvetica"/>
              </a:rPr>
              <a:t>Climate neutrality by 2030 of the participating cities (and districts)</a:t>
            </a:r>
          </a:p>
          <a:p>
            <a:pPr marL="342900" indent="-342900" algn="l" defTabSz="914400" fontAlgn="base" hangingPunct="1">
              <a:buFont typeface="Wingdings" panose="05000000000000000000" pitchFamily="2" charset="2"/>
              <a:buChar char="Ø"/>
              <a:defRPr/>
            </a:pPr>
            <a:r>
              <a:rPr lang="en-IE" dirty="0">
                <a:solidFill>
                  <a:srgbClr val="034EA2"/>
                </a:solidFill>
              </a:rPr>
              <a:t>Empower cities and local communities through social innovation to cross social tipping points and make the Green Deal happen </a:t>
            </a:r>
          </a:p>
          <a:p>
            <a:pPr marL="342900" indent="-342900" algn="l">
              <a:buClr>
                <a:srgbClr val="034EA2"/>
              </a:buClr>
              <a:buFont typeface="Wingdings" panose="05000000000000000000" pitchFamily="2" charset="2"/>
              <a:buChar char="Ø"/>
            </a:pPr>
            <a:r>
              <a:rPr lang="en-IE" dirty="0" smtClean="0">
                <a:solidFill>
                  <a:srgbClr val="034EA2"/>
                </a:solidFill>
              </a:rPr>
              <a:t>Mobilise the demand (citizens’ needs) to lead the transition to climate neutrality</a:t>
            </a:r>
            <a:endParaRPr kumimoji="0" lang="en-US" b="0" i="0" u="none" strike="noStrike" cap="none" spc="0" normalizeH="0" dirty="0">
              <a:ln>
                <a:noFill/>
              </a:ln>
              <a:solidFill>
                <a:schemeClr val="accent3">
                  <a:lumMod val="75000"/>
                </a:schemeClr>
              </a:solidFill>
              <a:effectLst/>
              <a:uFillTx/>
              <a:sym typeface="Helvetica"/>
            </a:endParaRPr>
          </a:p>
        </p:txBody>
      </p:sp>
      <p:sp>
        <p:nvSpPr>
          <p:cNvPr id="30" name="TextBox 29"/>
          <p:cNvSpPr txBox="1"/>
          <p:nvPr/>
        </p:nvSpPr>
        <p:spPr>
          <a:xfrm>
            <a:off x="688053" y="1690350"/>
            <a:ext cx="9500839" cy="39497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What is at stake:</a:t>
            </a:r>
          </a:p>
          <a:p>
            <a:pPr marL="342900" lvl="0" indent="-342900" algn="l" defTabSz="914400" fontAlgn="base" hangingPunct="1">
              <a:spcBef>
                <a:spcPct val="0"/>
              </a:spcBef>
              <a:spcAft>
                <a:spcPts val="1200"/>
              </a:spcAft>
              <a:buFont typeface="Arial" panose="020B0604020202020204" pitchFamily="34" charset="0"/>
              <a:buChar char="•"/>
              <a:defRPr/>
            </a:pPr>
            <a:r>
              <a:rPr lang="en-IE" sz="2000" dirty="0" smtClean="0">
                <a:solidFill>
                  <a:srgbClr val="034EA2"/>
                </a:solidFill>
              </a:rPr>
              <a:t>Cities occupy 2% of the planet’s landmass, consume over 65% of the world’s energy and account for more than 70% of the global CO2 emissions </a:t>
            </a:r>
          </a:p>
          <a:p>
            <a:pPr marL="342900" lvl="0" indent="-342900" algn="l" defTabSz="914400" fontAlgn="base" hangingPunct="1">
              <a:spcBef>
                <a:spcPct val="0"/>
              </a:spcBef>
              <a:spcAft>
                <a:spcPts val="1200"/>
              </a:spcAft>
              <a:buFont typeface="Arial" panose="020B0604020202020204" pitchFamily="34" charset="0"/>
              <a:buChar char="•"/>
              <a:defRPr/>
            </a:pPr>
            <a:r>
              <a:rPr lang="en-IE" sz="2000" dirty="0">
                <a:solidFill>
                  <a:srgbClr val="034EA2"/>
                </a:solidFill>
              </a:rPr>
              <a:t>Cities and local communities can benefit from social innovation and EU R&amp;I towards the transition to climate neutrality, leaving no one behind</a:t>
            </a:r>
          </a:p>
          <a:p>
            <a:pPr marL="342900" lvl="0" indent="-342900" algn="l" defTabSz="914400" fontAlgn="base" hangingPunct="1">
              <a:spcBef>
                <a:spcPct val="0"/>
              </a:spcBef>
              <a:spcAft>
                <a:spcPts val="1200"/>
              </a:spcAft>
              <a:buFont typeface="Arial" panose="020B0604020202020204" pitchFamily="34" charset="0"/>
              <a:buChar char="•"/>
              <a:defRPr/>
            </a:pPr>
            <a:r>
              <a:rPr lang="en-IE" sz="2000" dirty="0" smtClean="0">
                <a:solidFill>
                  <a:srgbClr val="034EA2"/>
                </a:solidFill>
              </a:rPr>
              <a:t>75% of the European citizens live in cities and possibly 80% by 2050:</a:t>
            </a:r>
            <a:r>
              <a:rPr lang="en-US" sz="2000" dirty="0" smtClean="0">
                <a:solidFill>
                  <a:srgbClr val="034EA2"/>
                </a:solidFill>
              </a:rPr>
              <a:t> </a:t>
            </a:r>
            <a:r>
              <a:rPr lang="en-US" sz="2000" i="1" dirty="0" smtClean="0">
                <a:solidFill>
                  <a:srgbClr val="034EA2"/>
                </a:solidFill>
              </a:rPr>
              <a:t>Cities will play a crucial role in reaching the targets of the Green Deal </a:t>
            </a:r>
          </a:p>
          <a:p>
            <a:pPr marL="0" marR="0" indent="0" defTabSz="468470" rtl="0" fontAlgn="auto" latinLnBrk="0" hangingPunct="0">
              <a:lnSpc>
                <a:spcPct val="100000"/>
              </a:lnSpc>
              <a:spcBef>
                <a:spcPts val="0"/>
              </a:spcBef>
              <a:spcAft>
                <a:spcPts val="0"/>
              </a:spcAft>
              <a:buClrTx/>
              <a:buSzTx/>
              <a:buFontTx/>
              <a:buNone/>
              <a:tabLst/>
            </a:pPr>
            <a:endParaRPr lang="en-US" sz="2000" i="1" dirty="0" smtClean="0">
              <a:solidFill>
                <a:srgbClr val="034EA2"/>
              </a:solidFill>
            </a:endParaRPr>
          </a:p>
          <a:p>
            <a:pPr algn="just"/>
            <a:r>
              <a:rPr lang="en-US" sz="2000" b="1" dirty="0">
                <a:solidFill>
                  <a:srgbClr val="034EA2"/>
                </a:solidFill>
              </a:rPr>
              <a:t>Objective of the topic: </a:t>
            </a:r>
            <a:r>
              <a:rPr lang="en-US" sz="2000" dirty="0">
                <a:solidFill>
                  <a:srgbClr val="034EA2"/>
                </a:solidFill>
              </a:rPr>
              <a:t>to support cities into using Green Deal-targeted social and technological innovation to co-create, test and implement holistic &amp; integrated solutions with citizens and trigger changes in social practices and </a:t>
            </a:r>
            <a:r>
              <a:rPr lang="en-IE" sz="2000" dirty="0">
                <a:solidFill>
                  <a:srgbClr val="034EA2"/>
                </a:solidFill>
              </a:rPr>
              <a:t>behaviour</a:t>
            </a:r>
            <a:endParaRPr lang="en-US" sz="2000" dirty="0">
              <a:solidFill>
                <a:srgbClr val="034EA2"/>
              </a:solidFill>
            </a:endParaRPr>
          </a:p>
        </p:txBody>
      </p:sp>
    </p:spTree>
    <p:extLst>
      <p:ext uri="{BB962C8B-B14F-4D97-AF65-F5344CB8AC3E}">
        <p14:creationId xmlns:p14="http://schemas.microsoft.com/office/powerpoint/2010/main" val="2742587583"/>
      </p:ext>
    </p:extLst>
  </p:cSld>
  <p:clrMapOvr>
    <a:masterClrMapping/>
  </p:clrMapOvr>
  <p:transition spd="med"/>
  <p:timing>
    <p:tnLst>
      <p:par>
        <p:cTn id="1" dur="indefinite" restart="never" fill="hold"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dirty="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824459" y="1863524"/>
            <a:ext cx="9049328"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smtClean="0">
                <a:solidFill>
                  <a:srgbClr val="034EA2"/>
                </a:solidFill>
              </a:rPr>
              <a:t>Proposed activities: </a:t>
            </a:r>
            <a:endParaRPr lang="en-US" sz="2000" b="1" dirty="0">
              <a:solidFill>
                <a:srgbClr val="034EA2"/>
              </a:solidFill>
            </a:endParaRPr>
          </a:p>
        </p:txBody>
      </p:sp>
      <p:sp>
        <p:nvSpPr>
          <p:cNvPr id="7" name="TextBox 6"/>
          <p:cNvSpPr txBox="1"/>
          <p:nvPr/>
        </p:nvSpPr>
        <p:spPr>
          <a:xfrm>
            <a:off x="671965" y="2418418"/>
            <a:ext cx="9385524" cy="36112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marR="0" indent="-342900" algn="just" defTabSz="468470" rtl="0" fontAlgn="auto" latinLnBrk="0" hangingPunct="0">
              <a:lnSpc>
                <a:spcPct val="100000"/>
              </a:lnSpc>
              <a:spcBef>
                <a:spcPts val="0"/>
              </a:spcBef>
              <a:spcAft>
                <a:spcPts val="0"/>
              </a:spcAft>
              <a:buClr>
                <a:srgbClr val="034EA2"/>
              </a:buClr>
              <a:buSzTx/>
              <a:buFont typeface="Wingdings" panose="05000000000000000000" pitchFamily="2" charset="2"/>
              <a:buChar char="Ø"/>
              <a:tabLst/>
            </a:pPr>
            <a:r>
              <a:rPr lang="en-IE" dirty="0">
                <a:solidFill>
                  <a:srgbClr val="034EA2"/>
                </a:solidFill>
              </a:rPr>
              <a:t>Support the development of climate action plans in cities (and local communities)</a:t>
            </a:r>
          </a:p>
          <a:p>
            <a:pPr marL="342900" indent="-342900" algn="just">
              <a:buClr>
                <a:srgbClr val="034EA2"/>
              </a:buClr>
              <a:buFont typeface="Wingdings" panose="05000000000000000000" pitchFamily="2" charset="2"/>
              <a:buChar char="Ø"/>
            </a:pPr>
            <a:r>
              <a:rPr lang="en-US" dirty="0">
                <a:solidFill>
                  <a:srgbClr val="034EA2"/>
                </a:solidFill>
              </a:rPr>
              <a:t>Combine existing results of EU R&amp;I with social innovation, and take advantage of the digital transformation to co-create and test solutions with local communities, including changes in social practices and </a:t>
            </a:r>
            <a:r>
              <a:rPr lang="en-IE" dirty="0">
                <a:solidFill>
                  <a:srgbClr val="034EA2"/>
                </a:solidFill>
              </a:rPr>
              <a:t>behaviour</a:t>
            </a:r>
            <a:endParaRPr lang="en-US" dirty="0">
              <a:solidFill>
                <a:srgbClr val="034EA2"/>
              </a:solidFill>
            </a:endParaRPr>
          </a:p>
          <a:p>
            <a:pPr marL="342900" indent="-342900" algn="just">
              <a:buClr>
                <a:srgbClr val="034EA2"/>
              </a:buClr>
              <a:buFont typeface="Wingdings" panose="05000000000000000000" pitchFamily="2" charset="2"/>
              <a:buChar char="Ø"/>
            </a:pPr>
            <a:r>
              <a:rPr lang="en-IE" dirty="0">
                <a:solidFill>
                  <a:srgbClr val="034EA2"/>
                </a:solidFill>
              </a:rPr>
              <a:t>Establish a one-stop shop in partner cities to help them implement their climate action plans</a:t>
            </a:r>
          </a:p>
          <a:p>
            <a:pPr marL="342900" indent="-342900" algn="just">
              <a:buClr>
                <a:srgbClr val="034EA2"/>
              </a:buClr>
              <a:buFont typeface="Wingdings" panose="05000000000000000000" pitchFamily="2" charset="2"/>
              <a:buChar char="Ø"/>
            </a:pPr>
            <a:r>
              <a:rPr lang="en-IE" dirty="0">
                <a:solidFill>
                  <a:srgbClr val="034EA2"/>
                </a:solidFill>
              </a:rPr>
              <a:t>Support twinning and mentoring on Green Deal objectives between cities from different countries and different sizes</a:t>
            </a:r>
            <a:r>
              <a:rPr lang="en-US" dirty="0">
                <a:solidFill>
                  <a:srgbClr val="034EA2"/>
                </a:solidFill>
              </a:rPr>
              <a:t> and creating a European ecosystem of social innovation hubs and local communities making the Green Deal happen</a:t>
            </a:r>
            <a:endParaRPr lang="en-IE" dirty="0">
              <a:solidFill>
                <a:srgbClr val="034EA2"/>
              </a:solidFill>
            </a:endParaRPr>
          </a:p>
          <a:p>
            <a:pPr marL="342900" indent="-342900" algn="just">
              <a:buClr>
                <a:srgbClr val="034EA2"/>
              </a:buClr>
              <a:buFont typeface="Wingdings" panose="05000000000000000000" pitchFamily="2" charset="2"/>
              <a:buChar char="Ø"/>
            </a:pPr>
            <a:r>
              <a:rPr lang="en-IE" dirty="0">
                <a:solidFill>
                  <a:srgbClr val="034EA2"/>
                </a:solidFill>
              </a:rPr>
              <a:t>Support large scale pilots of systemic solutions combining technological, social, cultural, regulatory and/or financial aspects, inspired by good practices available at local, national and/or European level </a:t>
            </a:r>
            <a:endParaRPr lang="en-US" dirty="0">
              <a:solidFill>
                <a:srgbClr val="034EA2"/>
              </a:solidFill>
            </a:endParaRPr>
          </a:p>
        </p:txBody>
      </p:sp>
      <p:sp>
        <p:nvSpPr>
          <p:cNvPr id="12" name="TextBox 11"/>
          <p:cNvSpPr txBox="1"/>
          <p:nvPr/>
        </p:nvSpPr>
        <p:spPr>
          <a:xfrm>
            <a:off x="559827" y="1028266"/>
            <a:ext cx="9793557" cy="410369"/>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b="1" dirty="0" smtClean="0">
                <a:solidFill>
                  <a:srgbClr val="44BA7E"/>
                </a:solidFill>
              </a:rPr>
              <a:t> </a:t>
            </a:r>
            <a:r>
              <a:rPr lang="en-US" sz="2000" b="1" dirty="0" smtClean="0">
                <a:solidFill>
                  <a:srgbClr val="034EA2"/>
                </a:solidFill>
              </a:rPr>
              <a:t>Towards climate–neutral </a:t>
            </a:r>
            <a:r>
              <a:rPr lang="en-US" sz="2000" b="1" dirty="0">
                <a:solidFill>
                  <a:srgbClr val="034EA2"/>
                </a:solidFill>
              </a:rPr>
              <a:t>and socially innovative cities</a:t>
            </a:r>
            <a:endParaRPr kumimoji="0" lang="en-US" sz="1900" b="0" i="0" u="none" strike="noStrike" cap="none" spc="0" normalizeH="0" baseline="0" dirty="0">
              <a:ln>
                <a:noFill/>
              </a:ln>
              <a:solidFill>
                <a:srgbClr val="034EA2"/>
              </a:solidFill>
              <a:effectLst/>
              <a:uFillTx/>
              <a:sym typeface="Helvetica"/>
            </a:endParaRPr>
          </a:p>
        </p:txBody>
      </p:sp>
    </p:spTree>
    <p:extLst>
      <p:ext uri="{BB962C8B-B14F-4D97-AF65-F5344CB8AC3E}">
        <p14:creationId xmlns:p14="http://schemas.microsoft.com/office/powerpoint/2010/main" val="922299972"/>
      </p:ext>
    </p:extLst>
  </p:cSld>
  <p:clrMapOvr>
    <a:masterClrMapping/>
  </p:clrMapOvr>
  <p:transition spd="med"/>
  <p:timing>
    <p:tnLst>
      <p:par>
        <p:cTn id="1" dur="indefinite" restart="never" fill="hold"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Rectangle 8"/>
          <p:cNvSpPr/>
          <p:nvPr/>
        </p:nvSpPr>
        <p:spPr>
          <a:xfrm>
            <a:off x="244550" y="984043"/>
            <a:ext cx="10260418" cy="6288628"/>
          </a:xfrm>
          <a:prstGeom prst="rect">
            <a:avLst/>
          </a:prstGeom>
          <a:ln>
            <a:solidFill>
              <a:srgbClr val="A7A7A7"/>
            </a:solidFill>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sp>
        <p:nvSpPr>
          <p:cNvPr id="176" name="Oval 26"/>
          <p:cNvSpPr/>
          <p:nvPr/>
        </p:nvSpPr>
        <p:spPr>
          <a:xfrm>
            <a:off x="376069" y="-1143381"/>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dirty="0"/>
          </a:p>
        </p:txBody>
      </p:sp>
      <p:sp>
        <p:nvSpPr>
          <p:cNvPr id="177" name="Rectangle 9"/>
          <p:cNvSpPr/>
          <p:nvPr/>
        </p:nvSpPr>
        <p:spPr>
          <a:xfrm>
            <a:off x="0" y="-1"/>
            <a:ext cx="10680700" cy="984046"/>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sp>
        <p:nvSpPr>
          <p:cNvPr id="179" name="The Green Deal Framework"/>
          <p:cNvSpPr txBox="1"/>
          <p:nvPr/>
        </p:nvSpPr>
        <p:spPr>
          <a:xfrm>
            <a:off x="2285540" y="473571"/>
            <a:ext cx="6006605" cy="510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9372" tIns="39372" rIns="39372" bIns="39372" anchor="ctr">
            <a:spAutoFit/>
          </a:bodyPr>
          <a:lstStyle/>
          <a:p>
            <a:pPr>
              <a:defRPr sz="2800">
                <a:solidFill>
                  <a:srgbClr val="034EA2"/>
                </a:solidFill>
                <a:latin typeface="EC Square Sans Pro"/>
                <a:ea typeface="EC Square Sans Pro"/>
                <a:cs typeface="EC Square Sans Pro"/>
                <a:sym typeface="EC Square Sans Pro"/>
              </a:defRPr>
            </a:pPr>
            <a:r>
              <a:rPr sz="2800" dirty="0"/>
              <a:t>The </a:t>
            </a:r>
            <a:r>
              <a:rPr sz="2800" b="1" dirty="0">
                <a:solidFill>
                  <a:srgbClr val="44BA7E"/>
                </a:solidFill>
              </a:rPr>
              <a:t>European</a:t>
            </a:r>
            <a:r>
              <a:rPr sz="2800" dirty="0"/>
              <a:t> </a:t>
            </a:r>
            <a:r>
              <a:rPr sz="2800" b="1" dirty="0">
                <a:solidFill>
                  <a:srgbClr val="44BA7E"/>
                </a:solidFill>
              </a:rPr>
              <a:t>Green </a:t>
            </a:r>
            <a:r>
              <a:rPr sz="2800" b="1" dirty="0" smtClean="0">
                <a:solidFill>
                  <a:srgbClr val="44BA7E"/>
                </a:solidFill>
              </a:rPr>
              <a:t>Deal</a:t>
            </a:r>
            <a:r>
              <a:rPr lang="en-IE" sz="2800" b="1" dirty="0" smtClean="0">
                <a:solidFill>
                  <a:srgbClr val="44BA7E"/>
                </a:solidFill>
              </a:rPr>
              <a:t> Call</a:t>
            </a:r>
            <a:endParaRPr sz="2800" b="1" dirty="0">
              <a:solidFill>
                <a:srgbClr val="44BA7E"/>
              </a:solidFill>
            </a:endParaRPr>
          </a:p>
        </p:txBody>
      </p:sp>
      <p:sp>
        <p:nvSpPr>
          <p:cNvPr id="194" name="Rectangle 47"/>
          <p:cNvSpPr/>
          <p:nvPr/>
        </p:nvSpPr>
        <p:spPr>
          <a:xfrm>
            <a:off x="0" y="7288463"/>
            <a:ext cx="10680700" cy="288001"/>
          </a:xfrm>
          <a:prstGeom prst="rect">
            <a:avLst/>
          </a:prstGeom>
          <a:solidFill>
            <a:srgbClr val="FFFFFF"/>
          </a:solidFill>
          <a:ln w="12700">
            <a:miter lim="400000"/>
          </a:ln>
        </p:spPr>
        <p:txBody>
          <a:bodyPr lIns="50800" tIns="50800" rIns="50800" bIns="50800" anchor="ctr"/>
          <a:lstStyle/>
          <a:p>
            <a:pPr>
              <a:defRPr>
                <a:latin typeface="Helvetica Neue Medium"/>
                <a:ea typeface="Helvetica Neue Medium"/>
                <a:cs typeface="Helvetica Neue Medium"/>
                <a:sym typeface="Helvetica Neue Medium"/>
              </a:defRPr>
            </a:pPr>
            <a:endParaRPr dirty="0"/>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831" y="224600"/>
            <a:ext cx="2316346" cy="614918"/>
          </a:xfrm>
          <a:prstGeom prst="rect">
            <a:avLst/>
          </a:prstGeom>
        </p:spPr>
      </p:pic>
      <p:sp>
        <p:nvSpPr>
          <p:cNvPr id="4" name="TextBox 3"/>
          <p:cNvSpPr txBox="1"/>
          <p:nvPr/>
        </p:nvSpPr>
        <p:spPr>
          <a:xfrm>
            <a:off x="1849113" y="1079054"/>
            <a:ext cx="7051291" cy="718145"/>
          </a:xfrm>
          <a:prstGeom prst="rect">
            <a:avLst/>
          </a:prstGeom>
          <a:solidFill>
            <a:srgbClr val="B0D3D8"/>
          </a:solidFill>
          <a:ln w="12700" cap="flat">
            <a:solidFill>
              <a:srgbClr val="034EA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000" b="1" dirty="0">
                <a:solidFill>
                  <a:srgbClr val="034EA2"/>
                </a:solidFill>
              </a:rPr>
              <a:t>Demonstrating innovative solutions for resilience of regions </a:t>
            </a:r>
            <a:r>
              <a:rPr lang="en-GB" sz="2000" b="1" dirty="0" smtClean="0">
                <a:solidFill>
                  <a:srgbClr val="034EA2"/>
                </a:solidFill>
              </a:rPr>
              <a:t>to </a:t>
            </a:r>
            <a:r>
              <a:rPr lang="en-GB" sz="2000" b="1" dirty="0">
                <a:solidFill>
                  <a:srgbClr val="034EA2"/>
                </a:solidFill>
              </a:rPr>
              <a:t>climate change</a:t>
            </a:r>
            <a:endParaRPr lang="en-US" sz="2000" b="1" dirty="0">
              <a:solidFill>
                <a:srgbClr val="034EA2"/>
              </a:solidFill>
            </a:endParaRPr>
          </a:p>
        </p:txBody>
      </p:sp>
      <p:sp>
        <p:nvSpPr>
          <p:cNvPr id="5" name="TextBox 4"/>
          <p:cNvSpPr txBox="1"/>
          <p:nvPr/>
        </p:nvSpPr>
        <p:spPr>
          <a:xfrm>
            <a:off x="1842452" y="3543485"/>
            <a:ext cx="7051291" cy="39498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l" defTabSz="468470" rtl="0" fontAlgn="auto" latinLnBrk="0" hangingPunct="0">
              <a:lnSpc>
                <a:spcPct val="100000"/>
              </a:lnSpc>
              <a:spcBef>
                <a:spcPts val="0"/>
              </a:spcBef>
              <a:spcAft>
                <a:spcPts val="0"/>
              </a:spcAft>
              <a:buClrTx/>
              <a:buSzTx/>
              <a:buFont typeface="Wingdings" panose="05000000000000000000" pitchFamily="2" charset="2"/>
              <a:buChar char="Ø"/>
              <a:tabLst/>
            </a:pPr>
            <a:endParaRPr kumimoji="0" lang="en-US" sz="1900" b="0" i="0" u="none" strike="noStrike" cap="none" spc="0" normalizeH="0" baseline="0" dirty="0">
              <a:ln>
                <a:noFill/>
              </a:ln>
              <a:solidFill>
                <a:srgbClr val="000000"/>
              </a:solidFill>
              <a:effectLst/>
              <a:uFillTx/>
              <a:latin typeface="+mj-lt"/>
              <a:ea typeface="+mj-ea"/>
              <a:cs typeface="+mj-cs"/>
              <a:sym typeface="Helvetica"/>
            </a:endParaRPr>
          </a:p>
        </p:txBody>
      </p:sp>
      <p:sp>
        <p:nvSpPr>
          <p:cNvPr id="6" name="TextBox 5"/>
          <p:cNvSpPr txBox="1"/>
          <p:nvPr/>
        </p:nvSpPr>
        <p:spPr>
          <a:xfrm>
            <a:off x="376069" y="4615242"/>
            <a:ext cx="8853569"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468470" rtl="0" fontAlgn="auto" latinLnBrk="0" hangingPunct="0">
              <a:lnSpc>
                <a:spcPct val="100000"/>
              </a:lnSpc>
              <a:spcBef>
                <a:spcPts val="0"/>
              </a:spcBef>
              <a:spcAft>
                <a:spcPts val="0"/>
              </a:spcAft>
              <a:buClrTx/>
              <a:buSzTx/>
              <a:buFontTx/>
              <a:buNone/>
              <a:tabLst/>
            </a:pPr>
            <a:r>
              <a:rPr lang="en-IE" sz="2000" b="1" dirty="0">
                <a:solidFill>
                  <a:srgbClr val="034EA2"/>
                </a:solidFill>
              </a:rPr>
              <a:t>Targeted </a:t>
            </a:r>
            <a:r>
              <a:rPr lang="en-IE" sz="2000" b="1" dirty="0" smtClean="0">
                <a:solidFill>
                  <a:srgbClr val="034EA2"/>
                </a:solidFill>
              </a:rPr>
              <a:t>Impacts: </a:t>
            </a:r>
            <a:endParaRPr lang="en-US" sz="2000" b="1" dirty="0">
              <a:solidFill>
                <a:srgbClr val="034EA2"/>
              </a:solidFill>
            </a:endParaRPr>
          </a:p>
        </p:txBody>
      </p:sp>
      <p:sp>
        <p:nvSpPr>
          <p:cNvPr id="7" name="TextBox 6"/>
          <p:cNvSpPr txBox="1"/>
          <p:nvPr/>
        </p:nvSpPr>
        <p:spPr>
          <a:xfrm>
            <a:off x="477840" y="5041403"/>
            <a:ext cx="9773774" cy="27340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342900" indent="-342900" algn="l">
              <a:lnSpc>
                <a:spcPct val="150000"/>
              </a:lnSpc>
              <a:buClr>
                <a:srgbClr val="034EA2"/>
              </a:buClr>
              <a:buFont typeface="Wingdings" panose="05000000000000000000" pitchFamily="2" charset="2"/>
              <a:buChar char="Ø"/>
            </a:pPr>
            <a:r>
              <a:rPr lang="en-US" dirty="0" smtClean="0">
                <a:solidFill>
                  <a:srgbClr val="034EA2"/>
                </a:solidFill>
              </a:rPr>
              <a:t>Accelerate transformative change across </a:t>
            </a:r>
            <a:r>
              <a:rPr lang="en-US" dirty="0">
                <a:solidFill>
                  <a:srgbClr val="034EA2"/>
                </a:solidFill>
              </a:rPr>
              <a:t>all regions and sectors of society </a:t>
            </a:r>
            <a:endParaRPr lang="en-US" dirty="0" smtClean="0">
              <a:solidFill>
                <a:srgbClr val="034EA2"/>
              </a:solidFill>
            </a:endParaRPr>
          </a:p>
          <a:p>
            <a:pPr marL="342900" indent="-342900" algn="l">
              <a:lnSpc>
                <a:spcPct val="150000"/>
              </a:lnSpc>
              <a:buClr>
                <a:srgbClr val="034EA2"/>
              </a:buClr>
              <a:buFont typeface="Wingdings" panose="05000000000000000000" pitchFamily="2" charset="2"/>
              <a:buChar char="Ø"/>
            </a:pPr>
            <a:r>
              <a:rPr lang="en-US" dirty="0" smtClean="0">
                <a:solidFill>
                  <a:srgbClr val="034EA2"/>
                </a:solidFill>
              </a:rPr>
              <a:t>Massive </a:t>
            </a:r>
            <a:r>
              <a:rPr lang="en-US" dirty="0">
                <a:solidFill>
                  <a:srgbClr val="034EA2"/>
                </a:solidFill>
              </a:rPr>
              <a:t>increase of community resilience and capacities to cope with unavoidable effects of climate </a:t>
            </a:r>
            <a:r>
              <a:rPr lang="en-US" dirty="0" smtClean="0">
                <a:solidFill>
                  <a:srgbClr val="034EA2"/>
                </a:solidFill>
              </a:rPr>
              <a:t>change</a:t>
            </a:r>
          </a:p>
          <a:p>
            <a:pPr marL="342900" indent="-342900" algn="l">
              <a:lnSpc>
                <a:spcPct val="150000"/>
              </a:lnSpc>
              <a:buClr>
                <a:srgbClr val="034EA2"/>
              </a:buClr>
              <a:buFont typeface="Wingdings" panose="05000000000000000000" pitchFamily="2" charset="2"/>
              <a:buChar char="Ø"/>
            </a:pPr>
            <a:r>
              <a:rPr lang="en-US" i="1" dirty="0" smtClean="0">
                <a:solidFill>
                  <a:srgbClr val="034EA2"/>
                </a:solidFill>
              </a:rPr>
              <a:t>Specific EU Green Deal targets</a:t>
            </a:r>
            <a:r>
              <a:rPr lang="en-US" dirty="0" smtClean="0">
                <a:solidFill>
                  <a:srgbClr val="034EA2"/>
                </a:solidFill>
              </a:rPr>
              <a:t>:</a:t>
            </a:r>
          </a:p>
          <a:p>
            <a:pPr algn="l">
              <a:lnSpc>
                <a:spcPct val="150000"/>
              </a:lnSpc>
              <a:buClr>
                <a:srgbClr val="034EA2"/>
              </a:buClr>
            </a:pPr>
            <a:r>
              <a:rPr lang="fr-BE" i="1" dirty="0">
                <a:solidFill>
                  <a:srgbClr val="034EA2"/>
                </a:solidFill>
              </a:rPr>
              <a:t>EU Adaptation </a:t>
            </a:r>
            <a:r>
              <a:rPr lang="fr-BE" i="1" dirty="0" err="1">
                <a:solidFill>
                  <a:srgbClr val="034EA2"/>
                </a:solidFill>
              </a:rPr>
              <a:t>Strategy</a:t>
            </a:r>
            <a:r>
              <a:rPr lang="fr-BE" i="1" dirty="0">
                <a:solidFill>
                  <a:srgbClr val="034EA2"/>
                </a:solidFill>
              </a:rPr>
              <a:t> – EU Forest </a:t>
            </a:r>
            <a:r>
              <a:rPr lang="fr-BE" i="1" dirty="0" err="1">
                <a:solidFill>
                  <a:srgbClr val="034EA2"/>
                </a:solidFill>
              </a:rPr>
              <a:t>Strategy</a:t>
            </a:r>
            <a:r>
              <a:rPr lang="fr-BE" i="1" dirty="0">
                <a:solidFill>
                  <a:srgbClr val="034EA2"/>
                </a:solidFill>
              </a:rPr>
              <a:t> – </a:t>
            </a:r>
            <a:r>
              <a:rPr lang="fr-BE" i="1" dirty="0" err="1">
                <a:solidFill>
                  <a:srgbClr val="034EA2"/>
                </a:solidFill>
              </a:rPr>
              <a:t>Farm</a:t>
            </a:r>
            <a:r>
              <a:rPr lang="fr-BE" i="1" dirty="0">
                <a:solidFill>
                  <a:srgbClr val="034EA2"/>
                </a:solidFill>
              </a:rPr>
              <a:t> to Fork </a:t>
            </a:r>
            <a:r>
              <a:rPr lang="fr-BE" i="1" dirty="0" err="1">
                <a:solidFill>
                  <a:srgbClr val="034EA2"/>
                </a:solidFill>
              </a:rPr>
              <a:t>Strategy</a:t>
            </a:r>
            <a:r>
              <a:rPr lang="fr-BE" i="1" dirty="0">
                <a:solidFill>
                  <a:srgbClr val="034EA2"/>
                </a:solidFill>
              </a:rPr>
              <a:t> </a:t>
            </a:r>
            <a:endParaRPr lang="en-IE" i="1" dirty="0">
              <a:solidFill>
                <a:srgbClr val="034EA2"/>
              </a:solidFill>
            </a:endParaRPr>
          </a:p>
          <a:p>
            <a:pPr marL="342900" marR="0" indent="-342900" algn="l" defTabSz="468470" rtl="0" fontAlgn="auto" latinLnBrk="0" hangingPunct="0">
              <a:lnSpc>
                <a:spcPct val="150000"/>
              </a:lnSpc>
              <a:spcBef>
                <a:spcPts val="0"/>
              </a:spcBef>
              <a:spcAft>
                <a:spcPts val="0"/>
              </a:spcAft>
              <a:buClr>
                <a:srgbClr val="034EA2"/>
              </a:buClr>
              <a:buSzTx/>
              <a:buFont typeface="Wingdings" panose="05000000000000000000" pitchFamily="2" charset="2"/>
              <a:buChar char="Ø"/>
              <a:tabLst/>
            </a:pPr>
            <a:endParaRPr kumimoji="0" lang="en-US" sz="1900" b="0" i="0" u="none" strike="noStrike" cap="none" spc="0" normalizeH="0" dirty="0">
              <a:ln>
                <a:noFill/>
              </a:ln>
              <a:solidFill>
                <a:srgbClr val="034EA2"/>
              </a:solidFill>
              <a:effectLst/>
              <a:uFillTx/>
              <a:latin typeface="+mj-lt"/>
              <a:ea typeface="+mj-ea"/>
              <a:cs typeface="+mj-cs"/>
              <a:sym typeface="Helvetica"/>
            </a:endParaRPr>
          </a:p>
        </p:txBody>
      </p:sp>
      <p:sp>
        <p:nvSpPr>
          <p:cNvPr id="30" name="TextBox 29"/>
          <p:cNvSpPr txBox="1"/>
          <p:nvPr/>
        </p:nvSpPr>
        <p:spPr>
          <a:xfrm>
            <a:off x="376069" y="1867438"/>
            <a:ext cx="9977316" cy="264174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r>
              <a:rPr lang="en-GB" sz="2000" dirty="0">
                <a:solidFill>
                  <a:srgbClr val="034EA2"/>
                </a:solidFill>
              </a:rPr>
              <a:t>Every half-degree of global warming may inflict a new order of magnitude of harmful consequences on planetary health, economic and social cohesion. We need radical and transformative ways of building resilience to climate variability and change. </a:t>
            </a:r>
          </a:p>
          <a:p>
            <a:pPr algn="just">
              <a:spcBef>
                <a:spcPts val="600"/>
              </a:spcBef>
            </a:pPr>
            <a:r>
              <a:rPr lang="en-US" sz="2000" dirty="0" smtClean="0">
                <a:solidFill>
                  <a:srgbClr val="034EA2"/>
                </a:solidFill>
              </a:rPr>
              <a:t>Scaling </a:t>
            </a:r>
            <a:r>
              <a:rPr lang="en-US" sz="2000" dirty="0">
                <a:solidFill>
                  <a:srgbClr val="034EA2"/>
                </a:solidFill>
              </a:rPr>
              <a:t>up and </a:t>
            </a:r>
            <a:r>
              <a:rPr lang="en-US" sz="2000" dirty="0" smtClean="0">
                <a:solidFill>
                  <a:srgbClr val="034EA2"/>
                </a:solidFill>
              </a:rPr>
              <a:t>demonstrating systemic</a:t>
            </a:r>
            <a:r>
              <a:rPr lang="en-US" sz="2000" dirty="0">
                <a:solidFill>
                  <a:srgbClr val="034EA2"/>
                </a:solidFill>
              </a:rPr>
              <a:t>, integrated solutions and technologies </a:t>
            </a:r>
            <a:r>
              <a:rPr lang="en-US" sz="2000" dirty="0" smtClean="0">
                <a:solidFill>
                  <a:srgbClr val="034EA2"/>
                </a:solidFill>
              </a:rPr>
              <a:t>at </a:t>
            </a:r>
            <a:r>
              <a:rPr lang="en-US" sz="2000" dirty="0">
                <a:solidFill>
                  <a:srgbClr val="034EA2"/>
                </a:solidFill>
              </a:rPr>
              <a:t>a large </a:t>
            </a:r>
            <a:r>
              <a:rPr lang="en-US" sz="2000" dirty="0" smtClean="0">
                <a:solidFill>
                  <a:srgbClr val="034EA2"/>
                </a:solidFill>
              </a:rPr>
              <a:t>scale is the way forward </a:t>
            </a:r>
            <a:r>
              <a:rPr lang="en-US" sz="2000" dirty="0">
                <a:solidFill>
                  <a:srgbClr val="034EA2"/>
                </a:solidFill>
              </a:rPr>
              <a:t>to trigger </a:t>
            </a:r>
            <a:r>
              <a:rPr lang="en-US" sz="2000" dirty="0" smtClean="0">
                <a:solidFill>
                  <a:srgbClr val="034EA2"/>
                </a:solidFill>
              </a:rPr>
              <a:t>behavioral changes</a:t>
            </a:r>
            <a:r>
              <a:rPr lang="en-US" sz="2000" dirty="0">
                <a:solidFill>
                  <a:srgbClr val="034EA2"/>
                </a:solidFill>
              </a:rPr>
              <a:t>. </a:t>
            </a:r>
            <a:r>
              <a:rPr lang="en-GB" sz="2000" dirty="0">
                <a:solidFill>
                  <a:srgbClr val="034EA2"/>
                </a:solidFill>
              </a:rPr>
              <a:t>Solutions that combine technological, business, </a:t>
            </a:r>
            <a:r>
              <a:rPr lang="en-GB" sz="2000" dirty="0" smtClean="0">
                <a:solidFill>
                  <a:srgbClr val="034EA2"/>
                </a:solidFill>
              </a:rPr>
              <a:t>governance</a:t>
            </a:r>
            <a:r>
              <a:rPr lang="en-GB" sz="2000" dirty="0">
                <a:solidFill>
                  <a:srgbClr val="034EA2"/>
                </a:solidFill>
              </a:rPr>
              <a:t>, environmental and social innovation will </a:t>
            </a:r>
            <a:r>
              <a:rPr lang="en-GB" sz="2000" dirty="0" smtClean="0">
                <a:solidFill>
                  <a:srgbClr val="034EA2"/>
                </a:solidFill>
              </a:rPr>
              <a:t>contribute to the development of adaptation pathways tailored to the most vulnerable regions and communities to climate change.</a:t>
            </a:r>
            <a:endParaRPr lang="en-US" sz="2000" dirty="0">
              <a:solidFill>
                <a:srgbClr val="034EA2"/>
              </a:solidFill>
            </a:endParaRPr>
          </a:p>
        </p:txBody>
      </p:sp>
    </p:spTree>
    <p:extLst>
      <p:ext uri="{BB962C8B-B14F-4D97-AF65-F5344CB8AC3E}">
        <p14:creationId xmlns:p14="http://schemas.microsoft.com/office/powerpoint/2010/main" val="3134725579"/>
      </p:ext>
    </p:extLst>
  </p:cSld>
  <p:clrMapOvr>
    <a:masterClrMapping/>
  </p:clrMapOvr>
  <p:transition spd="med"/>
  <p:timing>
    <p:tnLst>
      <p:par>
        <p:cTn id="1" dur="indefinite" restart="never" fill="hold" nodeType="tmRoot"/>
      </p:par>
    </p:tnLst>
  </p:timing>
</p:sld>
</file>

<file path=ppt/theme/theme1.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68470" rtl="0" fontAlgn="auto" latinLnBrk="0" hangingPunct="0">
          <a:lnSpc>
            <a:spcPct val="100000"/>
          </a:lnSpc>
          <a:spcBef>
            <a:spcPts val="0"/>
          </a:spcBef>
          <a:spcAft>
            <a:spcPts val="0"/>
          </a:spcAft>
          <a:buClrTx/>
          <a:buSzTx/>
          <a:buFontTx/>
          <a:buNone/>
          <a:tabLst/>
          <a:defRPr kumimoji="0" sz="19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2322</TotalTime>
  <Words>5594</Words>
  <PresentationFormat>Aangepast</PresentationFormat>
  <Paragraphs>421</Paragraphs>
  <Slides>51</Slides>
  <Notes>51</Notes>
  <HiddenSlides>0</HiddenSlides>
  <MMClips>0</MMClips>
  <ScaleCrop>false</ScaleCrop>
  <HeadingPairs>
    <vt:vector size="4" baseType="variant">
      <vt:variant>
        <vt:lpstr>Thema</vt:lpstr>
      </vt:variant>
      <vt:variant>
        <vt:i4>1</vt:i4>
      </vt:variant>
      <vt:variant>
        <vt:lpstr>Diatitels</vt:lpstr>
      </vt:variant>
      <vt:variant>
        <vt:i4>51</vt:i4>
      </vt:variant>
    </vt:vector>
  </HeadingPairs>
  <TitlesOfParts>
    <vt:vector size="52" baseType="lpstr">
      <vt:lpstr>White</vt:lpstr>
      <vt:lpstr>H2020 Green Deal Call</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2019-12-18T08:08:24Z</cp:lastPrinted>
  <dcterms:modified xsi:type="dcterms:W3CDTF">2020-04-08T15:05:13Z</dcterms:modified>
</cp:coreProperties>
</file>