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40" r:id="rId2"/>
  </p:sldMasterIdLst>
  <p:notesMasterIdLst>
    <p:notesMasterId r:id="rId7"/>
  </p:notesMasterIdLst>
  <p:sldIdLst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C0E"/>
    <a:srgbClr val="0C51A1"/>
    <a:srgbClr val="ACD433"/>
    <a:srgbClr val="FFFFFF"/>
    <a:srgbClr val="6BB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117" autoAdjust="0"/>
  </p:normalViewPr>
  <p:slideViewPr>
    <p:cSldViewPr snapToGrid="0">
      <p:cViewPr>
        <p:scale>
          <a:sx n="66" d="100"/>
          <a:sy n="66" d="100"/>
        </p:scale>
        <p:origin x="-143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6FCAE-A492-445C-923F-DED6854F45BF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520DAE2-8DC4-4811-8991-F115F6F44094}">
      <dgm:prSet phldrT="[Text]" custT="1"/>
      <dgm:spPr/>
      <dgm:t>
        <a:bodyPr/>
        <a:lstStyle/>
        <a:p>
          <a:r>
            <a:rPr lang="sl-SI" sz="1600" b="1" noProof="0" dirty="0" smtClean="0">
              <a:latin typeface="Calibri Light" panose="020F0302020204030204" pitchFamily="34" charset="0"/>
            </a:rPr>
            <a:t>Potrjene organizacije se uvrstijo v "</a:t>
          </a:r>
          <a:r>
            <a:rPr lang="sl-SI" sz="1600" b="1" noProof="0" dirty="0" err="1" smtClean="0">
              <a:latin typeface="Calibri Light" panose="020F0302020204030204" pitchFamily="34" charset="0"/>
            </a:rPr>
            <a:t>Pool</a:t>
          </a:r>
          <a:r>
            <a:rPr lang="sl-SI" sz="1600" b="1" noProof="0" dirty="0" smtClean="0">
              <a:latin typeface="Calibri Light" panose="020F0302020204030204" pitchFamily="34" charset="0"/>
            </a:rPr>
            <a:t> </a:t>
          </a:r>
          <a:r>
            <a:rPr lang="sl-SI" sz="1600" b="1" noProof="0" dirty="0" err="1" smtClean="0">
              <a:latin typeface="Calibri Light" panose="020F0302020204030204" pitchFamily="34" charset="0"/>
            </a:rPr>
            <a:t>of</a:t>
          </a:r>
          <a:r>
            <a:rPr lang="sl-SI" sz="1600" b="1" noProof="0" dirty="0" smtClean="0">
              <a:latin typeface="Calibri Light" panose="020F0302020204030204" pitchFamily="34" charset="0"/>
            </a:rPr>
            <a:t> </a:t>
          </a:r>
          <a:r>
            <a:rPr lang="sl-SI" sz="1600" b="1" noProof="0" dirty="0" err="1" smtClean="0">
              <a:latin typeface="Calibri Light" panose="020F0302020204030204" pitchFamily="34" charset="0"/>
            </a:rPr>
            <a:t>organisations</a:t>
          </a:r>
          <a:r>
            <a:rPr lang="sl-SI" sz="1600" b="1" noProof="0" dirty="0" smtClean="0">
              <a:latin typeface="Calibri Light" panose="020F0302020204030204" pitchFamily="34" charset="0"/>
            </a:rPr>
            <a:t>", kjer navedejo vse </a:t>
          </a:r>
          <a:r>
            <a:rPr lang="sl-SI" sz="1600" b="1" noProof="0" dirty="0" err="1" smtClean="0">
              <a:latin typeface="Calibri Light" panose="020F0302020204030204" pitchFamily="34" charset="0"/>
            </a:rPr>
            <a:t>relav</a:t>
          </a:r>
          <a:r>
            <a:rPr lang="en-US" sz="1600" b="1" noProof="0" dirty="0" smtClean="0">
              <a:latin typeface="Calibri Light" panose="020F0302020204030204" pitchFamily="34" charset="0"/>
            </a:rPr>
            <a:t>a</a:t>
          </a:r>
          <a:r>
            <a:rPr lang="sl-SI" sz="1600" b="1" noProof="0" dirty="0" err="1" smtClean="0">
              <a:latin typeface="Calibri Light" panose="020F0302020204030204" pitchFamily="34" charset="0"/>
            </a:rPr>
            <a:t>ntne</a:t>
          </a:r>
          <a:r>
            <a:rPr lang="sl-SI" sz="1600" b="1" noProof="0" dirty="0" smtClean="0">
              <a:latin typeface="Calibri Light" panose="020F0302020204030204" pitchFamily="34" charset="0"/>
            </a:rPr>
            <a:t> informacije o možnostih praks, področjih in zahtevanih znanjih.</a:t>
          </a:r>
          <a:endParaRPr lang="sl-SI" sz="1600" b="1" noProof="0" dirty="0"/>
        </a:p>
      </dgm:t>
    </dgm:pt>
    <dgm:pt modelId="{158CAEAF-5CB7-4EA0-9D7E-80E2ADEFF030}" type="parTrans" cxnId="{45557BA2-9CFC-451C-A3B2-AB170260DED2}">
      <dgm:prSet/>
      <dgm:spPr/>
      <dgm:t>
        <a:bodyPr/>
        <a:lstStyle/>
        <a:p>
          <a:endParaRPr lang="en-GB" sz="2000"/>
        </a:p>
      </dgm:t>
    </dgm:pt>
    <dgm:pt modelId="{CD921866-068D-4F4B-82F6-A98B8E7EDA14}" type="sibTrans" cxnId="{45557BA2-9CFC-451C-A3B2-AB170260DED2}">
      <dgm:prSet/>
      <dgm:spPr/>
      <dgm:t>
        <a:bodyPr/>
        <a:lstStyle/>
        <a:p>
          <a:endParaRPr lang="en-GB" sz="2000"/>
        </a:p>
      </dgm:t>
    </dgm:pt>
    <dgm:pt modelId="{3EC93F4D-8939-46E8-92ED-92A82B7E305B}">
      <dgm:prSet phldrT="[Text]" custT="1"/>
      <dgm:spPr/>
      <dgm:t>
        <a:bodyPr/>
        <a:lstStyle/>
        <a:p>
          <a:r>
            <a:rPr lang="sl-SI" sz="1600" b="1" noProof="0" dirty="0" smtClean="0">
              <a:latin typeface="Calibri Light" panose="020F0302020204030204" pitchFamily="34" charset="0"/>
            </a:rPr>
            <a:t>Študenti lahko pregledujejo podatke o možnostih praks v “</a:t>
          </a:r>
          <a:r>
            <a:rPr lang="sl-SI" sz="1600" b="1" noProof="0" dirty="0" err="1" smtClean="0">
              <a:latin typeface="Calibri Light" panose="020F0302020204030204" pitchFamily="34" charset="0"/>
            </a:rPr>
            <a:t>pool</a:t>
          </a:r>
          <a:r>
            <a:rPr lang="sl-SI" sz="1600" b="1" noProof="0" dirty="0" smtClean="0">
              <a:latin typeface="Calibri Light" panose="020F0302020204030204" pitchFamily="34" charset="0"/>
            </a:rPr>
            <a:t> </a:t>
          </a:r>
          <a:r>
            <a:rPr lang="sl-SI" sz="1600" b="1" noProof="0" dirty="0" err="1" smtClean="0">
              <a:latin typeface="Calibri Light" panose="020F0302020204030204" pitchFamily="34" charset="0"/>
            </a:rPr>
            <a:t>of</a:t>
          </a:r>
          <a:r>
            <a:rPr lang="sl-SI" sz="1600" b="1" noProof="0" dirty="0" smtClean="0">
              <a:latin typeface="Calibri Light" panose="020F0302020204030204" pitchFamily="34" charset="0"/>
            </a:rPr>
            <a:t> </a:t>
          </a:r>
          <a:r>
            <a:rPr lang="sl-SI" sz="1600" b="1" noProof="0" dirty="0" err="1" smtClean="0">
              <a:latin typeface="Calibri Light" panose="020F0302020204030204" pitchFamily="34" charset="0"/>
            </a:rPr>
            <a:t>orgnizations</a:t>
          </a:r>
          <a:r>
            <a:rPr lang="sl-SI" sz="1600" b="1" noProof="0" dirty="0" smtClean="0">
              <a:latin typeface="Calibri Light" panose="020F0302020204030204" pitchFamily="34" charset="0"/>
            </a:rPr>
            <a:t>” in izpolnijo prijavnice za največ tri organizacije.</a:t>
          </a:r>
          <a:r>
            <a:rPr lang="sl-SI" sz="1600" noProof="0" dirty="0" smtClean="0">
              <a:latin typeface="Calibri Light" panose="020F0302020204030204" pitchFamily="34" charset="0"/>
            </a:rPr>
            <a:t> </a:t>
          </a:r>
          <a:endParaRPr lang="sl-SI" sz="1600" noProof="0" dirty="0"/>
        </a:p>
      </dgm:t>
    </dgm:pt>
    <dgm:pt modelId="{F7F70E11-FEC4-4004-BCC8-FC931EBD09D2}" type="parTrans" cxnId="{7C22457E-0D60-4227-ABC6-8F34B19AC16D}">
      <dgm:prSet/>
      <dgm:spPr/>
      <dgm:t>
        <a:bodyPr/>
        <a:lstStyle/>
        <a:p>
          <a:endParaRPr lang="en-GB" sz="2000"/>
        </a:p>
      </dgm:t>
    </dgm:pt>
    <dgm:pt modelId="{3ABB85FC-0C7D-4478-AEE1-FAB2ABC7A8D9}" type="sibTrans" cxnId="{7C22457E-0D60-4227-ABC6-8F34B19AC16D}">
      <dgm:prSet/>
      <dgm:spPr/>
      <dgm:t>
        <a:bodyPr/>
        <a:lstStyle/>
        <a:p>
          <a:endParaRPr lang="en-GB" sz="2000"/>
        </a:p>
      </dgm:t>
    </dgm:pt>
    <dgm:pt modelId="{C3B0075E-FD88-44BC-9947-631EF3B60A11}">
      <dgm:prSet custT="1"/>
      <dgm:spPr/>
      <dgm:t>
        <a:bodyPr/>
        <a:lstStyle/>
        <a:p>
          <a:r>
            <a:rPr lang="sl-SI" sz="1600" b="1" noProof="0" dirty="0" smtClean="0">
              <a:latin typeface="Calibri Light" panose="020F0302020204030204" pitchFamily="34" charset="0"/>
            </a:rPr>
            <a:t>Pregled prijav organizacij in študentov na odprta mesta za</a:t>
          </a:r>
          <a:r>
            <a:rPr lang="en-US" sz="1600" b="1" noProof="0" dirty="0" smtClean="0">
              <a:latin typeface="Calibri Light" panose="020F0302020204030204" pitchFamily="34" charset="0"/>
            </a:rPr>
            <a:t> </a:t>
          </a:r>
          <a:r>
            <a:rPr lang="sl-SI" sz="1600" b="1" noProof="0" dirty="0" smtClean="0">
              <a:latin typeface="Calibri Light" panose="020F0302020204030204" pitchFamily="34" charset="0"/>
            </a:rPr>
            <a:t>pripravništvo je narejen iz strani RIS-</a:t>
          </a:r>
          <a:r>
            <a:rPr lang="sl-SI" sz="1600" b="1" noProof="0" dirty="0" err="1" smtClean="0">
              <a:latin typeface="Calibri Light" panose="020F0302020204030204" pitchFamily="34" charset="0"/>
            </a:rPr>
            <a:t>Internship</a:t>
          </a:r>
          <a:r>
            <a:rPr lang="sl-SI" sz="1600" b="1" noProof="0" dirty="0" smtClean="0">
              <a:latin typeface="Calibri Light" panose="020F0302020204030204" pitchFamily="34" charset="0"/>
            </a:rPr>
            <a:t> konzorcija, ki</a:t>
          </a:r>
          <a:r>
            <a:rPr lang="en-US" sz="1600" b="1" noProof="0" dirty="0" smtClean="0">
              <a:latin typeface="Calibri Light" panose="020F0302020204030204" pitchFamily="34" charset="0"/>
            </a:rPr>
            <a:t> </a:t>
          </a:r>
          <a:r>
            <a:rPr lang="sl-SI" sz="1600" b="1" noProof="0" dirty="0" smtClean="0">
              <a:latin typeface="Calibri Light" panose="020F0302020204030204" pitchFamily="34" charset="0"/>
            </a:rPr>
            <a:t>uredi administrativne zadeve in obvesti obe strani za začetek izvajanja pripravništva . </a:t>
          </a:r>
          <a:endParaRPr lang="sl-SI" sz="1600" b="1" noProof="0" dirty="0">
            <a:latin typeface="Calibri Light" panose="020F0302020204030204" pitchFamily="34" charset="0"/>
          </a:endParaRPr>
        </a:p>
      </dgm:t>
    </dgm:pt>
    <dgm:pt modelId="{28DA37E4-4ED6-43A3-9B05-32FA6841B517}" type="parTrans" cxnId="{0FE39CC6-6297-482A-BDFC-243B45DA34BE}">
      <dgm:prSet/>
      <dgm:spPr/>
      <dgm:t>
        <a:bodyPr/>
        <a:lstStyle/>
        <a:p>
          <a:endParaRPr lang="en-GB" sz="2000"/>
        </a:p>
      </dgm:t>
    </dgm:pt>
    <dgm:pt modelId="{2BA6D26A-2F2A-467E-A2A1-B0D07541DF86}" type="sibTrans" cxnId="{0FE39CC6-6297-482A-BDFC-243B45DA34BE}">
      <dgm:prSet/>
      <dgm:spPr/>
      <dgm:t>
        <a:bodyPr/>
        <a:lstStyle/>
        <a:p>
          <a:endParaRPr lang="en-GB" sz="2000"/>
        </a:p>
      </dgm:t>
    </dgm:pt>
    <dgm:pt modelId="{78ACF048-FD19-45B0-B633-1FAE94790590}">
      <dgm:prSet/>
      <dgm:spPr/>
      <dgm:t>
        <a:bodyPr/>
        <a:lstStyle/>
        <a:p>
          <a:r>
            <a:rPr lang="sl-SI" b="1" noProof="0" dirty="0" smtClean="0">
              <a:latin typeface="Calibri Light" panose="020F0302020204030204" pitchFamily="34" charset="0"/>
            </a:rPr>
            <a:t>Zainteresirane organizacije  se prijavijo prek obrazca na spletni strani projekta.</a:t>
          </a:r>
          <a:endParaRPr lang="sl-SI" b="1" noProof="0" dirty="0">
            <a:latin typeface="Calibri Light" panose="020F0302020204030204" pitchFamily="34" charset="0"/>
          </a:endParaRPr>
        </a:p>
      </dgm:t>
    </dgm:pt>
    <dgm:pt modelId="{361F33B4-70A5-44F5-8DF7-144116735D18}" type="parTrans" cxnId="{3E4BA935-EC22-496F-8298-839B44283278}">
      <dgm:prSet/>
      <dgm:spPr/>
      <dgm:t>
        <a:bodyPr/>
        <a:lstStyle/>
        <a:p>
          <a:endParaRPr lang="en-GB"/>
        </a:p>
      </dgm:t>
    </dgm:pt>
    <dgm:pt modelId="{05B04FBF-A938-49DB-8E45-A8E552DA4169}" type="sibTrans" cxnId="{3E4BA935-EC22-496F-8298-839B44283278}">
      <dgm:prSet/>
      <dgm:spPr/>
      <dgm:t>
        <a:bodyPr/>
        <a:lstStyle/>
        <a:p>
          <a:endParaRPr lang="en-GB"/>
        </a:p>
      </dgm:t>
    </dgm:pt>
    <dgm:pt modelId="{125FDEC2-059E-437A-8E45-0B8AC5DB9F54}" type="pres">
      <dgm:prSet presAssocID="{D596FCAE-A492-445C-923F-DED6854F45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FF403F-B34F-4EB6-AC91-EA2DEBC07E46}" type="pres">
      <dgm:prSet presAssocID="{C3B0075E-FD88-44BC-9947-631EF3B60A11}" presName="boxAndChildren" presStyleCnt="0"/>
      <dgm:spPr/>
    </dgm:pt>
    <dgm:pt modelId="{2F5BAF89-52CD-44EC-82B7-B6B6A4B352AF}" type="pres">
      <dgm:prSet presAssocID="{C3B0075E-FD88-44BC-9947-631EF3B60A11}" presName="parentTextBox" presStyleLbl="node1" presStyleIdx="0" presStyleCnt="4"/>
      <dgm:spPr/>
      <dgm:t>
        <a:bodyPr/>
        <a:lstStyle/>
        <a:p>
          <a:endParaRPr lang="en-GB"/>
        </a:p>
      </dgm:t>
    </dgm:pt>
    <dgm:pt modelId="{ADAD0A44-ACF7-4A0E-94B6-E35F65C23944}" type="pres">
      <dgm:prSet presAssocID="{3ABB85FC-0C7D-4478-AEE1-FAB2ABC7A8D9}" presName="sp" presStyleCnt="0"/>
      <dgm:spPr/>
    </dgm:pt>
    <dgm:pt modelId="{94A9E716-43C3-4CEC-92C2-14A333D6F00B}" type="pres">
      <dgm:prSet presAssocID="{3EC93F4D-8939-46E8-92ED-92A82B7E305B}" presName="arrowAndChildren" presStyleCnt="0"/>
      <dgm:spPr/>
    </dgm:pt>
    <dgm:pt modelId="{CCB02850-3D44-4E7C-AF5C-21F9E9969CD6}" type="pres">
      <dgm:prSet presAssocID="{3EC93F4D-8939-46E8-92ED-92A82B7E305B}" presName="parentTextArrow" presStyleLbl="node1" presStyleIdx="1" presStyleCnt="4"/>
      <dgm:spPr/>
      <dgm:t>
        <a:bodyPr/>
        <a:lstStyle/>
        <a:p>
          <a:endParaRPr lang="en-GB"/>
        </a:p>
      </dgm:t>
    </dgm:pt>
    <dgm:pt modelId="{35B0B092-6275-41A4-8F12-90F6BFE2E33C}" type="pres">
      <dgm:prSet presAssocID="{CD921866-068D-4F4B-82F6-A98B8E7EDA14}" presName="sp" presStyleCnt="0"/>
      <dgm:spPr/>
    </dgm:pt>
    <dgm:pt modelId="{4CF0838B-0637-4CF0-A675-C840F7B82D0D}" type="pres">
      <dgm:prSet presAssocID="{3520DAE2-8DC4-4811-8991-F115F6F44094}" presName="arrowAndChildren" presStyleCnt="0"/>
      <dgm:spPr/>
    </dgm:pt>
    <dgm:pt modelId="{6AB64EA2-E24A-4C8A-A508-3413F68A6D3A}" type="pres">
      <dgm:prSet presAssocID="{3520DAE2-8DC4-4811-8991-F115F6F44094}" presName="parentTextArrow" presStyleLbl="node1" presStyleIdx="2" presStyleCnt="4"/>
      <dgm:spPr/>
      <dgm:t>
        <a:bodyPr/>
        <a:lstStyle/>
        <a:p>
          <a:endParaRPr lang="en-GB"/>
        </a:p>
      </dgm:t>
    </dgm:pt>
    <dgm:pt modelId="{D88EC83E-CECF-477F-89AB-8A808E535A51}" type="pres">
      <dgm:prSet presAssocID="{05B04FBF-A938-49DB-8E45-A8E552DA4169}" presName="sp" presStyleCnt="0"/>
      <dgm:spPr/>
    </dgm:pt>
    <dgm:pt modelId="{70E94633-E9C5-49DC-8CAD-BA259E6F0744}" type="pres">
      <dgm:prSet presAssocID="{78ACF048-FD19-45B0-B633-1FAE94790590}" presName="arrowAndChildren" presStyleCnt="0"/>
      <dgm:spPr/>
    </dgm:pt>
    <dgm:pt modelId="{10A6A8BC-DF60-4B1B-9A42-267FB6895E4B}" type="pres">
      <dgm:prSet presAssocID="{78ACF048-FD19-45B0-B633-1FAE94790590}" presName="parentTextArrow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567D6505-33C7-463A-8A56-9677E8247A34}" type="presOf" srcId="{3520DAE2-8DC4-4811-8991-F115F6F44094}" destId="{6AB64EA2-E24A-4C8A-A508-3413F68A6D3A}" srcOrd="0" destOrd="0" presId="urn:microsoft.com/office/officeart/2005/8/layout/process4"/>
    <dgm:cxn modelId="{45557BA2-9CFC-451C-A3B2-AB170260DED2}" srcId="{D596FCAE-A492-445C-923F-DED6854F45BF}" destId="{3520DAE2-8DC4-4811-8991-F115F6F44094}" srcOrd="1" destOrd="0" parTransId="{158CAEAF-5CB7-4EA0-9D7E-80E2ADEFF030}" sibTransId="{CD921866-068D-4F4B-82F6-A98B8E7EDA14}"/>
    <dgm:cxn modelId="{DF3954B9-AD66-47C6-BF1E-F389BD134CE6}" type="presOf" srcId="{3EC93F4D-8939-46E8-92ED-92A82B7E305B}" destId="{CCB02850-3D44-4E7C-AF5C-21F9E9969CD6}" srcOrd="0" destOrd="0" presId="urn:microsoft.com/office/officeart/2005/8/layout/process4"/>
    <dgm:cxn modelId="{4D8DA029-1223-4774-B962-2967869D44D7}" type="presOf" srcId="{D596FCAE-A492-445C-923F-DED6854F45BF}" destId="{125FDEC2-059E-437A-8E45-0B8AC5DB9F54}" srcOrd="0" destOrd="0" presId="urn:microsoft.com/office/officeart/2005/8/layout/process4"/>
    <dgm:cxn modelId="{62C61D76-3468-4A37-BF25-EB76B5E6D8AB}" type="presOf" srcId="{78ACF048-FD19-45B0-B633-1FAE94790590}" destId="{10A6A8BC-DF60-4B1B-9A42-267FB6895E4B}" srcOrd="0" destOrd="0" presId="urn:microsoft.com/office/officeart/2005/8/layout/process4"/>
    <dgm:cxn modelId="{0FE39CC6-6297-482A-BDFC-243B45DA34BE}" srcId="{D596FCAE-A492-445C-923F-DED6854F45BF}" destId="{C3B0075E-FD88-44BC-9947-631EF3B60A11}" srcOrd="3" destOrd="0" parTransId="{28DA37E4-4ED6-43A3-9B05-32FA6841B517}" sibTransId="{2BA6D26A-2F2A-467E-A2A1-B0D07541DF86}"/>
    <dgm:cxn modelId="{3E4BA935-EC22-496F-8298-839B44283278}" srcId="{D596FCAE-A492-445C-923F-DED6854F45BF}" destId="{78ACF048-FD19-45B0-B633-1FAE94790590}" srcOrd="0" destOrd="0" parTransId="{361F33B4-70A5-44F5-8DF7-144116735D18}" sibTransId="{05B04FBF-A938-49DB-8E45-A8E552DA4169}"/>
    <dgm:cxn modelId="{7C22457E-0D60-4227-ABC6-8F34B19AC16D}" srcId="{D596FCAE-A492-445C-923F-DED6854F45BF}" destId="{3EC93F4D-8939-46E8-92ED-92A82B7E305B}" srcOrd="2" destOrd="0" parTransId="{F7F70E11-FEC4-4004-BCC8-FC931EBD09D2}" sibTransId="{3ABB85FC-0C7D-4478-AEE1-FAB2ABC7A8D9}"/>
    <dgm:cxn modelId="{652BA337-0568-4831-89CB-F529F3E8B458}" type="presOf" srcId="{C3B0075E-FD88-44BC-9947-631EF3B60A11}" destId="{2F5BAF89-52CD-44EC-82B7-B6B6A4B352AF}" srcOrd="0" destOrd="0" presId="urn:microsoft.com/office/officeart/2005/8/layout/process4"/>
    <dgm:cxn modelId="{74A66491-3317-4FB6-A634-6FF8B1490D41}" type="presParOf" srcId="{125FDEC2-059E-437A-8E45-0B8AC5DB9F54}" destId="{26FF403F-B34F-4EB6-AC91-EA2DEBC07E46}" srcOrd="0" destOrd="0" presId="urn:microsoft.com/office/officeart/2005/8/layout/process4"/>
    <dgm:cxn modelId="{B6246C7E-EF49-4129-8B32-FA3C809CE7DC}" type="presParOf" srcId="{26FF403F-B34F-4EB6-AC91-EA2DEBC07E46}" destId="{2F5BAF89-52CD-44EC-82B7-B6B6A4B352AF}" srcOrd="0" destOrd="0" presId="urn:microsoft.com/office/officeart/2005/8/layout/process4"/>
    <dgm:cxn modelId="{66B437E5-1CDE-4163-8DE1-632ECCD9F268}" type="presParOf" srcId="{125FDEC2-059E-437A-8E45-0B8AC5DB9F54}" destId="{ADAD0A44-ACF7-4A0E-94B6-E35F65C23944}" srcOrd="1" destOrd="0" presId="urn:microsoft.com/office/officeart/2005/8/layout/process4"/>
    <dgm:cxn modelId="{25F4A40A-6C52-4590-9C28-88C3DBA8CD4D}" type="presParOf" srcId="{125FDEC2-059E-437A-8E45-0B8AC5DB9F54}" destId="{94A9E716-43C3-4CEC-92C2-14A333D6F00B}" srcOrd="2" destOrd="0" presId="urn:microsoft.com/office/officeart/2005/8/layout/process4"/>
    <dgm:cxn modelId="{D77266E2-69D2-436E-8957-9D054EFC2736}" type="presParOf" srcId="{94A9E716-43C3-4CEC-92C2-14A333D6F00B}" destId="{CCB02850-3D44-4E7C-AF5C-21F9E9969CD6}" srcOrd="0" destOrd="0" presId="urn:microsoft.com/office/officeart/2005/8/layout/process4"/>
    <dgm:cxn modelId="{91D302B5-D506-4DE2-B368-6ECA254307A1}" type="presParOf" srcId="{125FDEC2-059E-437A-8E45-0B8AC5DB9F54}" destId="{35B0B092-6275-41A4-8F12-90F6BFE2E33C}" srcOrd="3" destOrd="0" presId="urn:microsoft.com/office/officeart/2005/8/layout/process4"/>
    <dgm:cxn modelId="{4B36B917-DD7A-42AF-A78E-2E628B7D6BD1}" type="presParOf" srcId="{125FDEC2-059E-437A-8E45-0B8AC5DB9F54}" destId="{4CF0838B-0637-4CF0-A675-C840F7B82D0D}" srcOrd="4" destOrd="0" presId="urn:microsoft.com/office/officeart/2005/8/layout/process4"/>
    <dgm:cxn modelId="{03D0465E-999F-4FB4-A21F-8E6DDAFB5559}" type="presParOf" srcId="{4CF0838B-0637-4CF0-A675-C840F7B82D0D}" destId="{6AB64EA2-E24A-4C8A-A508-3413F68A6D3A}" srcOrd="0" destOrd="0" presId="urn:microsoft.com/office/officeart/2005/8/layout/process4"/>
    <dgm:cxn modelId="{6470D627-92B5-499B-B711-DE3E6987DF8F}" type="presParOf" srcId="{125FDEC2-059E-437A-8E45-0B8AC5DB9F54}" destId="{D88EC83E-CECF-477F-89AB-8A808E535A51}" srcOrd="5" destOrd="0" presId="urn:microsoft.com/office/officeart/2005/8/layout/process4"/>
    <dgm:cxn modelId="{9D3DD5A8-0D07-49BF-A384-A80DAB5768E3}" type="presParOf" srcId="{125FDEC2-059E-437A-8E45-0B8AC5DB9F54}" destId="{70E94633-E9C5-49DC-8CAD-BA259E6F0744}" srcOrd="6" destOrd="0" presId="urn:microsoft.com/office/officeart/2005/8/layout/process4"/>
    <dgm:cxn modelId="{6226B841-6B09-4F9E-9D87-9EA813BBF94A}" type="presParOf" srcId="{70E94633-E9C5-49DC-8CAD-BA259E6F0744}" destId="{10A6A8BC-DF60-4B1B-9A42-267FB6895E4B}" srcOrd="0" destOrd="0" presId="urn:microsoft.com/office/officeart/2005/8/layout/process4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BAF89-52CD-44EC-82B7-B6B6A4B352AF}">
      <dsp:nvSpPr>
        <dsp:cNvPr id="0" name=""/>
        <dsp:cNvSpPr/>
      </dsp:nvSpPr>
      <dsp:spPr>
        <a:xfrm>
          <a:off x="0" y="3566330"/>
          <a:ext cx="7391132" cy="780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noProof="0" dirty="0" smtClean="0">
              <a:latin typeface="Calibri Light" panose="020F0302020204030204" pitchFamily="34" charset="0"/>
            </a:rPr>
            <a:t>Pregled prijav organizacij in študentov na odprta mesta za</a:t>
          </a:r>
          <a:r>
            <a:rPr lang="en-US" sz="1600" b="1" kern="1200" noProof="0" dirty="0" smtClean="0">
              <a:latin typeface="Calibri Light" panose="020F0302020204030204" pitchFamily="34" charset="0"/>
            </a:rPr>
            <a:t> 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pripravništvo je narejen iz strani RIS-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Internship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 konzorcija, ki</a:t>
          </a:r>
          <a:r>
            <a:rPr lang="en-US" sz="1600" b="1" kern="1200" noProof="0" dirty="0" smtClean="0">
              <a:latin typeface="Calibri Light" panose="020F0302020204030204" pitchFamily="34" charset="0"/>
            </a:rPr>
            <a:t> 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uredi administrativne zadeve in obvesti obe strani za začetek izvajanja pripravništva . </a:t>
          </a:r>
          <a:endParaRPr lang="sl-SI" sz="1600" b="1" kern="1200" noProof="0" dirty="0">
            <a:latin typeface="Calibri Light" panose="020F0302020204030204" pitchFamily="34" charset="0"/>
          </a:endParaRPr>
        </a:p>
      </dsp:txBody>
      <dsp:txXfrm>
        <a:off x="0" y="3566330"/>
        <a:ext cx="7391132" cy="780226"/>
      </dsp:txXfrm>
    </dsp:sp>
    <dsp:sp modelId="{CCB02850-3D44-4E7C-AF5C-21F9E9969CD6}">
      <dsp:nvSpPr>
        <dsp:cNvPr id="0" name=""/>
        <dsp:cNvSpPr/>
      </dsp:nvSpPr>
      <dsp:spPr>
        <a:xfrm rot="10800000">
          <a:off x="0" y="2378046"/>
          <a:ext cx="7391132" cy="1199987"/>
        </a:xfrm>
        <a:prstGeom prst="upArrowCallout">
          <a:avLst/>
        </a:prstGeom>
        <a:solidFill>
          <a:schemeClr val="accent5">
            <a:hueOff val="2613992"/>
            <a:satOff val="565"/>
            <a:lumOff val="-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noProof="0" dirty="0" smtClean="0">
              <a:latin typeface="Calibri Light" panose="020F0302020204030204" pitchFamily="34" charset="0"/>
            </a:rPr>
            <a:t>Študenti lahko pregledujejo podatke o možnostih praks v “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pool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 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of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 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orgnizations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” in izpolnijo prijavnice za največ tri organizacije.</a:t>
          </a:r>
          <a:r>
            <a:rPr lang="sl-SI" sz="1600" kern="1200" noProof="0" dirty="0" smtClean="0">
              <a:latin typeface="Calibri Light" panose="020F0302020204030204" pitchFamily="34" charset="0"/>
            </a:rPr>
            <a:t> </a:t>
          </a:r>
          <a:endParaRPr lang="sl-SI" sz="1600" kern="1200" noProof="0" dirty="0"/>
        </a:p>
      </dsp:txBody>
      <dsp:txXfrm rot="10800000">
        <a:off x="0" y="2378046"/>
        <a:ext cx="7391132" cy="779716"/>
      </dsp:txXfrm>
    </dsp:sp>
    <dsp:sp modelId="{6AB64EA2-E24A-4C8A-A508-3413F68A6D3A}">
      <dsp:nvSpPr>
        <dsp:cNvPr id="0" name=""/>
        <dsp:cNvSpPr/>
      </dsp:nvSpPr>
      <dsp:spPr>
        <a:xfrm rot="10800000">
          <a:off x="0" y="1189762"/>
          <a:ext cx="7391132" cy="1199987"/>
        </a:xfrm>
        <a:prstGeom prst="upArrowCallout">
          <a:avLst/>
        </a:prstGeom>
        <a:solidFill>
          <a:schemeClr val="accent5">
            <a:hueOff val="5227985"/>
            <a:satOff val="1130"/>
            <a:lumOff val="-129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noProof="0" dirty="0" smtClean="0">
              <a:latin typeface="Calibri Light" panose="020F0302020204030204" pitchFamily="34" charset="0"/>
            </a:rPr>
            <a:t>Potrjene organizacije se uvrstijo v "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Pool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 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of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 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organisations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", kjer navedejo vse 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relav</a:t>
          </a:r>
          <a:r>
            <a:rPr lang="en-US" sz="1600" b="1" kern="1200" noProof="0" dirty="0" smtClean="0">
              <a:latin typeface="Calibri Light" panose="020F0302020204030204" pitchFamily="34" charset="0"/>
            </a:rPr>
            <a:t>a</a:t>
          </a:r>
          <a:r>
            <a:rPr lang="sl-SI" sz="1600" b="1" kern="1200" noProof="0" dirty="0" err="1" smtClean="0">
              <a:latin typeface="Calibri Light" panose="020F0302020204030204" pitchFamily="34" charset="0"/>
            </a:rPr>
            <a:t>ntne</a:t>
          </a:r>
          <a:r>
            <a:rPr lang="sl-SI" sz="1600" b="1" kern="1200" noProof="0" dirty="0" smtClean="0">
              <a:latin typeface="Calibri Light" panose="020F0302020204030204" pitchFamily="34" charset="0"/>
            </a:rPr>
            <a:t> informacije o možnostih praks, področjih in zahtevanih znanjih.</a:t>
          </a:r>
          <a:endParaRPr lang="sl-SI" sz="1600" b="1" kern="1200" noProof="0" dirty="0"/>
        </a:p>
      </dsp:txBody>
      <dsp:txXfrm rot="10800000">
        <a:off x="0" y="1189762"/>
        <a:ext cx="7391132" cy="779716"/>
      </dsp:txXfrm>
    </dsp:sp>
    <dsp:sp modelId="{10A6A8BC-DF60-4B1B-9A42-267FB6895E4B}">
      <dsp:nvSpPr>
        <dsp:cNvPr id="0" name=""/>
        <dsp:cNvSpPr/>
      </dsp:nvSpPr>
      <dsp:spPr>
        <a:xfrm rot="10800000">
          <a:off x="0" y="1478"/>
          <a:ext cx="7391132" cy="1199987"/>
        </a:xfrm>
        <a:prstGeom prst="upArrowCallout">
          <a:avLst/>
        </a:prstGeom>
        <a:solidFill>
          <a:schemeClr val="accent5">
            <a:hueOff val="7841977"/>
            <a:satOff val="1695"/>
            <a:lumOff val="-1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noProof="0" dirty="0" smtClean="0">
              <a:latin typeface="Calibri Light" panose="020F0302020204030204" pitchFamily="34" charset="0"/>
            </a:rPr>
            <a:t>Zainteresirane organizacije  se prijavijo prek obrazca na spletni strani projekta.</a:t>
          </a:r>
          <a:endParaRPr lang="sl-SI" sz="1800" b="1" kern="1200" noProof="0" dirty="0">
            <a:latin typeface="Calibri Light" panose="020F0302020204030204" pitchFamily="34" charset="0"/>
          </a:endParaRPr>
        </a:p>
      </dsp:txBody>
      <dsp:txXfrm rot="10800000">
        <a:off x="0" y="1478"/>
        <a:ext cx="7391132" cy="77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EF69A-0D49-4577-8B09-60336E684871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FD-A55F-494C-8068-E434F7F58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2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25864E2-0DB5-854E-8327-1380A4E284D6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359999" y="1080000"/>
            <a:ext cx="814053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xmlns="" id="{AE2A7721-4048-AD49-9426-966EBB04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36C4C2A7-2F0D-C54C-91ED-47FDB672BE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080000"/>
            <a:ext cx="6811267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xmlns="" id="{98DF65A5-B9CD-D043-8D36-253F435E5A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82547" y="1079777"/>
            <a:ext cx="4319985" cy="2376264"/>
          </a:xfrm>
          <a:prstGeom prst="round2DiagRect">
            <a:avLst>
              <a:gd name="adj1" fmla="val 0"/>
              <a:gd name="adj2" fmla="val 1639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xmlns="" id="{83F2AFCC-0545-4B41-910F-E562BEBF58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9999" y="3743770"/>
            <a:ext cx="6811267" cy="1920430"/>
          </a:xfrm>
          <a:prstGeom prst="round2DiagRect">
            <a:avLst>
              <a:gd name="adj1" fmla="val 0"/>
              <a:gd name="adj2" fmla="val 1856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xmlns="" id="{E402D140-ABA0-A84D-A025-47DFDBB8A3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82547" y="3743770"/>
            <a:ext cx="4319985" cy="1920430"/>
          </a:xfrm>
          <a:prstGeom prst="round2DiagRect">
            <a:avLst>
              <a:gd name="adj1" fmla="val 0"/>
              <a:gd name="adj2" fmla="val 1856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Placeholder 2">
            <a:extLst>
              <a:ext uri="{FF2B5EF4-FFF2-40B4-BE49-F238E27FC236}">
                <a16:creationId xmlns:a16="http://schemas.microsoft.com/office/drawing/2014/main" xmlns="" id="{9BF5B400-3AF1-CD46-BDC7-6B257945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xmlns="" id="{F385C438-0C43-6D41-9534-718561355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3600" y="1080000"/>
            <a:ext cx="4588932" cy="2032592"/>
          </a:xfrm>
          <a:prstGeom prst="round2DiagRect">
            <a:avLst>
              <a:gd name="adj1" fmla="val 0"/>
              <a:gd name="adj2" fmla="val 19531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D175243E-4B0F-8B42-8CA3-4E165AAB9E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80000"/>
            <a:ext cx="6456729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>
            <a:extLst>
              <a:ext uri="{FF2B5EF4-FFF2-40B4-BE49-F238E27FC236}">
                <a16:creationId xmlns:a16="http://schemas.microsoft.com/office/drawing/2014/main" xmlns="" id="{9047C6F4-DCEB-554F-A021-BED6233D2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3600" y="3440016"/>
            <a:ext cx="4588932" cy="2032592"/>
          </a:xfrm>
          <a:prstGeom prst="round2DiagRect">
            <a:avLst>
              <a:gd name="adj1" fmla="val 0"/>
              <a:gd name="adj2" fmla="val 19531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xmlns="" id="{FB3AA815-4B61-C249-B592-7D47EC97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1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DE1632-E835-E94D-99AC-57A4C8BEF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6A0E36-FC6B-9549-B3C0-E52919846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56" y="1281266"/>
            <a:ext cx="3852356" cy="1301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A831D74-6582-C241-AF17-DDB66E0192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70" y="2694754"/>
            <a:ext cx="2698252" cy="432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2BB61F-91A9-1B4B-AADB-E38E6A68B64A}"/>
              </a:ext>
            </a:extLst>
          </p:cNvPr>
          <p:cNvSpPr txBox="1"/>
          <p:nvPr userDrawn="1"/>
        </p:nvSpPr>
        <p:spPr>
          <a:xfrm>
            <a:off x="4797787" y="5088901"/>
            <a:ext cx="24778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GB" dirty="0">
                <a:solidFill>
                  <a:srgbClr val="034EA2"/>
                </a:solidFill>
              </a:rPr>
              <a:t>www.eitrawmaterials.eu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615564-6A10-CC48-A18B-F50DF0814C56}"/>
              </a:ext>
            </a:extLst>
          </p:cNvPr>
          <p:cNvSpPr txBox="1"/>
          <p:nvPr userDrawn="1"/>
        </p:nvSpPr>
        <p:spPr>
          <a:xfrm>
            <a:off x="6170961" y="5506132"/>
            <a:ext cx="1752232" cy="344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GB" dirty="0">
                <a:solidFill>
                  <a:srgbClr val="034EA2"/>
                </a:solidFill>
              </a:rPr>
              <a:t>EITRawMaterials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DA8153-82B9-3146-8E3F-3D628F5EA0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39" y="5529184"/>
            <a:ext cx="1575288" cy="3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xmlns="" id="{004A144D-132F-EE4F-AA53-48D9615D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xmlns="" id="{0E6F6FDE-2625-3A41-A476-8EF7A6A1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03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9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srgbClr val="333333">
                    <a:tint val="75000"/>
                  </a:srgbClr>
                </a:solidFill>
              </a:rPr>
              <a:pPr defTabSz="914400"/>
              <a:t>6/20/2022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srgbClr val="333333">
                    <a:tint val="75000"/>
                  </a:srgbClr>
                </a:solidFill>
              </a:rPr>
              <a:pPr defTabSz="914400"/>
              <a:t>‹#›</a:t>
            </a:fld>
            <a:endParaRPr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/>
          <a:lstStyle/>
          <a:p>
            <a:fld id="{34BB1483-89D2-4D1D-826A-5EFC594275A4}" type="datetimeFigureOut">
              <a:rPr lang="hr-HR" smtClean="0"/>
              <a:t>20.6.2022.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/>
          <a:lstStyle/>
          <a:p>
            <a:fld id="{78BDEE77-A7CF-4B92-9E16-C6C6A3BEF7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3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 defTabSz="914400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EF3A036-06B3-4C92-B0F0-5AE41EC14CBC}" type="slidenum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F0183-137C-0240-A849-C7500AF6AF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8000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xmlns="" id="{B2840450-2944-8D42-AF64-5D110D3C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4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F3A036-06B3-4C92-B0F0-5AE41EC14CBC}" type="slidenum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5" y="5915499"/>
            <a:ext cx="2137322" cy="5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949280"/>
            <a:ext cx="2137322" cy="5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5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10525"/>
            <a:ext cx="2137322" cy="5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4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4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0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2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6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4">
            <a:extLst>
              <a:ext uri="{FF2B5EF4-FFF2-40B4-BE49-F238E27FC236}">
                <a16:creationId xmlns:a16="http://schemas.microsoft.com/office/drawing/2014/main" xmlns="" id="{6B0AD233-D136-C04D-91A3-CB4EE52F2F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7599" y="1080000"/>
            <a:ext cx="3600401" cy="4392836"/>
          </a:xfrm>
          <a:prstGeom prst="round2DiagRect">
            <a:avLst>
              <a:gd name="adj1" fmla="val 0"/>
              <a:gd name="adj2" fmla="val 11175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047B6D99-AE24-4E45-946B-9B6CA6928B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080000"/>
            <a:ext cx="7366680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xmlns="" id="{47ACBE2B-5A14-7A42-AC05-5346D3FD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4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31641" y="3785892"/>
            <a:ext cx="6542123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Additional Information</a:t>
            </a:r>
          </a:p>
        </p:txBody>
      </p:sp>
      <p:pic>
        <p:nvPicPr>
          <p:cNvPr id="15" name="Picture 5" descr="http://upload.wikimedia.org/wikipedia/commons/thumb/b/b7/Flag_of_Europe.svg/2000px-Flag_of_Europe.sv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00" y="4536881"/>
            <a:ext cx="315899" cy="2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 userDrawn="1"/>
        </p:nvSpPr>
        <p:spPr>
          <a:xfrm>
            <a:off x="5231904" y="4509125"/>
            <a:ext cx="2026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sz="600" dirty="0">
                <a:solidFill>
                  <a:srgbClr val="949494"/>
                </a:solidFill>
                <a:latin typeface="Titillium-Light"/>
              </a:rPr>
              <a:t>RawMaterials is supported by the EIT,</a:t>
            </a:r>
          </a:p>
          <a:p>
            <a:pPr algn="just" defTabSz="914400"/>
            <a:r>
              <a:rPr lang="en-US" sz="600" dirty="0">
                <a:solidFill>
                  <a:srgbClr val="949494"/>
                </a:solidFill>
                <a:latin typeface="Titillium-Light"/>
              </a:rPr>
              <a:t>a body of the European Union</a:t>
            </a:r>
            <a:endParaRPr lang="it-IT" sz="600" dirty="0">
              <a:solidFill>
                <a:srgbClr val="949494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64" y="2204863"/>
            <a:ext cx="3749561" cy="10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8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0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7920530" cy="432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91C0174-5C81-433E-BFB9-835176B95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05264"/>
            <a:ext cx="4511824" cy="7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xmlns="" id="{54AE5A81-9495-9646-9362-78C3334844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5157" y="1080000"/>
            <a:ext cx="3312369" cy="4392613"/>
          </a:xfrm>
          <a:prstGeom prst="round2DiagRect">
            <a:avLst>
              <a:gd name="adj1" fmla="val 0"/>
              <a:gd name="adj2" fmla="val 14569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xmlns="" id="{231FA672-8DC0-A841-81EC-7A56135606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19631" y="1080000"/>
            <a:ext cx="3312369" cy="4392613"/>
          </a:xfrm>
          <a:prstGeom prst="round2DiagRect">
            <a:avLst>
              <a:gd name="adj1" fmla="val 0"/>
              <a:gd name="adj2" fmla="val 15164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13D474D7-6227-BA45-8AC5-941C9D2E12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080000"/>
            <a:ext cx="4303052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xmlns="" id="{0C6C00DE-2636-C943-82A4-F27A3B23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5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4E829E62-EFB3-C643-9C2E-DAE94E3EB3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001" y="1080000"/>
            <a:ext cx="5736000" cy="4567267"/>
          </a:xfrm>
          <a:prstGeom prst="round2DiagRect">
            <a:avLst>
              <a:gd name="adj1" fmla="val 0"/>
              <a:gd name="adj2" fmla="val 11678"/>
            </a:avLst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FC6D22FE-6738-A64F-A02C-082E1104C5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8128" y="1080025"/>
            <a:ext cx="2106406" cy="2232393"/>
          </a:xfrm>
          <a:prstGeom prst="round2DiagRect">
            <a:avLst>
              <a:gd name="adj1" fmla="val 0"/>
              <a:gd name="adj2" fmla="val 19161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xmlns="" id="{2C31A2DA-A102-7B43-A0D2-A1CA351C68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48128" y="3600345"/>
            <a:ext cx="4520538" cy="1989243"/>
          </a:xfrm>
          <a:prstGeom prst="round2DiagRect">
            <a:avLst>
              <a:gd name="adj1" fmla="val 0"/>
              <a:gd name="adj2" fmla="val 17451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xmlns="" id="{7DE20F14-F58D-8B49-A78F-2FEB70D4A9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2260" y="1080000"/>
            <a:ext cx="210640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94ADEFF7-C52A-5747-8835-ACE29B1420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80000"/>
            <a:ext cx="6192683" cy="450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xmlns="" id="{6633A78D-8C86-9942-8A62-04D2610C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2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4">
            <a:extLst>
              <a:ext uri="{FF2B5EF4-FFF2-40B4-BE49-F238E27FC236}">
                <a16:creationId xmlns:a16="http://schemas.microsoft.com/office/drawing/2014/main" xmlns="" id="{F173F799-17C5-8647-B1DB-8AB59B112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476672"/>
            <a:ext cx="11442533" cy="1584176"/>
          </a:xfrm>
          <a:prstGeom prst="round2DiagRect">
            <a:avLst>
              <a:gd name="adj1" fmla="val 0"/>
              <a:gd name="adj2" fmla="val 21913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3E0CDAD3-6E50-1D4F-9C24-172ECFD04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999" y="2924944"/>
            <a:ext cx="11442532" cy="27646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73D35D-0AC4-234F-9DEC-4F51E9B5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276872"/>
            <a:ext cx="1144253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9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>
            <a:extLst>
              <a:ext uri="{FF2B5EF4-FFF2-40B4-BE49-F238E27FC236}">
                <a16:creationId xmlns:a16="http://schemas.microsoft.com/office/drawing/2014/main" xmlns="" id="{7BA217D2-72AD-E646-A3F7-532ECA3A11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743770"/>
            <a:ext cx="11442533" cy="1920430"/>
          </a:xfrm>
          <a:prstGeom prst="round2DiagRect">
            <a:avLst>
              <a:gd name="adj1" fmla="val 0"/>
              <a:gd name="adj2" fmla="val 22976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B4416103-B929-7640-960E-F7C81C370F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080000"/>
            <a:ext cx="6811267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xmlns="" id="{70BAB526-731D-FB46-B904-924F1AAB7D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82547" y="1079777"/>
            <a:ext cx="4319985" cy="2376264"/>
          </a:xfrm>
          <a:prstGeom prst="round2DiagRect">
            <a:avLst>
              <a:gd name="adj1" fmla="val 0"/>
              <a:gd name="adj2" fmla="val 1639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xmlns="" id="{BD60A9F9-9820-D844-8FB0-20E0DA0B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2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35">
            <a:extLst>
              <a:ext uri="{FF2B5EF4-FFF2-40B4-BE49-F238E27FC236}">
                <a16:creationId xmlns:a16="http://schemas.microsoft.com/office/drawing/2014/main" xmlns="" id="{5D0A9233-2E30-0146-A29E-D789F857F870}"/>
              </a:ext>
            </a:extLst>
          </p:cNvPr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360000" y="108000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xmlns="" id="{70B3CB14-F428-6F43-84E0-B136BAA2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510008" cy="4924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BCC7DB6-5F50-4198-BEC0-09A4E32194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24" y="248989"/>
            <a:ext cx="4151784" cy="7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28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93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618">
          <p15:clr>
            <a:srgbClr val="F26B43"/>
          </p15:clr>
        </p15:guide>
        <p15:guide id="7" pos="4294">
          <p15:clr>
            <a:srgbClr val="F26B43"/>
          </p15:clr>
        </p15:guide>
        <p15:guide id="8" pos="4747">
          <p15:clr>
            <a:srgbClr val="F26B43"/>
          </p15:clr>
        </p15:guide>
        <p15:guide id="9" pos="5382">
          <p15:clr>
            <a:srgbClr val="F26B43"/>
          </p15:clr>
        </p15:guide>
        <p15:guide id="10" orient="horz" pos="35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F3A036-06B3-4C92-B0F0-5AE41EC14CBC}" type="slidenum">
              <a:rPr lang="en-US" smtClean="0">
                <a:solidFill>
                  <a:srgbClr val="333333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A55EBA2-B036-4A83-9099-5D8DA0C1429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970080"/>
            <a:ext cx="3935760" cy="6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026" y="2082336"/>
            <a:ext cx="6281873" cy="5248622"/>
          </a:xfrm>
        </p:spPr>
        <p:txBody>
          <a:bodyPr>
            <a:normAutofit/>
          </a:bodyPr>
          <a:lstStyle/>
          <a:p>
            <a:pPr algn="just"/>
            <a:r>
              <a:rPr lang="sl-SI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Strukturiran program pripravništva </a:t>
            </a:r>
            <a:r>
              <a:rPr lang="sl-SI" dirty="0" smtClean="0">
                <a:latin typeface="Calibri Light" panose="020F0302020204030204" pitchFamily="34" charset="0"/>
              </a:rPr>
              <a:t>za študente iz vzhodne Evrope in t.i. “RIS” regije z namenom izboljšanja profesionalnih veščin študentov, sodelovanja med univerzami in podjetji v regiji ter preprečevanja bega možganov</a:t>
            </a:r>
            <a:r>
              <a:rPr lang="sl-SI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.</a:t>
            </a:r>
          </a:p>
          <a:p>
            <a:pPr algn="just"/>
            <a:r>
              <a:rPr lang="sl-SI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Program ponuja štipendije </a:t>
            </a:r>
            <a:r>
              <a:rPr lang="sl-SI" dirty="0" smtClean="0">
                <a:latin typeface="Calibri Light" panose="020F0302020204030204" pitchFamily="34" charset="0"/>
              </a:rPr>
              <a:t>v zneskih do </a:t>
            </a:r>
            <a:r>
              <a:rPr lang="sl-SI" b="1" u="sng" dirty="0" smtClean="0">
                <a:latin typeface="Calibri Light" panose="020F0302020204030204" pitchFamily="34" charset="0"/>
              </a:rPr>
              <a:t>600 €/ mesec </a:t>
            </a:r>
            <a:r>
              <a:rPr lang="sl-SI" dirty="0" smtClean="0">
                <a:latin typeface="Calibri Light" panose="020F0302020204030204" pitchFamily="34" charset="0"/>
              </a:rPr>
              <a:t>in delavnice za dvig vodstvenih &amp; organizacijskih kompetenc mentorjev v organizacijah.</a:t>
            </a:r>
          </a:p>
          <a:p>
            <a:pPr algn="just"/>
            <a:r>
              <a:rPr lang="sl-SI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Trajanje projekta: </a:t>
            </a:r>
            <a:r>
              <a:rPr lang="sl-SI" dirty="0" smtClean="0">
                <a:latin typeface="Calibri Light" panose="020F0302020204030204" pitchFamily="34" charset="0"/>
              </a:rPr>
              <a:t>2022 -2024</a:t>
            </a:r>
          </a:p>
          <a:p>
            <a:pPr algn="just"/>
            <a:r>
              <a:rPr lang="sl-SI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Koordinator</a:t>
            </a:r>
            <a:r>
              <a:rPr lang="sl-SI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: </a:t>
            </a:r>
            <a:r>
              <a:rPr lang="sl-SI" dirty="0" smtClean="0">
                <a:latin typeface="Calibri Light" panose="020F0302020204030204" pitchFamily="34" charset="0"/>
              </a:rPr>
              <a:t>Univerza v Zagrebu, Fakulteta za rudarstvo, geologijo in naftni </a:t>
            </a:r>
            <a:r>
              <a:rPr lang="sl-SI" dirty="0" err="1" smtClean="0">
                <a:latin typeface="Calibri Light" panose="020F0302020204030204" pitchFamily="34" charset="0"/>
              </a:rPr>
              <a:t>inžinering</a:t>
            </a:r>
            <a:r>
              <a:rPr lang="sl-SI" dirty="0" smtClean="0">
                <a:latin typeface="Calibri Light" panose="020F0302020204030204" pitchFamily="34" charset="0"/>
              </a:rPr>
              <a:t> </a:t>
            </a:r>
            <a:endParaRPr lang="sl-SI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1" y="2742093"/>
            <a:ext cx="2700589" cy="251781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5" y="0"/>
            <a:ext cx="3665563" cy="24794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Calibri Light" panose="020F0302020204030204" pitchFamily="34" charset="0"/>
              </a:rPr>
              <a:t>Implementacija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69680736"/>
              </p:ext>
            </p:extLst>
          </p:nvPr>
        </p:nvGraphicFramePr>
        <p:xfrm>
          <a:off x="4610368" y="1761423"/>
          <a:ext cx="7391132" cy="434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-10843"/>
            <a:ext cx="3684259" cy="2798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2" y="3348485"/>
            <a:ext cx="2700589" cy="25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86" y="135862"/>
            <a:ext cx="8440214" cy="633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82" y="3300942"/>
            <a:ext cx="3117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RIS- Internship </a:t>
            </a:r>
            <a:r>
              <a:rPr lang="en-GB" sz="24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–</a:t>
            </a:r>
          </a:p>
          <a:p>
            <a:r>
              <a:rPr lang="en-US" sz="2400" b="1" dirty="0" err="1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d</a:t>
            </a:r>
            <a:r>
              <a:rPr lang="en-US" sz="2400" b="1" dirty="0" err="1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ržave</a:t>
            </a:r>
            <a:r>
              <a:rPr lang="en-US" sz="24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izvanja</a:t>
            </a:r>
            <a:r>
              <a:rPr lang="en-US" sz="24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programa</a:t>
            </a:r>
            <a:endParaRPr lang="en-US" sz="2400" b="1" dirty="0" smtClean="0">
              <a:solidFill>
                <a:srgbClr val="6BB94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" y="1611564"/>
            <a:ext cx="2857500" cy="1535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5" y="209551"/>
            <a:ext cx="1191917" cy="1111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3813" y="125128"/>
            <a:ext cx="2995113" cy="640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6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E80D4D87-1614-472B-B427-D00E1E06C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06" y="5874052"/>
            <a:ext cx="1280602" cy="794253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xmlns="" id="{2CE88E91-2F36-44A0-9DA8-3BAC9EE9C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3" y="5751786"/>
            <a:ext cx="6321434" cy="103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94" y="1029064"/>
            <a:ext cx="2860987" cy="2860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1109" y="3819628"/>
            <a:ext cx="5835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Več</a:t>
            </a:r>
            <a:r>
              <a:rPr lang="en-US" sz="36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 o </a:t>
            </a:r>
            <a:r>
              <a:rPr lang="en-US" sz="3600" b="1" dirty="0" err="1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projektu</a:t>
            </a:r>
            <a:r>
              <a:rPr lang="en-US" sz="36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https</a:t>
            </a:r>
            <a:r>
              <a:rPr lang="en-US" sz="3600" b="1" dirty="0">
                <a:solidFill>
                  <a:srgbClr val="6BB945"/>
                </a:solidFill>
                <a:latin typeface="+mj-lt"/>
                <a:cs typeface="Calibri" panose="020F0502020204030204" pitchFamily="34" charset="0"/>
              </a:rPr>
              <a:t>://www.ris-internship.eu/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19" y="754385"/>
            <a:ext cx="3135302" cy="29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9_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4" id="{A069ABC2-83F3-0C4E-A62C-1B6D9367A1DD}" vid="{EBD502B0-584A-124F-9C82-C705B4002F0F}"/>
    </a:ext>
  </a:extLst>
</a:theme>
</file>

<file path=ppt/theme/theme2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8_eitRaw_PresentationMaster.potx" id="{DC858601-12D4-402D-9F46-02DFA6F2EDE4}" vid="{DE6FA451-9BB0-4ADD-A121-1726D94835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838</TotalTime>
  <Words>179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9_Green Text Content Slides</vt:lpstr>
      <vt:lpstr>Green Text Content Slides</vt:lpstr>
      <vt:lpstr>PowerPoint Presentation</vt:lpstr>
      <vt:lpstr>Implementacija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Grgasović</dc:creator>
  <cp:lastModifiedBy>Mateja Košir</cp:lastModifiedBy>
  <cp:revision>24</cp:revision>
  <dcterms:created xsi:type="dcterms:W3CDTF">2022-01-14T08:23:52Z</dcterms:created>
  <dcterms:modified xsi:type="dcterms:W3CDTF">2022-06-20T09:55:07Z</dcterms:modified>
</cp:coreProperties>
</file>