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handoutMasterIdLst>
    <p:handoutMasterId r:id="rId17"/>
  </p:handoutMasterIdLst>
  <p:sldIdLst>
    <p:sldId id="265" r:id="rId2"/>
    <p:sldId id="264" r:id="rId3"/>
    <p:sldId id="263" r:id="rId4"/>
    <p:sldId id="262" r:id="rId5"/>
    <p:sldId id="268" r:id="rId6"/>
    <p:sldId id="261" r:id="rId7"/>
    <p:sldId id="276" r:id="rId8"/>
    <p:sldId id="277" r:id="rId9"/>
    <p:sldId id="278" r:id="rId10"/>
    <p:sldId id="266" r:id="rId11"/>
    <p:sldId id="280" r:id="rId12"/>
    <p:sldId id="281" r:id="rId13"/>
    <p:sldId id="282" r:id="rId14"/>
    <p:sldId id="283" r:id="rId15"/>
    <p:sldId id="271" r:id="rId16"/>
  </p:sldIdLst>
  <p:sldSz cx="12192000" cy="6858000"/>
  <p:notesSz cx="6797675" cy="987425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7" d="100"/>
          <a:sy n="77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41FE7-70C7-4BB0-94E7-111711D2F5DB}" type="datetimeFigureOut">
              <a:rPr lang="sl-SI" smtClean="0"/>
              <a:t>24.5.2016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9E4D4-ECD2-4A0C-81B9-B986EE27E4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5021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999" y="4724400"/>
            <a:ext cx="10058399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t>‹#›</a:t>
            </a:fld>
            <a:endParaRPr lang="sl-SI"/>
          </a:p>
        </p:txBody>
      </p:sp>
      <p:cxnSp>
        <p:nvCxnSpPr>
          <p:cNvPr id="12" name="Straight Connector 11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Screen Shot 2016-02-22 at 20.21.5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634" y="466435"/>
            <a:ext cx="1923172" cy="134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98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98" y="4795223"/>
            <a:ext cx="10058401" cy="131665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103387"/>
            <a:ext cx="9652000" cy="3691835"/>
          </a:xfrm>
        </p:spPr>
        <p:txBody>
          <a:bodyPr vert="eaVert" anchor="t" anchorCtr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t>‹#›</a:t>
            </a:fld>
            <a:endParaRPr lang="sl-SI"/>
          </a:p>
        </p:txBody>
      </p:sp>
      <p:cxnSp>
        <p:nvCxnSpPr>
          <p:cNvPr id="7" name="Straight Connector 6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55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1013174"/>
            <a:ext cx="2438400" cy="5082827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013173"/>
            <a:ext cx="7620000" cy="4549428"/>
          </a:xfrm>
        </p:spPr>
        <p:txBody>
          <a:bodyPr vert="eaVert" anchor="t" anchorCtr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t>‹#›</a:t>
            </a:fld>
            <a:endParaRPr lang="sl-SI"/>
          </a:p>
        </p:txBody>
      </p:sp>
      <p:cxnSp>
        <p:nvCxnSpPr>
          <p:cNvPr id="7" name="Straight Connector 6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98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5997" y="6218302"/>
            <a:ext cx="6498495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t>‹#›</a:t>
            </a:fld>
            <a:endParaRPr lang="sl-SI"/>
          </a:p>
        </p:txBody>
      </p:sp>
      <p:cxnSp>
        <p:nvCxnSpPr>
          <p:cNvPr id="7" name="Straight Connector 6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54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100584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56800" y="6269649"/>
            <a:ext cx="1117601" cy="365125"/>
          </a:xfrm>
          <a:prstGeom prst="rect">
            <a:avLst/>
          </a:prstGeom>
        </p:spPr>
        <p:txBody>
          <a:bodyPr/>
          <a:lstStyle>
            <a:lvl1pPr>
              <a:defRPr sz="1100" b="0"/>
            </a:lvl1pPr>
          </a:lstStyle>
          <a:p>
            <a:fld id="{EC0C03CE-B184-46B9-9325-7C45D3480C7C}" type="datetimeFigureOut">
              <a:rPr lang="sl-SI" smtClean="0"/>
              <a:t>24.5.2016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5999" y="6208777"/>
            <a:ext cx="6498492" cy="365125"/>
          </a:xfrm>
        </p:spPr>
        <p:txBody>
          <a:bodyPr/>
          <a:lstStyle>
            <a:lvl1pPr>
              <a:defRPr b="0"/>
            </a:lvl1pPr>
          </a:lstStyle>
          <a:p>
            <a:endParaRPr lang="sl-SI"/>
          </a:p>
        </p:txBody>
      </p:sp>
      <p:cxnSp>
        <p:nvCxnSpPr>
          <p:cNvPr id="9" name="Straight Connector 8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creen Shot 2016-02-22 at 20.21.5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634" y="466435"/>
            <a:ext cx="1923172" cy="134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61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97" y="4947893"/>
            <a:ext cx="10058403" cy="116398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902139"/>
            <a:ext cx="4876800" cy="404575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02139"/>
            <a:ext cx="4876800" cy="40457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t>‹#›</a:t>
            </a:fld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59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183836"/>
            <a:ext cx="10054336" cy="988364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89000" y="984341"/>
            <a:ext cx="4999736" cy="514600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704004"/>
            <a:ext cx="4876800" cy="3479831"/>
          </a:xfrm>
        </p:spPr>
        <p:txBody>
          <a:bodyPr anchor="t" anchorCtr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46611" y="984341"/>
            <a:ext cx="5023725" cy="514600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704005"/>
            <a:ext cx="4876800" cy="3479830"/>
          </a:xfrm>
        </p:spPr>
        <p:txBody>
          <a:bodyPr anchor="t" anchorCtr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t>‹#›</a:t>
            </a:fld>
            <a:endParaRPr lang="sl-SI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624103"/>
            <a:ext cx="4876800" cy="158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624103"/>
            <a:ext cx="4876800" cy="158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47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E43213C-A57C-44A1-803C-C34297A71A6F}" type="slidenum">
              <a:rPr lang="sl-SI" smtClean="0"/>
              <a:t>‹#›</a:t>
            </a:fld>
            <a:endParaRPr lang="sl-SI"/>
          </a:p>
        </p:txBody>
      </p:sp>
      <p:cxnSp>
        <p:nvCxnSpPr>
          <p:cNvPr id="6" name="Straight Connector 5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29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t>‹#›</a:t>
            </a:fld>
            <a:endParaRPr lang="sl-SI"/>
          </a:p>
        </p:txBody>
      </p:sp>
      <p:cxnSp>
        <p:nvCxnSpPr>
          <p:cNvPr id="5" name="Straight Connector 4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20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99" y="4892375"/>
            <a:ext cx="10058399" cy="1279825"/>
          </a:xfrm>
        </p:spPr>
        <p:txBody>
          <a:bodyPr anchor="b">
            <a:normAutofit/>
          </a:bodyPr>
          <a:lstStyle>
            <a:lvl1pPr algn="l">
              <a:defRPr sz="4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909080"/>
            <a:ext cx="6126579" cy="398329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909080"/>
            <a:ext cx="3564876" cy="398329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t>‹#›</a:t>
            </a:fld>
            <a:endParaRPr lang="sl-SI"/>
          </a:p>
        </p:txBody>
      </p:sp>
      <p:cxnSp>
        <p:nvCxnSpPr>
          <p:cNvPr id="10" name="Straight Connector 9"/>
          <p:cNvCxnSpPr/>
          <p:nvPr/>
        </p:nvCxnSpPr>
        <p:spPr>
          <a:xfrm>
            <a:off x="4775200" y="909080"/>
            <a:ext cx="0" cy="3983294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28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977120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50731" y="881322"/>
            <a:ext cx="9838325" cy="3282402"/>
          </a:xfrm>
          <a:ln w="6350"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4163724"/>
            <a:ext cx="9855200" cy="408276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t>‹#›</a:t>
            </a:fld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90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 amt="0"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5998" y="4572001"/>
            <a:ext cx="10058401" cy="153987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5995" y="902140"/>
            <a:ext cx="10058404" cy="366986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7" y="6208777"/>
            <a:ext cx="7506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70796" y="6214129"/>
            <a:ext cx="703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7E43213C-A57C-44A1-803C-C34297A71A6F}" type="slidenum">
              <a:rPr lang="sl-SI" smtClean="0"/>
              <a:t>‹#›</a:t>
            </a:fld>
            <a:endParaRPr lang="sl-SI"/>
          </a:p>
        </p:txBody>
      </p:sp>
      <p:cxnSp>
        <p:nvCxnSpPr>
          <p:cNvPr id="10" name="Straight Connector 9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creen Shot 2016-02-22 at 20.21.53.pn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734" y="235931"/>
            <a:ext cx="1053143" cy="73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2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zlata.plostajner@uni-lj.si" TargetMode="External"/><Relationship Id="rId2" Type="http://schemas.openxmlformats.org/officeDocument/2006/relationships/hyperlink" Target="mailto:pkp@uni-lj.si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647568" y="1374133"/>
            <a:ext cx="955589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altLang="sl-SI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Javni razpis  Po kreativni poti do znanja 2016/2017  – PKP </a:t>
            </a:r>
          </a:p>
          <a:p>
            <a:pPr algn="ctr"/>
            <a:endParaRPr lang="sl-SI" altLang="sl-SI" sz="36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sl-SI" sz="3600" dirty="0">
                <a:solidFill>
                  <a:srgbClr val="FF0000"/>
                </a:solidFill>
              </a:rPr>
              <a:t>Sestanek koordinatorjev PKP</a:t>
            </a:r>
          </a:p>
          <a:p>
            <a:pPr algn="ctr"/>
            <a:r>
              <a:rPr lang="sl-SI" sz="3600" dirty="0">
                <a:solidFill>
                  <a:srgbClr val="FF0000"/>
                </a:solidFill>
              </a:rPr>
              <a:t>18.6.2016</a:t>
            </a:r>
          </a:p>
          <a:p>
            <a:pPr algn="ctr"/>
            <a:endParaRPr lang="sl-SI" sz="3600" dirty="0">
              <a:solidFill>
                <a:srgbClr val="FF0000"/>
              </a:solidFill>
            </a:endParaRPr>
          </a:p>
          <a:p>
            <a:pPr algn="ctr"/>
            <a:endParaRPr lang="sl-SI" sz="3600" dirty="0">
              <a:solidFill>
                <a:srgbClr val="FF0000"/>
              </a:solidFill>
            </a:endParaRPr>
          </a:p>
          <a:p>
            <a:pPr algn="ctr"/>
            <a:r>
              <a:rPr lang="sl-SI" sz="1600" dirty="0">
                <a:solidFill>
                  <a:srgbClr val="FF0000"/>
                </a:solidFill>
              </a:rPr>
              <a:t>mag. Zlata Ploštajner</a:t>
            </a:r>
          </a:p>
          <a:p>
            <a:pPr algn="ctr"/>
            <a:r>
              <a:rPr lang="sl-SI" sz="1600" dirty="0" smtClean="0">
                <a:solidFill>
                  <a:srgbClr val="FF0000"/>
                </a:solidFill>
              </a:rPr>
              <a:t>pkp@</a:t>
            </a:r>
            <a:r>
              <a:rPr lang="sl-SI" sz="1600" dirty="0" err="1" smtClean="0">
                <a:solidFill>
                  <a:srgbClr val="FF0000"/>
                </a:solidFill>
              </a:rPr>
              <a:t>uni</a:t>
            </a:r>
            <a:r>
              <a:rPr lang="sl-SI" sz="1600" dirty="0" smtClean="0">
                <a:solidFill>
                  <a:srgbClr val="FF0000"/>
                </a:solidFill>
              </a:rPr>
              <a:t>-</a:t>
            </a:r>
            <a:r>
              <a:rPr lang="sl-SI" sz="1600" dirty="0" err="1" smtClean="0">
                <a:solidFill>
                  <a:srgbClr val="FF0000"/>
                </a:solidFill>
              </a:rPr>
              <a:t>lj.si</a:t>
            </a:r>
            <a:endParaRPr lang="sl-SI" sz="36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32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980303" y="1120676"/>
            <a:ext cx="980302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altLang="sl-SI" sz="2400" b="1" dirty="0">
                <a:solidFill>
                  <a:srgbClr val="FF0000"/>
                </a:solidFill>
              </a:rPr>
              <a:t>Upravičeni stroški</a:t>
            </a:r>
          </a:p>
          <a:p>
            <a:r>
              <a:rPr lang="sl-SI" altLang="sl-SI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sl-SI" altLang="sl-SI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sl-SI" altLang="sl-SI" sz="2400" b="1" dirty="0">
                <a:solidFill>
                  <a:srgbClr val="FF0000"/>
                </a:solidFill>
              </a:rPr>
              <a:t>Standardni stroški na enoto  za :</a:t>
            </a:r>
            <a:r>
              <a:rPr lang="sl-SI" altLang="sl-SI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sl-SI" altLang="sl-SI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sl-SI" altLang="sl-SI" sz="9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2900" indent="-342900">
              <a:spcBef>
                <a:spcPts val="600"/>
              </a:spcBef>
              <a:buFont typeface="Georgia" panose="02040502050405020303" pitchFamily="18" charset="0"/>
              <a:buChar char="●"/>
            </a:pPr>
            <a:r>
              <a:rPr lang="sl-SI" altLang="sl-SI" sz="24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vodenje in koordiniranje </a:t>
            </a:r>
            <a:r>
              <a:rPr lang="sl-SI" altLang="sl-SI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projekta </a:t>
            </a:r>
          </a:p>
          <a:p>
            <a:pPr marL="342900" indent="-342900">
              <a:spcBef>
                <a:spcPts val="600"/>
              </a:spcBef>
              <a:buFont typeface="Georgia" panose="02040502050405020303" pitchFamily="18" charset="0"/>
              <a:buChar char="●"/>
            </a:pPr>
            <a:r>
              <a:rPr lang="sl-SI" altLang="sl-SI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sodelovanje </a:t>
            </a:r>
            <a:r>
              <a:rPr lang="sl-SI" altLang="sl-SI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delovnega mentorja  </a:t>
            </a:r>
            <a:r>
              <a:rPr lang="sl-SI" altLang="sl-SI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marL="342900" indent="-342900">
              <a:spcBef>
                <a:spcPts val="600"/>
              </a:spcBef>
              <a:buFont typeface="Georgia" panose="02040502050405020303" pitchFamily="18" charset="0"/>
              <a:buChar char="●"/>
            </a:pPr>
            <a:r>
              <a:rPr lang="sl-SI" altLang="sl-SI" sz="24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denarno </a:t>
            </a:r>
            <a:r>
              <a:rPr lang="sl-SI" altLang="sl-SI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spodbudo študentu </a:t>
            </a:r>
            <a:r>
              <a:rPr lang="sl-SI" altLang="sl-SI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za vključitev v projektne </a:t>
            </a:r>
            <a:r>
              <a:rPr lang="sl-SI" altLang="sl-SI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aktivnosti </a:t>
            </a:r>
          </a:p>
          <a:p>
            <a:pPr marL="342900" indent="-342900">
              <a:spcBef>
                <a:spcPts val="600"/>
              </a:spcBef>
              <a:buFont typeface="Georgia" panose="02040502050405020303" pitchFamily="18" charset="0"/>
              <a:buChar char="●"/>
            </a:pPr>
            <a:r>
              <a:rPr lang="sl-SI" altLang="sl-SI" sz="24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pedagoške  mentorje za spodbujanje </a:t>
            </a:r>
            <a:r>
              <a:rPr lang="sl-SI" altLang="sl-SI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prenosa znanj</a:t>
            </a:r>
            <a:r>
              <a:rPr lang="sl-SI" altLang="sl-SI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izkušenj in dobrih praks </a:t>
            </a:r>
            <a:r>
              <a:rPr lang="sl-SI" altLang="sl-SI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  podjetja  in organizacije iz negospodarstva </a:t>
            </a:r>
          </a:p>
          <a:p>
            <a:pPr marL="342900" indent="-342900">
              <a:spcBef>
                <a:spcPts val="600"/>
              </a:spcBef>
              <a:buFont typeface="Georgia" panose="02040502050405020303" pitchFamily="18" charset="0"/>
              <a:buChar char="●"/>
            </a:pPr>
            <a:r>
              <a:rPr lang="sl-SI" altLang="sl-SI" sz="24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delovne mentorje </a:t>
            </a:r>
            <a:r>
              <a:rPr lang="sl-SI" altLang="sl-SI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za spodbujanje </a:t>
            </a:r>
            <a:r>
              <a:rPr lang="sl-SI" altLang="sl-SI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prenosa znanj, izkušenj in dobrih </a:t>
            </a:r>
            <a:r>
              <a:rPr lang="sl-SI" altLang="sl-SI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praks  iz gospodarstva in negospodarstva v pedagoški proces</a:t>
            </a:r>
            <a:endParaRPr lang="sl-SI" sz="24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32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ravokotnik 8"/>
          <p:cNvSpPr/>
          <p:nvPr/>
        </p:nvSpPr>
        <p:spPr>
          <a:xfrm>
            <a:off x="1095282" y="2510569"/>
            <a:ext cx="958927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b="1" i="1" dirty="0" smtClean="0"/>
          </a:p>
          <a:p>
            <a:r>
              <a:rPr lang="sl-SI" sz="2000" b="1" i="1" dirty="0">
                <a:solidFill>
                  <a:srgbClr val="FF0000"/>
                </a:solidFill>
              </a:rPr>
              <a:t>1. OSNOVNI PODATKI </a:t>
            </a:r>
            <a:r>
              <a:rPr lang="sl-SI" sz="2000" b="1" i="1" dirty="0" smtClean="0">
                <a:solidFill>
                  <a:srgbClr val="FF0000"/>
                </a:solidFill>
              </a:rPr>
              <a:t>ČLANICE:</a:t>
            </a:r>
            <a:endParaRPr lang="sl-SI" sz="2000" b="1" i="1" dirty="0">
              <a:solidFill>
                <a:srgbClr val="FF0000"/>
              </a:solidFill>
            </a:endParaRPr>
          </a:p>
          <a:p>
            <a:endParaRPr lang="sl-SI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2000" dirty="0" smtClean="0"/>
              <a:t>Ime </a:t>
            </a:r>
            <a:r>
              <a:rPr lang="sl-SI" sz="2000" dirty="0"/>
              <a:t>članice: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2000" dirty="0" smtClean="0"/>
              <a:t>Koordinator projekta na </a:t>
            </a:r>
            <a:r>
              <a:rPr lang="sl-SI" sz="2000" dirty="0"/>
              <a:t>članici:</a:t>
            </a:r>
          </a:p>
          <a:p>
            <a:endParaRPr lang="sl-SI" sz="2000" dirty="0"/>
          </a:p>
          <a:p>
            <a:endParaRPr lang="sl-SI" sz="2000" dirty="0"/>
          </a:p>
          <a:p>
            <a:r>
              <a:rPr lang="sl-SI" sz="2000" b="1" i="1" dirty="0">
                <a:solidFill>
                  <a:srgbClr val="FF0000"/>
                </a:solidFill>
              </a:rPr>
              <a:t>2. PODATKI O PROJEKTU:</a:t>
            </a:r>
          </a:p>
          <a:p>
            <a:endParaRPr lang="sl-SI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2000" dirty="0"/>
              <a:t>Naziv projekta: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2000" dirty="0" smtClean="0"/>
              <a:t>Trajanje </a:t>
            </a:r>
            <a:r>
              <a:rPr lang="sl-SI" sz="2000" dirty="0"/>
              <a:t>projekta (v mesecih):</a:t>
            </a:r>
          </a:p>
          <a:p>
            <a:endParaRPr lang="sl-SI" sz="2000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679731" y="1462684"/>
            <a:ext cx="1105372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sl-SI" sz="3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PRIPRAVA PROJEKTOV ZA JAVNI RAZPIS</a:t>
            </a:r>
          </a:p>
        </p:txBody>
      </p:sp>
    </p:spTree>
    <p:extLst>
      <p:ext uri="{BB962C8B-B14F-4D97-AF65-F5344CB8AC3E}">
        <p14:creationId xmlns:p14="http://schemas.microsoft.com/office/powerpoint/2010/main" val="4267709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565" y="311944"/>
            <a:ext cx="1371600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avokotnik 3"/>
          <p:cNvSpPr/>
          <p:nvPr/>
        </p:nvSpPr>
        <p:spPr>
          <a:xfrm>
            <a:off x="1092423" y="874800"/>
            <a:ext cx="1076240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i="1" dirty="0" smtClean="0">
                <a:solidFill>
                  <a:srgbClr val="FF0000"/>
                </a:solidFill>
              </a:rPr>
              <a:t>3. PARTNERSTVO </a:t>
            </a:r>
            <a:r>
              <a:rPr lang="sl-SI" sz="2000" b="1" i="1" dirty="0">
                <a:solidFill>
                  <a:srgbClr val="FF0000"/>
                </a:solidFill>
              </a:rPr>
              <a:t>V PROJEKTU</a:t>
            </a:r>
            <a:r>
              <a:rPr lang="sl-SI" sz="2000" b="1" i="1" u="sng" dirty="0">
                <a:solidFill>
                  <a:srgbClr val="FF0000"/>
                </a:solidFill>
              </a:rPr>
              <a:t>:</a:t>
            </a:r>
          </a:p>
          <a:p>
            <a:endParaRPr lang="sl-S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i="1" dirty="0" smtClean="0"/>
              <a:t>Študenti (</a:t>
            </a:r>
            <a:r>
              <a:rPr lang="sl-SI" i="1" dirty="0" smtClean="0">
                <a:solidFill>
                  <a:srgbClr val="FF0000"/>
                </a:solidFill>
              </a:rPr>
              <a:t>ne navaja se imen študentov, ampak predvidene študijske programe</a:t>
            </a:r>
            <a:r>
              <a:rPr lang="sl-SI" i="1" dirty="0" smtClean="0"/>
              <a:t>):</a:t>
            </a:r>
            <a:endParaRPr lang="sl-SI" i="1" dirty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r>
              <a:rPr lang="sl-SI" dirty="0"/>
              <a:t>		</a:t>
            </a:r>
          </a:p>
          <a:p>
            <a:endParaRPr lang="sl-SI" i="1" dirty="0" smtClean="0"/>
          </a:p>
          <a:p>
            <a:endParaRPr lang="sl-SI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i="1" dirty="0" smtClean="0"/>
              <a:t>Pedagoški mentor (ji):</a:t>
            </a:r>
            <a:endParaRPr lang="sl-SI" i="1" dirty="0"/>
          </a:p>
          <a:p>
            <a:r>
              <a:rPr lang="sl-SI" dirty="0"/>
              <a:t>	 		</a:t>
            </a:r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i="1" dirty="0" smtClean="0"/>
          </a:p>
          <a:p>
            <a:endParaRPr lang="sl-SI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i="1" dirty="0" smtClean="0"/>
              <a:t>Ime in naslov sodelujočega podjetja:</a:t>
            </a:r>
            <a:endParaRPr lang="sl-SI" i="1" dirty="0"/>
          </a:p>
          <a:p>
            <a:r>
              <a:rPr lang="sl-SI" i="1" dirty="0"/>
              <a:t> </a:t>
            </a:r>
            <a:r>
              <a:rPr lang="sl-SI" i="1" dirty="0" smtClean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i="1" dirty="0" smtClean="0"/>
              <a:t>Ime in naslov sodelujoče družbene organizacije:</a:t>
            </a:r>
            <a:endParaRPr lang="sl-SI" i="1" dirty="0"/>
          </a:p>
          <a:p>
            <a:r>
              <a:rPr lang="sl-SI" dirty="0"/>
              <a:t>	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 </a:t>
            </a:r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647230"/>
              </p:ext>
            </p:extLst>
          </p:nvPr>
        </p:nvGraphicFramePr>
        <p:xfrm>
          <a:off x="1399922" y="1844983"/>
          <a:ext cx="8911593" cy="1292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659"/>
                <a:gridCol w="3058911"/>
                <a:gridCol w="1653779"/>
                <a:gridCol w="2734244"/>
              </a:tblGrid>
              <a:tr h="386862">
                <a:tc>
                  <a:txBody>
                    <a:bodyPr/>
                    <a:lstStyle/>
                    <a:p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ŠTUDENT:</a:t>
                      </a:r>
                      <a:endParaRPr lang="sl-SI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IME ŠTUDIJSKEGA PROGRAMA</a:t>
                      </a:r>
                      <a:endParaRPr lang="sl-SI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KLASIUS P</a:t>
                      </a:r>
                      <a:endParaRPr lang="sl-SI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ČLANICA,  NA KATERO JE VPISAN </a:t>
                      </a:r>
                      <a:endParaRPr lang="sl-SI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17518">
                <a:tc>
                  <a:txBody>
                    <a:bodyPr/>
                    <a:lstStyle/>
                    <a:p>
                      <a:r>
                        <a:rPr lang="sl-SI" dirty="0" smtClean="0"/>
                        <a:t>Študent 1</a:t>
                      </a:r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7518">
                <a:tc>
                  <a:txBody>
                    <a:bodyPr/>
                    <a:lstStyle/>
                    <a:p>
                      <a:r>
                        <a:rPr lang="sl-SI" dirty="0" smtClean="0"/>
                        <a:t>Študent 2…</a:t>
                      </a:r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971843"/>
              </p:ext>
            </p:extLst>
          </p:nvPr>
        </p:nvGraphicFramePr>
        <p:xfrm>
          <a:off x="1432290" y="3827534"/>
          <a:ext cx="8853584" cy="1292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681"/>
                <a:gridCol w="1180065"/>
                <a:gridCol w="1746722"/>
                <a:gridCol w="1469776"/>
                <a:gridCol w="3104340"/>
              </a:tblGrid>
              <a:tr h="919782">
                <a:tc>
                  <a:txBody>
                    <a:bodyPr/>
                    <a:lstStyle/>
                    <a:p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Priimek</a:t>
                      </a:r>
                      <a:r>
                        <a:rPr lang="sl-SI" sz="1200" baseline="0" dirty="0" smtClean="0">
                          <a:solidFill>
                            <a:schemeClr val="tx1"/>
                          </a:solidFill>
                        </a:rPr>
                        <a:t> in ime</a:t>
                      </a:r>
                      <a:endParaRPr lang="sl-SI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Članica,</a:t>
                      </a:r>
                      <a:r>
                        <a:rPr lang="sl-SI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kjer je zaposlen</a:t>
                      </a:r>
                      <a:endParaRPr lang="sl-SI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Datum </a:t>
                      </a:r>
                      <a:r>
                        <a:rPr lang="sl-SI" sz="1200" smtClean="0">
                          <a:solidFill>
                            <a:schemeClr val="tx1"/>
                          </a:solidFill>
                        </a:rPr>
                        <a:t>in stopnja</a:t>
                      </a:r>
                      <a:endParaRPr lang="sl-SI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pridobljene</a:t>
                      </a:r>
                      <a:r>
                        <a:rPr lang="sl-SI" sz="1200" baseline="0" dirty="0" smtClean="0">
                          <a:solidFill>
                            <a:schemeClr val="tx1"/>
                          </a:solidFill>
                        </a:rPr>
                        <a:t> najvišje izobrazbe</a:t>
                      </a:r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Datum pridobitve in vrsta veljavnega naziva</a:t>
                      </a:r>
                      <a:endParaRPr lang="sl-SI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Kontaktni podatki (tel., e-naslov)</a:t>
                      </a:r>
                    </a:p>
                    <a:p>
                      <a:endParaRPr lang="sl-SI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3024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346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995320" y="916152"/>
            <a:ext cx="100745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i="1" dirty="0">
                <a:solidFill>
                  <a:srgbClr val="FF0000"/>
                </a:solidFill>
              </a:rPr>
              <a:t>4. UTEMELJITEV IN CILJI PROJEKTA</a:t>
            </a:r>
          </a:p>
          <a:p>
            <a:endParaRPr lang="sl-S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i="1" dirty="0"/>
              <a:t>Navedite kratko utemeljitev </a:t>
            </a:r>
            <a:r>
              <a:rPr lang="sl-SI" i="1" dirty="0" smtClean="0"/>
              <a:t>projekta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i="1" dirty="0"/>
              <a:t>Opišite problem/priložnost/potrebe, ki jih nameravate </a:t>
            </a:r>
            <a:r>
              <a:rPr lang="sl-SI" i="1" dirty="0" smtClean="0"/>
              <a:t>reševati/obravnavati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i="1" dirty="0"/>
              <a:t>Opredelite predvidene cilje, ki jih želite s projektom </a:t>
            </a:r>
            <a:r>
              <a:rPr lang="sl-SI" i="1" dirty="0" smtClean="0"/>
              <a:t>doseči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i="1" dirty="0"/>
              <a:t>Kateri so inovativni pristopi vašega </a:t>
            </a:r>
            <a:r>
              <a:rPr lang="sl-SI" i="1" dirty="0" smtClean="0"/>
              <a:t>projekta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i="1" dirty="0"/>
              <a:t>Opišite pričakovane rezultate/zaključke </a:t>
            </a:r>
            <a:r>
              <a:rPr lang="sl-SI" i="1" dirty="0" smtClean="0"/>
              <a:t>projekta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i="1" dirty="0"/>
              <a:t>Opišite potencial </a:t>
            </a:r>
            <a:r>
              <a:rPr lang="sl-SI" i="1" dirty="0" smtClean="0"/>
              <a:t>uporabne </a:t>
            </a:r>
            <a:r>
              <a:rPr lang="sl-SI" i="1" dirty="0"/>
              <a:t>vrednosti pričakovanih rezultatov/zaključkov projekta za gospodarsko </a:t>
            </a:r>
            <a:r>
              <a:rPr lang="sl-SI" i="1" dirty="0" smtClean="0"/>
              <a:t>družbo</a:t>
            </a:r>
            <a:endParaRPr lang="sl-SI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i="1" dirty="0"/>
              <a:t>Opišite </a:t>
            </a:r>
            <a:r>
              <a:rPr lang="sl-SI" i="1" dirty="0" smtClean="0"/>
              <a:t>potencial uporabne </a:t>
            </a:r>
            <a:r>
              <a:rPr lang="sl-SI" i="1" dirty="0"/>
              <a:t>vrednosti pričakovanih rezultatov/zaključkov projekta za družbeno </a:t>
            </a:r>
            <a:r>
              <a:rPr lang="sl-SI" i="1" dirty="0" smtClean="0"/>
              <a:t>organizacijo oz. širše družbeno okolje (družbena </a:t>
            </a:r>
            <a:r>
              <a:rPr lang="sl-SI" i="1" dirty="0"/>
              <a:t>relevantnost projekta</a:t>
            </a:r>
            <a:r>
              <a:rPr lang="sl-SI" i="1" dirty="0" smtClean="0"/>
              <a:t>)</a:t>
            </a:r>
            <a:endParaRPr lang="sl-SI" i="1" dirty="0"/>
          </a:p>
          <a:p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445" y="34965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773" y="201228"/>
            <a:ext cx="1371600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5739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565" y="311944"/>
            <a:ext cx="1371600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ravokotnik 5"/>
          <p:cNvSpPr/>
          <p:nvPr/>
        </p:nvSpPr>
        <p:spPr>
          <a:xfrm>
            <a:off x="890124" y="1788340"/>
            <a:ext cx="958097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/>
            <a:r>
              <a:rPr lang="sl-SI" sz="2000" b="1" i="1" dirty="0">
                <a:solidFill>
                  <a:srgbClr val="FF0000"/>
                </a:solidFill>
              </a:rPr>
              <a:t>5.  SPODBUJANJE PRENOSA ZNANJ/IZKUŠENJ IN DOBRIH PRAKS VISOKOŠOLSKIH UČITELJEV V GOSPODARSTVO OZ. NEGOSPODARSTVO IN </a:t>
            </a:r>
            <a:r>
              <a:rPr lang="sl-SI" sz="2000" b="1" i="1" dirty="0" smtClean="0">
                <a:solidFill>
                  <a:srgbClr val="FF0000"/>
                </a:solidFill>
              </a:rPr>
              <a:t>DELOVNIH MENTORJEV V PEDAGOŠKI PROCES</a:t>
            </a:r>
            <a:endParaRPr lang="sl-SI" sz="2000" b="1" i="1" dirty="0">
              <a:solidFill>
                <a:srgbClr val="FF0000"/>
              </a:solidFill>
            </a:endParaRPr>
          </a:p>
          <a:p>
            <a:endParaRPr lang="sl-SI" b="1" i="1" dirty="0"/>
          </a:p>
          <a:p>
            <a:endParaRPr lang="sl-S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dirty="0" smtClean="0"/>
              <a:t>Opis namena </a:t>
            </a:r>
            <a:r>
              <a:rPr lang="sl-SI" dirty="0"/>
              <a:t>obiska </a:t>
            </a:r>
            <a:r>
              <a:rPr lang="sl-SI" dirty="0" smtClean="0"/>
              <a:t>pedagoških mentorjev </a:t>
            </a:r>
            <a:r>
              <a:rPr lang="sl-SI" dirty="0"/>
              <a:t>v </a:t>
            </a:r>
            <a:r>
              <a:rPr lang="sl-SI" dirty="0" smtClean="0"/>
              <a:t>podjetju/organizaciji (predavanje, predstavitev raziskovalnega področja ….)</a:t>
            </a:r>
            <a:endParaRPr lang="sl-S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dirty="0" smtClean="0"/>
              <a:t>Opis namena </a:t>
            </a:r>
            <a:r>
              <a:rPr lang="sl-SI" dirty="0"/>
              <a:t>obiska </a:t>
            </a:r>
            <a:r>
              <a:rPr lang="sl-SI" dirty="0" smtClean="0"/>
              <a:t>delovnih mentorjev iz podjetja/ organizacije na članici (npr. izvedba predavanja v okviru študijskega predmeta/smeri …)</a:t>
            </a:r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24245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989351" y="1863465"/>
            <a:ext cx="1014834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b="1" dirty="0" smtClean="0">
                <a:solidFill>
                  <a:srgbClr val="FF0000"/>
                </a:solidFill>
              </a:rPr>
              <a:t>NADALJNJE AKTIVNOSTI NA UL</a:t>
            </a:r>
          </a:p>
          <a:p>
            <a:pPr algn="ctr"/>
            <a:endParaRPr lang="sl-SI" sz="12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sl-SI" sz="2400" dirty="0" smtClean="0"/>
              <a:t>Skladno z dogovorom na Kolegiju dekanov, članice </a:t>
            </a:r>
            <a:r>
              <a:rPr lang="sl-SI" sz="2400" b="1" dirty="0" smtClean="0">
                <a:solidFill>
                  <a:srgbClr val="FF0000"/>
                </a:solidFill>
              </a:rPr>
              <a:t>do 30.6.2016 Projektni pisarni UL posredujejo predloge projektov</a:t>
            </a:r>
            <a:r>
              <a:rPr lang="sl-SI" sz="2400" dirty="0" smtClean="0"/>
              <a:t>, in sicer do 7 projektov na članico.</a:t>
            </a:r>
          </a:p>
          <a:p>
            <a:pPr marL="514350" indent="-514350">
              <a:buAutoNum type="arabicPeriod"/>
            </a:pPr>
            <a:endParaRPr lang="sl-SI" sz="2400" dirty="0" smtClean="0"/>
          </a:p>
          <a:p>
            <a:pPr marL="514350" indent="-514350">
              <a:buAutoNum type="arabicPeriod"/>
            </a:pPr>
            <a:r>
              <a:rPr lang="sl-SI" sz="2400" dirty="0" smtClean="0"/>
              <a:t>Projektna pisarna </a:t>
            </a:r>
            <a:r>
              <a:rPr lang="sl-SI" sz="2400" dirty="0" smtClean="0">
                <a:solidFill>
                  <a:srgbClr val="FF0000"/>
                </a:solidFill>
              </a:rPr>
              <a:t>do 7.7.2016 pripravi skupni nabor projektov in pregled prostih mest na članicah</a:t>
            </a:r>
            <a:r>
              <a:rPr lang="sl-SI" sz="2400" dirty="0" smtClean="0"/>
              <a:t>, da bi se izkoristilo vsa mesta.</a:t>
            </a:r>
          </a:p>
          <a:p>
            <a:pPr marL="514350" indent="-514350">
              <a:buAutoNum type="arabicPeriod"/>
            </a:pPr>
            <a:endParaRPr lang="sl-SI" sz="2400" dirty="0" smtClean="0"/>
          </a:p>
          <a:p>
            <a:pPr marL="514350" indent="-514350">
              <a:buAutoNum type="arabicPeriod"/>
            </a:pPr>
            <a:r>
              <a:rPr lang="sl-SI" sz="2400" dirty="0" smtClean="0"/>
              <a:t>Za pomoč pri pripravi predloga </a:t>
            </a:r>
            <a:r>
              <a:rPr lang="sl-SI" sz="2400" dirty="0"/>
              <a:t>projektov </a:t>
            </a:r>
            <a:r>
              <a:rPr lang="sl-SI" sz="2400" dirty="0" smtClean="0"/>
              <a:t>oz. dodatna pojasnila se lahko obrnete na Projektno pisarno UL (</a:t>
            </a:r>
            <a:r>
              <a:rPr lang="sl-SI" sz="2400" dirty="0" smtClean="0">
                <a:solidFill>
                  <a:srgbClr val="0070C0"/>
                </a:solidFill>
                <a:hlinkClick r:id="rId2"/>
              </a:rPr>
              <a:t>pkp@</a:t>
            </a:r>
            <a:r>
              <a:rPr lang="sl-SI" sz="2400" dirty="0" err="1" smtClean="0">
                <a:solidFill>
                  <a:srgbClr val="0070C0"/>
                </a:solidFill>
                <a:hlinkClick r:id="rId2"/>
              </a:rPr>
              <a:t>uni</a:t>
            </a:r>
            <a:r>
              <a:rPr lang="sl-SI" sz="2400" dirty="0" smtClean="0">
                <a:solidFill>
                  <a:srgbClr val="0070C0"/>
                </a:solidFill>
                <a:hlinkClick r:id="rId2"/>
              </a:rPr>
              <a:t>-</a:t>
            </a:r>
            <a:r>
              <a:rPr lang="sl-SI" sz="2400" dirty="0" err="1" smtClean="0">
                <a:solidFill>
                  <a:srgbClr val="0070C0"/>
                </a:solidFill>
                <a:hlinkClick r:id="rId2"/>
              </a:rPr>
              <a:t>lj.si</a:t>
            </a:r>
            <a:r>
              <a:rPr lang="sl-SI" sz="2400" dirty="0" smtClean="0"/>
              <a:t>) ali Zlato Ploštajner (</a:t>
            </a:r>
            <a:r>
              <a:rPr lang="sl-SI" sz="2400" dirty="0" err="1" smtClean="0">
                <a:hlinkClick r:id="rId3"/>
              </a:rPr>
              <a:t>zlata.plostajner@uni</a:t>
            </a:r>
            <a:r>
              <a:rPr lang="sl-SI" sz="2400" dirty="0" smtClean="0">
                <a:hlinkClick r:id="rId3"/>
              </a:rPr>
              <a:t>-</a:t>
            </a:r>
            <a:r>
              <a:rPr lang="sl-SI" sz="2400" dirty="0" err="1" smtClean="0">
                <a:hlinkClick r:id="rId3"/>
              </a:rPr>
              <a:t>lj.si</a:t>
            </a:r>
            <a:r>
              <a:rPr lang="sl-SI" sz="2400" dirty="0" smtClean="0"/>
              <a:t>). </a:t>
            </a:r>
          </a:p>
          <a:p>
            <a:endParaRPr lang="sl-SI" sz="3200" b="1" dirty="0">
              <a:solidFill>
                <a:srgbClr val="FF0000"/>
              </a:solidFill>
            </a:endParaRPr>
          </a:p>
          <a:p>
            <a:pPr algn="ctr"/>
            <a:endParaRPr lang="sl-SI" sz="3200" b="1" dirty="0" smtClean="0">
              <a:solidFill>
                <a:srgbClr val="FF0000"/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198" y="5262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374" y="311559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408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392196" y="1303860"/>
            <a:ext cx="978655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indent="0" algn="ctr">
              <a:buFont typeface="Corbel" panose="020B0503020204020204" pitchFamily="34" charset="0"/>
              <a:buNone/>
              <a:defRPr/>
            </a:pPr>
            <a:r>
              <a:rPr lang="sl-SI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Cilji JR</a:t>
            </a:r>
          </a:p>
          <a:p>
            <a:pPr marL="34925" indent="0">
              <a:buFont typeface="Corbel" panose="020B0503020204020204" pitchFamily="34" charset="0"/>
              <a:buNone/>
              <a:defRPr/>
            </a:pPr>
            <a:endParaRPr lang="sl-SI" altLang="sl-SI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77825" indent="-342900">
              <a:lnSpc>
                <a:spcPct val="150000"/>
              </a:lnSpc>
              <a:buFont typeface="Georgia" panose="02040502050405020303" pitchFamily="18" charset="0"/>
              <a:buChar char="●"/>
              <a:defRPr/>
            </a:pPr>
            <a:r>
              <a:rPr lang="sl-SI" altLang="sl-SI" sz="2000" dirty="0" smtClean="0"/>
              <a:t>Okrepljeno </a:t>
            </a:r>
            <a:r>
              <a:rPr lang="sl-SI" altLang="sl-SI" sz="2000" b="1" dirty="0"/>
              <a:t>sodelovanje </a:t>
            </a:r>
            <a:r>
              <a:rPr lang="sl-SI" altLang="sl-SI" sz="2000" dirty="0"/>
              <a:t>in </a:t>
            </a:r>
            <a:r>
              <a:rPr lang="sl-SI" altLang="sl-SI" sz="2000" b="1" dirty="0"/>
              <a:t>povezovanje visokošolskega sistema z</a:t>
            </a:r>
            <a:r>
              <a:rPr lang="sl-SI" altLang="sl-SI" sz="2000" dirty="0"/>
              <a:t> okoljem</a:t>
            </a:r>
            <a:r>
              <a:rPr lang="sl-SI" altLang="sl-SI" sz="2000" b="1" dirty="0"/>
              <a:t> </a:t>
            </a:r>
            <a:r>
              <a:rPr lang="sl-SI" altLang="sl-SI" sz="2000" dirty="0"/>
              <a:t>(</a:t>
            </a:r>
            <a:r>
              <a:rPr lang="sl-SI" altLang="sl-SI" sz="2000" b="1" dirty="0"/>
              <a:t>gospodarstvo, negospodarstvo</a:t>
            </a:r>
            <a:r>
              <a:rPr lang="sl-SI" altLang="sl-SI" sz="2000" dirty="0"/>
              <a:t>), </a:t>
            </a:r>
            <a:endParaRPr lang="sl-SI" altLang="sl-SI" sz="2000" dirty="0" smtClean="0"/>
          </a:p>
          <a:p>
            <a:pPr marL="377825" indent="-342900">
              <a:lnSpc>
                <a:spcPct val="150000"/>
              </a:lnSpc>
              <a:buFont typeface="Georgia" panose="02040502050405020303" pitchFamily="18" charset="0"/>
              <a:buChar char="●"/>
              <a:defRPr/>
            </a:pPr>
            <a:endParaRPr lang="sl-SI" altLang="sl-SI" sz="2000" dirty="0" smtClean="0"/>
          </a:p>
          <a:p>
            <a:pPr marL="377825" indent="-342900">
              <a:lnSpc>
                <a:spcPct val="150000"/>
              </a:lnSpc>
              <a:buFont typeface="Georgia" panose="02040502050405020303" pitchFamily="18" charset="0"/>
              <a:buChar char="●"/>
              <a:defRPr/>
            </a:pPr>
            <a:r>
              <a:rPr lang="sl-SI" altLang="sl-SI" sz="2000" dirty="0" smtClean="0"/>
              <a:t>izvajanje </a:t>
            </a:r>
            <a:r>
              <a:rPr lang="sl-SI" altLang="sl-SI" sz="2000" dirty="0"/>
              <a:t>modelov odprtega in prožnega prehajanja med izobraževanjem in trgom dela (</a:t>
            </a:r>
            <a:r>
              <a:rPr lang="sl-SI" altLang="sl-SI" sz="2000" b="1" dirty="0"/>
              <a:t>pridobitev konkretnih in praktičnih izkušenj </a:t>
            </a:r>
            <a:r>
              <a:rPr lang="sl-SI" altLang="sl-SI" sz="2000" b="1" dirty="0" smtClean="0"/>
              <a:t>študentov</a:t>
            </a:r>
            <a:r>
              <a:rPr lang="sl-SI" altLang="sl-SI" sz="2000" dirty="0" smtClean="0"/>
              <a:t>), </a:t>
            </a:r>
          </a:p>
          <a:p>
            <a:pPr marL="377825" indent="-342900">
              <a:lnSpc>
                <a:spcPct val="150000"/>
              </a:lnSpc>
              <a:buFont typeface="Georgia" panose="02040502050405020303" pitchFamily="18" charset="0"/>
              <a:buChar char="●"/>
              <a:defRPr/>
            </a:pPr>
            <a:endParaRPr lang="sl-SI" altLang="sl-SI" sz="2000" dirty="0"/>
          </a:p>
          <a:p>
            <a:pPr marL="377825" indent="-342900">
              <a:lnSpc>
                <a:spcPct val="150000"/>
              </a:lnSpc>
              <a:buFont typeface="Georgia" panose="02040502050405020303" pitchFamily="18" charset="0"/>
              <a:buChar char="●"/>
              <a:defRPr/>
            </a:pPr>
            <a:r>
              <a:rPr lang="sl-SI" altLang="sl-SI" sz="2000" dirty="0" smtClean="0"/>
              <a:t>razvoj </a:t>
            </a:r>
            <a:r>
              <a:rPr lang="sl-SI" altLang="sl-SI" sz="2000" dirty="0"/>
              <a:t>potrebnih znanj, pridobivanje izkušenj za večanje možnosti zaposlovanja – </a:t>
            </a:r>
            <a:r>
              <a:rPr lang="sl-SI" altLang="sl-SI" sz="2000" dirty="0" smtClean="0"/>
              <a:t> posamezniki </a:t>
            </a:r>
            <a:r>
              <a:rPr lang="sl-SI" altLang="sl-SI" sz="2000" dirty="0"/>
              <a:t>se bodo opremili s </a:t>
            </a:r>
            <a:r>
              <a:rPr lang="sl-SI" altLang="sl-SI" sz="2000" b="1" dirty="0"/>
              <a:t>kompetencami za lažji prehod iz izobraževanja v zaposlitev.</a:t>
            </a:r>
            <a:endParaRPr lang="sl-SI" sz="2000" b="1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45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58098" y="1674562"/>
            <a:ext cx="970417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algn="ctr">
              <a:defRPr/>
            </a:pPr>
            <a:r>
              <a:rPr lang="sl-SI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Namen JR </a:t>
            </a:r>
          </a:p>
          <a:p>
            <a:pPr marL="34925">
              <a:defRPr/>
            </a:pPr>
            <a:endParaRPr lang="sl-SI" altLang="sl-SI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77825" indent="-342900">
              <a:lnSpc>
                <a:spcPct val="150000"/>
              </a:lnSpc>
              <a:buFont typeface="Georgia" panose="02040502050405020303" pitchFamily="18" charset="0"/>
              <a:buChar char="●"/>
              <a:defRPr/>
            </a:pPr>
            <a:r>
              <a:rPr lang="sl-SI" altLang="sl-SI" sz="2000" dirty="0" smtClean="0"/>
              <a:t>Spodbuja </a:t>
            </a:r>
            <a:r>
              <a:rPr lang="sl-SI" altLang="sl-SI" sz="2000" dirty="0"/>
              <a:t>se krepitev sodelovanja in povezovanja visokošolskega sistema z </a:t>
            </a:r>
            <a:r>
              <a:rPr lang="sl-SI" altLang="sl-SI" sz="2000" dirty="0" smtClean="0"/>
              <a:t>okoljem. </a:t>
            </a:r>
            <a:endParaRPr lang="sl-SI" altLang="sl-SI" sz="2000" dirty="0"/>
          </a:p>
          <a:p>
            <a:pPr marL="377825" indent="-342900">
              <a:lnSpc>
                <a:spcPct val="150000"/>
              </a:lnSpc>
              <a:buFont typeface="Georgia" panose="02040502050405020303" pitchFamily="18" charset="0"/>
              <a:buChar char="●"/>
              <a:defRPr/>
            </a:pPr>
            <a:endParaRPr lang="sl-SI" altLang="sl-SI" sz="2000" dirty="0"/>
          </a:p>
          <a:p>
            <a:pPr marL="377825" indent="-342900">
              <a:lnSpc>
                <a:spcPct val="150000"/>
              </a:lnSpc>
              <a:buFont typeface="Georgia" panose="02040502050405020303" pitchFamily="18" charset="0"/>
              <a:buChar char="●"/>
              <a:defRPr/>
            </a:pPr>
            <a:r>
              <a:rPr lang="sl-SI" altLang="sl-SI" sz="2000" dirty="0"/>
              <a:t>Poleg zagotavljanja pogojev </a:t>
            </a:r>
            <a:r>
              <a:rPr lang="sl-SI" altLang="sl-SI" sz="2000" b="1" dirty="0"/>
              <a:t>za razvoj kompetenc, pridobivanja praktičnega znanja ter </a:t>
            </a:r>
            <a:r>
              <a:rPr lang="sl-SI" altLang="sl-SI" sz="2000" b="1" dirty="0" smtClean="0"/>
              <a:t>izkušenj študentov</a:t>
            </a:r>
            <a:r>
              <a:rPr lang="sl-SI" altLang="sl-SI" sz="2000" dirty="0" smtClean="0"/>
              <a:t>, </a:t>
            </a:r>
            <a:r>
              <a:rPr lang="sl-SI" altLang="sl-SI" sz="2000" dirty="0"/>
              <a:t>se s programom posega tudi na </a:t>
            </a:r>
            <a:r>
              <a:rPr lang="sl-SI" altLang="sl-SI" sz="2000" b="1" dirty="0"/>
              <a:t>prenos znanja med visokošolskimi zavodi in (ne)gospodarstvom</a:t>
            </a:r>
            <a:r>
              <a:rPr lang="sl-SI" altLang="sl-SI" sz="2000" dirty="0"/>
              <a:t> in k vzpostavitvi institucionalnega okvirja za zagotavljanje odprtega in inovativnega visokošolskega prostora.</a:t>
            </a:r>
            <a:endParaRPr lang="sl-SI" sz="2000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07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705234" y="569655"/>
            <a:ext cx="9473512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altLang="sl-SI" sz="20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sl-SI" altLang="sl-SI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Aktivnosti</a:t>
            </a:r>
            <a:r>
              <a:rPr lang="sl-SI" altLang="sl-SI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sl-SI" altLang="sl-SI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sl-SI" altLang="sl-SI" sz="20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Preko projektov, ki 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bodo načrtovani v partnerskem sodelovanju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visokošolskih zavodov </a:t>
            </a:r>
            <a:r>
              <a:rPr lang="sl-SI" altLang="sl-SI" sz="20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 podjetji in organizacijami iz  negospodarstva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 pod mentorstvom </a:t>
            </a:r>
            <a:r>
              <a:rPr lang="sl-SI" altLang="sl-SI" sz="20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pedagoškega mentorja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 </a:t>
            </a:r>
            <a:r>
              <a:rPr lang="sl-SI" altLang="sl-SI" sz="20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delovnih mentorjev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sl-SI" altLang="sl-SI" sz="20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iz </a:t>
            </a:r>
            <a:r>
              <a:rPr lang="sl-SI" altLang="sl-SI" sz="20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gospodarstva in negospodarst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 potekala 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medsebojna izmenjava znanj, izkušenj in dobrih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praks.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sl-SI" alt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sl-SI" altLang="sl-SI" sz="20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Študenti,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ki izvajajo  projekte, bodo 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 projektnih aktivnosti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proučevali 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različne </a:t>
            </a:r>
            <a:r>
              <a:rPr lang="sl-SI" altLang="sl-SI" sz="20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kreativne in inovativne rešitve za izzive gospodarskega </a:t>
            </a:r>
            <a:r>
              <a:rPr lang="sl-SI" altLang="sl-SI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 družbenega </a:t>
            </a:r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okolja.</a:t>
            </a:r>
            <a:r>
              <a:rPr lang="sl-SI" altLang="sl-SI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sl-SI" altLang="sl-SI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sl-SI" altLang="sl-SI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sl-SI" altLang="sl-SI" sz="2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sl-SI" altLang="sl-SI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sl-SI" altLang="sl-SI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sl-SI" altLang="sl-SI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sl-SI" altLang="sl-SI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385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45058" y="1059364"/>
            <a:ext cx="9761837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sl-SI" altLang="sl-SI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Aktivnosti </a:t>
            </a:r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nadaljevanje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Preko </a:t>
            </a:r>
            <a:r>
              <a:rPr lang="sl-SI" altLang="sl-SI" sz="20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spodbujanja medsebojne izmenjave znanj, izkušenj in dobrih praks visokošolskih učiteljev in strokovnjakov iz (ne)gospodarstva 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 bo posegalo na nekatere druge izzive visokega šolstva kot npr. uvajanje sodobnih pristopov poučevanja, večja fleksibilnost študijskih programov ter spodbujanje odprtega in inovativnega visokošolskega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prostora. To vključuje:</a:t>
            </a:r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Georgia" panose="02040502050405020303" pitchFamily="18" charset="0"/>
              <a:buChar char="●"/>
            </a:pPr>
            <a:r>
              <a:rPr lang="sl-SI" altLang="sl-SI" sz="20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vključitev delovnih mentorjev v izvedbo predmetov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 npr. kot gostujoči predavatelj – izvedba predavanja/predstavitve)</a:t>
            </a:r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Georgia" panose="02040502050405020303" pitchFamily="18" charset="0"/>
              <a:buChar char="●"/>
            </a:pPr>
            <a:r>
              <a:rPr lang="sl-SI" altLang="sl-SI" sz="20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vključitev pedagoških mentorjev v podjetje oz. organizacijo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(npr. predavanja, sodelovanje na delavnici, izmenjava znanja, ….)</a:t>
            </a:r>
          </a:p>
          <a:p>
            <a:pPr marL="800100" lvl="1" indent="-342900">
              <a:buFont typeface="Georgia" panose="02040502050405020303" pitchFamily="18" charset="0"/>
              <a:buChar char="●"/>
            </a:pPr>
            <a:endParaRPr 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56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664043" y="1623519"/>
            <a:ext cx="803613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Osnovni pogoji JR</a:t>
            </a:r>
          </a:p>
          <a:p>
            <a:endParaRPr lang="sl-SI" altLang="sl-SI" sz="20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Izvajalec </a:t>
            </a:r>
            <a:r>
              <a:rPr lang="sl-SI" altLang="sl-SI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razpisa: 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Javni sklad RS za razvoj kadrov in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štipendije</a:t>
            </a:r>
          </a:p>
          <a:p>
            <a:endParaRPr lang="sl-SI" alt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sl-SI" altLang="sl-SI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Prijavitelj: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Univerza v Ljubljani z eno prijavo</a:t>
            </a:r>
          </a:p>
          <a:p>
            <a:pPr>
              <a:defRPr/>
            </a:pPr>
            <a:endParaRPr lang="sl-SI" sz="20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indent="-285750">
              <a:defRPr/>
            </a:pPr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Objava JR: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r>
              <a:rPr lang="sl-SI" altLang="sl-SI" sz="28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JR predvidoma junija 2016/ nato vsako leto  nov  JR</a:t>
            </a:r>
          </a:p>
          <a:p>
            <a:pPr indent="-285750">
              <a:defRPr/>
            </a:pPr>
            <a:endParaRPr lang="sl-SI" alt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indent="-285750">
              <a:defRPr/>
            </a:pPr>
            <a:r>
              <a:rPr lang="sl-SI" altLang="sl-SI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Višina razpisanih </a:t>
            </a:r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sredstev 2016: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cca 4 mio EUR</a:t>
            </a:r>
            <a:endParaRPr lang="sl-SI" alt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indent="-285750">
              <a:defRPr/>
            </a:pPr>
            <a:endParaRPr lang="sl-SI" alt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indent="-285750">
              <a:defRPr/>
            </a:pPr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Obdobje </a:t>
            </a:r>
            <a:r>
              <a:rPr lang="sl-SI" altLang="sl-SI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upravičenih </a:t>
            </a:r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stroškov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 od 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1.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10. 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2016 do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31.7.2017 (projekt lahko traja od 3 - 5 mesecev)</a:t>
            </a:r>
            <a:endParaRPr 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04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664043" y="1623519"/>
            <a:ext cx="80361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Osnovni pogoji  projekta</a:t>
            </a:r>
          </a:p>
          <a:p>
            <a:endParaRPr lang="sl-SI" altLang="sl-SI" sz="20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>
              <a:buClr>
                <a:srgbClr val="C00000"/>
              </a:buClr>
            </a:pPr>
            <a:r>
              <a:rPr lang="sl-SI" sz="2000" b="1" dirty="0">
                <a:solidFill>
                  <a:srgbClr val="FF0000"/>
                </a:solidFill>
              </a:rPr>
              <a:t>Partnerji na projektu: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l-SI" sz="2000" b="1" dirty="0" smtClean="0"/>
              <a:t>ena gospodarska družba </a:t>
            </a:r>
            <a:r>
              <a:rPr lang="sl-SI" sz="2000" dirty="0"/>
              <a:t>oz. </a:t>
            </a:r>
            <a:r>
              <a:rPr lang="sl-SI" sz="2000" dirty="0" smtClean="0"/>
              <a:t>samostojni podjetnik posameznik </a:t>
            </a:r>
            <a:r>
              <a:rPr lang="sl-SI" sz="2000" dirty="0"/>
              <a:t>(podjetje</a:t>
            </a:r>
            <a:r>
              <a:rPr lang="sl-SI" sz="2000" dirty="0" smtClean="0"/>
              <a:t>) in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l-SI" sz="2000" dirty="0" smtClean="0"/>
              <a:t> </a:t>
            </a:r>
            <a:r>
              <a:rPr lang="sl-SI" sz="2000" b="1" dirty="0" smtClean="0"/>
              <a:t>ena organizacija</a:t>
            </a:r>
            <a:r>
              <a:rPr lang="sl-SI" sz="2000" dirty="0" smtClean="0"/>
              <a:t> iz družbenega življenja </a:t>
            </a:r>
          </a:p>
          <a:p>
            <a:pPr algn="just"/>
            <a:r>
              <a:rPr lang="sl-SI" sz="2000" dirty="0" smtClean="0"/>
              <a:t> </a:t>
            </a:r>
            <a:endParaRPr lang="sl-SI" sz="2000" dirty="0"/>
          </a:p>
          <a:p>
            <a:pPr algn="just">
              <a:buClr>
                <a:srgbClr val="C00000"/>
              </a:buClr>
            </a:pPr>
            <a:r>
              <a:rPr lang="sl-SI" sz="1400" dirty="0"/>
              <a:t> </a:t>
            </a:r>
          </a:p>
          <a:p>
            <a:pPr algn="just">
              <a:buClr>
                <a:srgbClr val="C00000"/>
              </a:buClr>
            </a:pPr>
            <a:r>
              <a:rPr lang="sl-SI" sz="2000" b="1" dirty="0" smtClean="0">
                <a:solidFill>
                  <a:srgbClr val="FF0000"/>
                </a:solidFill>
              </a:rPr>
              <a:t>Število študentov: </a:t>
            </a:r>
            <a:r>
              <a:rPr lang="sl-SI" sz="2000" dirty="0" smtClean="0"/>
              <a:t>od </a:t>
            </a:r>
            <a:r>
              <a:rPr lang="sl-SI" sz="2000" b="1" dirty="0" smtClean="0"/>
              <a:t>3-6 </a:t>
            </a:r>
            <a:r>
              <a:rPr lang="sl-SI" sz="2000" dirty="0" smtClean="0"/>
              <a:t>dodiplomskih ali podiplomskih </a:t>
            </a:r>
            <a:r>
              <a:rPr lang="sl-SI" sz="2000" dirty="0"/>
              <a:t>študentov visokošolskega študija, pri čemer je lahko posamezni </a:t>
            </a:r>
            <a:r>
              <a:rPr lang="sl-SI" sz="2000" b="1" dirty="0"/>
              <a:t>študent vključen le  v </a:t>
            </a:r>
            <a:r>
              <a:rPr lang="sl-SI" sz="2000" b="1" dirty="0" smtClean="0"/>
              <a:t> en </a:t>
            </a:r>
            <a:r>
              <a:rPr lang="sl-SI" sz="2000" b="1" dirty="0"/>
              <a:t>projekt</a:t>
            </a:r>
            <a:r>
              <a:rPr lang="sl-SI" sz="2000" dirty="0"/>
              <a:t>. </a:t>
            </a:r>
            <a:endParaRPr lang="sl-SI" sz="2000" dirty="0" smtClean="0"/>
          </a:p>
          <a:p>
            <a:pPr algn="just">
              <a:buClr>
                <a:srgbClr val="C00000"/>
              </a:buClr>
            </a:pPr>
            <a:endParaRPr lang="sl-SI" sz="2000" dirty="0"/>
          </a:p>
          <a:p>
            <a:pPr algn="just">
              <a:buClr>
                <a:srgbClr val="C00000"/>
              </a:buClr>
            </a:pPr>
            <a:r>
              <a:rPr lang="sl-SI" sz="2000" b="1" dirty="0" smtClean="0">
                <a:solidFill>
                  <a:srgbClr val="FF0000"/>
                </a:solidFill>
              </a:rPr>
              <a:t>Interdisciplinarnost: </a:t>
            </a:r>
            <a:r>
              <a:rPr lang="sl-SI" sz="2000" dirty="0" smtClean="0"/>
              <a:t>študenti in pedagoški mentorji iz različnih študijskih programov (različen dvomestni </a:t>
            </a:r>
            <a:r>
              <a:rPr lang="sl-SI" sz="2000" dirty="0" err="1" smtClean="0"/>
              <a:t>Klasius</a:t>
            </a:r>
            <a:r>
              <a:rPr lang="sl-SI" sz="2000" dirty="0" smtClean="0"/>
              <a:t>)</a:t>
            </a:r>
            <a:endParaRPr lang="sl-SI" sz="2000" dirty="0"/>
          </a:p>
          <a:p>
            <a:pPr algn="just">
              <a:buClr>
                <a:srgbClr val="C00000"/>
              </a:buClr>
            </a:pPr>
            <a:endParaRPr lang="sl-SI" sz="1400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482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664043" y="1623519"/>
            <a:ext cx="803613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x-none" sz="2400" b="1" smtClean="0">
                <a:solidFill>
                  <a:srgbClr val="FF0000"/>
                </a:solidFill>
              </a:rPr>
              <a:t>Pogoji </a:t>
            </a:r>
            <a:r>
              <a:rPr lang="x-none" sz="2400" b="1">
                <a:solidFill>
                  <a:srgbClr val="FF0000"/>
                </a:solidFill>
              </a:rPr>
              <a:t>za pedagoškega </a:t>
            </a:r>
            <a:r>
              <a:rPr lang="x-none" sz="2400" b="1" smtClean="0">
                <a:solidFill>
                  <a:srgbClr val="FF0000"/>
                </a:solidFill>
              </a:rPr>
              <a:t>mentorja</a:t>
            </a:r>
            <a:endParaRPr lang="sl-SI" sz="2400" b="1" dirty="0" smtClean="0">
              <a:solidFill>
                <a:srgbClr val="FF0000"/>
              </a:solidFill>
            </a:endParaRPr>
          </a:p>
          <a:p>
            <a:pPr algn="ctr">
              <a:buClr>
                <a:srgbClr val="C00000"/>
              </a:buClr>
            </a:pPr>
            <a:endParaRPr lang="sl-SI" sz="2400" dirty="0">
              <a:solidFill>
                <a:srgbClr val="FF0000"/>
              </a:solidFill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Georgia" panose="02040502050405020303" pitchFamily="18" charset="0"/>
              <a:buChar char="●"/>
            </a:pPr>
            <a:r>
              <a:rPr lang="sl-SI" sz="2000" dirty="0" smtClean="0"/>
              <a:t>N</a:t>
            </a:r>
            <a:r>
              <a:rPr lang="x-none" sz="2000" smtClean="0"/>
              <a:t>a </a:t>
            </a:r>
            <a:r>
              <a:rPr lang="x-none" sz="2000"/>
              <a:t>dan objave javnega razpisa v Uradnem listu RS je</a:t>
            </a:r>
            <a:r>
              <a:rPr lang="sl-SI" sz="2000" dirty="0"/>
              <a:t> že izvoljen </a:t>
            </a:r>
            <a:r>
              <a:rPr lang="sl-SI" sz="2000" b="1" dirty="0"/>
              <a:t>v naziv visokošolskega učitelja/-</a:t>
            </a:r>
            <a:r>
              <a:rPr lang="sl-SI" sz="2000" b="1" dirty="0" err="1"/>
              <a:t>ice</a:t>
            </a:r>
            <a:r>
              <a:rPr lang="sl-SI" sz="2000" b="1" dirty="0"/>
              <a:t>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Georgia" panose="02040502050405020303" pitchFamily="18" charset="0"/>
              <a:buChar char="●"/>
            </a:pPr>
            <a:r>
              <a:rPr lang="sl-SI" sz="2000" dirty="0"/>
              <a:t>v času izvajanja projekta mora </a:t>
            </a:r>
            <a:r>
              <a:rPr lang="sl-SI" sz="2000" b="1" dirty="0"/>
              <a:t>biti zaposlen na visokošolskem </a:t>
            </a:r>
            <a:r>
              <a:rPr lang="sl-SI" sz="2000" b="1" dirty="0" smtClean="0"/>
              <a:t>zavodu;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Georgia" panose="02040502050405020303" pitchFamily="18" charset="0"/>
              <a:buChar char="●"/>
            </a:pPr>
            <a:r>
              <a:rPr lang="sl-SI" sz="2000" dirty="0" smtClean="0"/>
              <a:t>sodeluje </a:t>
            </a:r>
            <a:r>
              <a:rPr lang="sl-SI" sz="2000" dirty="0"/>
              <a:t>s študenti, jih usmerja, vodi in omogoča delo v okviru prijavljenega projekta  in slediti doseganju zastavljenih ciljev </a:t>
            </a:r>
            <a:r>
              <a:rPr lang="sl-SI" sz="2000" dirty="0" smtClean="0"/>
              <a:t>projekta in sodeluje s podjetje oz. organizacijo (predavanja, delavnice, svetovanje….).</a:t>
            </a:r>
            <a:endParaRPr lang="sl-SI" sz="2000" dirty="0"/>
          </a:p>
          <a:p>
            <a:pPr lvl="0" algn="just">
              <a:buClr>
                <a:srgbClr val="C00000"/>
              </a:buClr>
            </a:pPr>
            <a:endParaRPr lang="sl-SI" sz="2000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009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664043" y="1623519"/>
            <a:ext cx="8036139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2400" b="1">
                <a:solidFill>
                  <a:srgbClr val="FF0000"/>
                </a:solidFill>
              </a:rPr>
              <a:t>Pogoji za delovnega mentorja</a:t>
            </a:r>
            <a:endParaRPr lang="sl-SI" sz="2400" b="1" dirty="0">
              <a:solidFill>
                <a:srgbClr val="FF0000"/>
              </a:solidFill>
            </a:endParaRPr>
          </a:p>
          <a:p>
            <a:pPr algn="ctr"/>
            <a:endParaRPr lang="sl-SI" sz="28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Georgia" panose="02040502050405020303" pitchFamily="18" charset="0"/>
              <a:buChar char="●"/>
            </a:pPr>
            <a:r>
              <a:rPr lang="sl-SI" sz="2400" dirty="0" smtClean="0"/>
              <a:t>D</a:t>
            </a:r>
            <a:r>
              <a:rPr lang="x-none" sz="2400" smtClean="0"/>
              <a:t>elovni </a:t>
            </a:r>
            <a:r>
              <a:rPr lang="x-none" sz="2400"/>
              <a:t>mentor je strokovnjak, </a:t>
            </a:r>
            <a:r>
              <a:rPr lang="x-none" sz="2400" b="1" smtClean="0"/>
              <a:t>zaposlen v podjetju</a:t>
            </a:r>
            <a:r>
              <a:rPr lang="sl-SI" sz="2400" b="1" dirty="0" smtClean="0"/>
              <a:t> ali organizaciji</a:t>
            </a:r>
            <a:r>
              <a:rPr lang="sl-SI" sz="2400" dirty="0" smtClean="0"/>
              <a:t>, </a:t>
            </a:r>
            <a:r>
              <a:rPr lang="sl-SI" sz="2400" dirty="0"/>
              <a:t>ki sodeluje v projektu in katerega </a:t>
            </a:r>
            <a:r>
              <a:rPr lang="x-none" sz="2400"/>
              <a:t>delovne naloge so povezane z vsebino </a:t>
            </a:r>
            <a:r>
              <a:rPr lang="x-none" sz="2400" smtClean="0"/>
              <a:t>projekta</a:t>
            </a:r>
            <a:r>
              <a:rPr lang="sl-SI" sz="2400" dirty="0" smtClean="0"/>
              <a:t>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Georgia" panose="02040502050405020303" pitchFamily="18" charset="0"/>
              <a:buChar char="●"/>
            </a:pPr>
            <a:r>
              <a:rPr lang="x-none" sz="2400" smtClean="0"/>
              <a:t>deluje </a:t>
            </a:r>
            <a:r>
              <a:rPr lang="x-none" sz="2400" b="1"/>
              <a:t>na področju razvoja oz. podobnih oblik načrtovanja </a:t>
            </a:r>
            <a:r>
              <a:rPr lang="x-none" sz="2400" b="1" smtClean="0"/>
              <a:t>dejavnosti</a:t>
            </a:r>
            <a:r>
              <a:rPr lang="sl-SI" sz="2400" b="1" dirty="0" smtClean="0"/>
              <a:t>;</a:t>
            </a:r>
            <a:r>
              <a:rPr lang="x-none" sz="2400" b="1" smtClean="0"/>
              <a:t> </a:t>
            </a:r>
            <a:endParaRPr lang="sl-SI" sz="2400" b="1" dirty="0" smtClean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Georgia" panose="02040502050405020303" pitchFamily="18" charset="0"/>
              <a:buChar char="●"/>
            </a:pPr>
            <a:r>
              <a:rPr lang="x-none" sz="2400" smtClean="0"/>
              <a:t>ima </a:t>
            </a:r>
            <a:r>
              <a:rPr lang="x-none" sz="2400"/>
              <a:t>vsaj </a:t>
            </a:r>
            <a:r>
              <a:rPr lang="x-none" sz="2400" b="1"/>
              <a:t>6/1 raven izobrazbe po </a:t>
            </a:r>
            <a:r>
              <a:rPr lang="x-none" sz="2400" b="1" smtClean="0"/>
              <a:t>Klasiusu</a:t>
            </a:r>
            <a:r>
              <a:rPr lang="sl-SI" sz="2400" b="1" dirty="0" smtClean="0"/>
              <a:t>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Georgia" panose="02040502050405020303" pitchFamily="18" charset="0"/>
              <a:buChar char="●"/>
            </a:pPr>
            <a:r>
              <a:rPr lang="sl-SI" sz="2400" dirty="0" smtClean="0"/>
              <a:t>sodeluje s študenti, jih usmerja in sodeluje z univerzo.</a:t>
            </a:r>
            <a:endParaRPr lang="sl-SI" sz="2400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182" y="46037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69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Časopis">
  <a:themeElements>
    <a:clrScheme name="Custom 5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EA0000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Mestn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Časopis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Predstavitev - novi PKP_ 18.5.2016</Template>
  <TotalTime>486</TotalTime>
  <Words>747</Words>
  <Application>Microsoft Office PowerPoint</Application>
  <PresentationFormat>Po meri</PresentationFormat>
  <Paragraphs>144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Časopis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Purg, Alja</dc:creator>
  <cp:lastModifiedBy>Prunk, Nina</cp:lastModifiedBy>
  <cp:revision>50</cp:revision>
  <cp:lastPrinted>2016-05-19T06:38:17Z</cp:lastPrinted>
  <dcterms:created xsi:type="dcterms:W3CDTF">2016-05-13T06:06:10Z</dcterms:created>
  <dcterms:modified xsi:type="dcterms:W3CDTF">2016-05-24T08:33:50Z</dcterms:modified>
</cp:coreProperties>
</file>