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861AD2E2-741E-415B-B15A-1A9B5E1A84D7}" type="datetimeFigureOut">
              <a:rPr lang="en-US" smtClean="0"/>
              <a:t>2/26/2020</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86A88D7-CC3C-4313-ADEE-150806959FA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1DC961C1-9ABF-4969-846E-B631D49700F1}" type="datetimeFigureOut">
              <a:rPr lang="en-US" smtClean="0"/>
              <a:pPr/>
              <a:t>2/26/2020</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20A7DC66-8644-49B2-88B2-73FB216541F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161BB5-B568-42C9-83D5-9444CA53D1F2}" type="datetime1">
              <a:rPr lang="en-US" smtClean="0"/>
              <a:pPr/>
              <a:t>2/26/2020</a:t>
            </a:fld>
            <a:endParaRPr lang="en-US"/>
          </a:p>
        </p:txBody>
      </p:sp>
      <p:sp>
        <p:nvSpPr>
          <p:cNvPr id="5" name="Footer Placeholder 4"/>
          <p:cNvSpPr>
            <a:spLocks noGrp="1"/>
          </p:cNvSpPr>
          <p:nvPr>
            <p:ph type="ftr" sz="quarter" idx="11"/>
          </p:nvPr>
        </p:nvSpPr>
        <p:spPr/>
        <p:txBody>
          <a:bodyPr/>
          <a:lstStyle/>
          <a:p>
            <a:r>
              <a:rPr lang="en-US" smtClean="0"/>
              <a:t>Techinal Textile: A Promising Future ICTC 2009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D65D38-0BA3-4AA9-9BFC-6DBB106C528D}" type="datetime1">
              <a:rPr lang="en-US" smtClean="0"/>
              <a:pPr/>
              <a:t>2/26/2020</a:t>
            </a:fld>
            <a:endParaRPr lang="en-US"/>
          </a:p>
        </p:txBody>
      </p:sp>
      <p:sp>
        <p:nvSpPr>
          <p:cNvPr id="5" name="Footer Placeholder 4"/>
          <p:cNvSpPr>
            <a:spLocks noGrp="1"/>
          </p:cNvSpPr>
          <p:nvPr>
            <p:ph type="ftr" sz="quarter" idx="11"/>
          </p:nvPr>
        </p:nvSpPr>
        <p:spPr/>
        <p:txBody>
          <a:bodyPr/>
          <a:lstStyle/>
          <a:p>
            <a:r>
              <a:rPr lang="en-US" smtClean="0"/>
              <a:t>Techinal Textile: A Promising Future ICTC 2009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E043B-BDAD-4588-870E-6C94D083A255}" type="datetime1">
              <a:rPr lang="en-US" smtClean="0"/>
              <a:pPr/>
              <a:t>2/26/2020</a:t>
            </a:fld>
            <a:endParaRPr lang="en-US"/>
          </a:p>
        </p:txBody>
      </p:sp>
      <p:sp>
        <p:nvSpPr>
          <p:cNvPr id="5" name="Footer Placeholder 4"/>
          <p:cNvSpPr>
            <a:spLocks noGrp="1"/>
          </p:cNvSpPr>
          <p:nvPr>
            <p:ph type="ftr" sz="quarter" idx="11"/>
          </p:nvPr>
        </p:nvSpPr>
        <p:spPr/>
        <p:txBody>
          <a:bodyPr/>
          <a:lstStyle/>
          <a:p>
            <a:r>
              <a:rPr lang="en-US" smtClean="0"/>
              <a:t>Techinal Textile: A Promising Future ICTC 2009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0E94A1-8259-43D5-BBD4-E8246D44BEDC}" type="datetime1">
              <a:rPr lang="en-US" smtClean="0"/>
              <a:pPr/>
              <a:t>2/26/2020</a:t>
            </a:fld>
            <a:endParaRPr lang="en-US"/>
          </a:p>
        </p:txBody>
      </p:sp>
      <p:sp>
        <p:nvSpPr>
          <p:cNvPr id="5" name="Footer Placeholder 4"/>
          <p:cNvSpPr>
            <a:spLocks noGrp="1"/>
          </p:cNvSpPr>
          <p:nvPr>
            <p:ph type="ftr" sz="quarter" idx="11"/>
          </p:nvPr>
        </p:nvSpPr>
        <p:spPr/>
        <p:txBody>
          <a:bodyPr/>
          <a:lstStyle/>
          <a:p>
            <a:r>
              <a:rPr lang="en-US" smtClean="0"/>
              <a:t>Techinal Textile: A Promising Future ICTC 2009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9D590F-B84F-4B33-B4F0-EE59F22789BA}" type="datetime1">
              <a:rPr lang="en-US" smtClean="0"/>
              <a:pPr/>
              <a:t>2/26/2020</a:t>
            </a:fld>
            <a:endParaRPr lang="en-US"/>
          </a:p>
        </p:txBody>
      </p:sp>
      <p:sp>
        <p:nvSpPr>
          <p:cNvPr id="5" name="Footer Placeholder 4"/>
          <p:cNvSpPr>
            <a:spLocks noGrp="1"/>
          </p:cNvSpPr>
          <p:nvPr>
            <p:ph type="ftr" sz="quarter" idx="11"/>
          </p:nvPr>
        </p:nvSpPr>
        <p:spPr/>
        <p:txBody>
          <a:bodyPr/>
          <a:lstStyle/>
          <a:p>
            <a:r>
              <a:rPr lang="en-US" smtClean="0"/>
              <a:t>Techinal Textile: A Promising Future ICTC 2009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186637-6223-456F-8C8A-D35F7F475705}" type="datetime1">
              <a:rPr lang="en-US" smtClean="0"/>
              <a:pPr/>
              <a:t>2/26/2020</a:t>
            </a:fld>
            <a:endParaRPr lang="en-US"/>
          </a:p>
        </p:txBody>
      </p:sp>
      <p:sp>
        <p:nvSpPr>
          <p:cNvPr id="6" name="Footer Placeholder 5"/>
          <p:cNvSpPr>
            <a:spLocks noGrp="1"/>
          </p:cNvSpPr>
          <p:nvPr>
            <p:ph type="ftr" sz="quarter" idx="11"/>
          </p:nvPr>
        </p:nvSpPr>
        <p:spPr/>
        <p:txBody>
          <a:bodyPr/>
          <a:lstStyle/>
          <a:p>
            <a:r>
              <a:rPr lang="en-US" smtClean="0"/>
              <a:t>Techinal Textile: A Promising Future ICTC 2009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64D50E-7F6E-4DD8-BC1C-2B8FC221A99B}" type="datetime1">
              <a:rPr lang="en-US" smtClean="0"/>
              <a:pPr/>
              <a:t>2/26/2020</a:t>
            </a:fld>
            <a:endParaRPr lang="en-US"/>
          </a:p>
        </p:txBody>
      </p:sp>
      <p:sp>
        <p:nvSpPr>
          <p:cNvPr id="8" name="Footer Placeholder 7"/>
          <p:cNvSpPr>
            <a:spLocks noGrp="1"/>
          </p:cNvSpPr>
          <p:nvPr>
            <p:ph type="ftr" sz="quarter" idx="11"/>
          </p:nvPr>
        </p:nvSpPr>
        <p:spPr/>
        <p:txBody>
          <a:bodyPr/>
          <a:lstStyle/>
          <a:p>
            <a:r>
              <a:rPr lang="en-US" smtClean="0"/>
              <a:t>Techinal Textile: A Promising Future ICTC 2009 </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383AF1-E6DA-43AC-BDDF-69C39689C2D4}" type="datetime1">
              <a:rPr lang="en-US" smtClean="0"/>
              <a:pPr/>
              <a:t>2/26/2020</a:t>
            </a:fld>
            <a:endParaRPr lang="en-US"/>
          </a:p>
        </p:txBody>
      </p:sp>
      <p:sp>
        <p:nvSpPr>
          <p:cNvPr id="4" name="Footer Placeholder 3"/>
          <p:cNvSpPr>
            <a:spLocks noGrp="1"/>
          </p:cNvSpPr>
          <p:nvPr>
            <p:ph type="ftr" sz="quarter" idx="11"/>
          </p:nvPr>
        </p:nvSpPr>
        <p:spPr/>
        <p:txBody>
          <a:bodyPr/>
          <a:lstStyle/>
          <a:p>
            <a:r>
              <a:rPr lang="en-US" smtClean="0"/>
              <a:t>Techinal Textile: A Promising Future ICTC 2009 </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05692B-D0DE-456F-8E50-7C6D588D0A00}" type="datetime1">
              <a:rPr lang="en-US" smtClean="0"/>
              <a:pPr/>
              <a:t>2/26/2020</a:t>
            </a:fld>
            <a:endParaRPr lang="en-US"/>
          </a:p>
        </p:txBody>
      </p:sp>
      <p:sp>
        <p:nvSpPr>
          <p:cNvPr id="3" name="Footer Placeholder 2"/>
          <p:cNvSpPr>
            <a:spLocks noGrp="1"/>
          </p:cNvSpPr>
          <p:nvPr>
            <p:ph type="ftr" sz="quarter" idx="11"/>
          </p:nvPr>
        </p:nvSpPr>
        <p:spPr/>
        <p:txBody>
          <a:bodyPr/>
          <a:lstStyle/>
          <a:p>
            <a:r>
              <a:rPr lang="en-US" smtClean="0"/>
              <a:t>Techinal Textile: A Promising Future ICTC 2009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DD053-C5AA-4893-AF23-0390AE2A2032}" type="datetime1">
              <a:rPr lang="en-US" smtClean="0"/>
              <a:pPr/>
              <a:t>2/26/2020</a:t>
            </a:fld>
            <a:endParaRPr lang="en-US"/>
          </a:p>
        </p:txBody>
      </p:sp>
      <p:sp>
        <p:nvSpPr>
          <p:cNvPr id="6" name="Footer Placeholder 5"/>
          <p:cNvSpPr>
            <a:spLocks noGrp="1"/>
          </p:cNvSpPr>
          <p:nvPr>
            <p:ph type="ftr" sz="quarter" idx="11"/>
          </p:nvPr>
        </p:nvSpPr>
        <p:spPr/>
        <p:txBody>
          <a:bodyPr/>
          <a:lstStyle/>
          <a:p>
            <a:r>
              <a:rPr lang="en-US" smtClean="0"/>
              <a:t>Techinal Textile: A Promising Future ICTC 2009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E9F7DC-5DAA-42D4-B9EB-603BE22BD288}" type="datetime1">
              <a:rPr lang="en-US" smtClean="0"/>
              <a:pPr/>
              <a:t>2/26/2020</a:t>
            </a:fld>
            <a:endParaRPr lang="en-US"/>
          </a:p>
        </p:txBody>
      </p:sp>
      <p:sp>
        <p:nvSpPr>
          <p:cNvPr id="6" name="Footer Placeholder 5"/>
          <p:cNvSpPr>
            <a:spLocks noGrp="1"/>
          </p:cNvSpPr>
          <p:nvPr>
            <p:ph type="ftr" sz="quarter" idx="11"/>
          </p:nvPr>
        </p:nvSpPr>
        <p:spPr/>
        <p:txBody>
          <a:bodyPr/>
          <a:lstStyle/>
          <a:p>
            <a:r>
              <a:rPr lang="en-US" smtClean="0"/>
              <a:t>Techinal Textile: A Promising Future ICTC 2009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D8CB2-1A40-4527-9FEC-302CA9717901}" type="datetime1">
              <a:rPr lang="en-US" smtClean="0"/>
              <a:pPr/>
              <a:t>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Techinal Textile: A Promising Future ICTC 2009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Desktop/Technical%20Textil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590800"/>
            <a:ext cx="6400800" cy="1752600"/>
          </a:xfrm>
        </p:spPr>
        <p:txBody>
          <a:bodyPr/>
          <a:lstStyle/>
          <a:p>
            <a:r>
              <a:rPr lang="en-GB" b="1" dirty="0" smtClean="0"/>
              <a:t>Technical Textiles: A Promising Future</a:t>
            </a:r>
            <a:endParaRPr lang="en-US" b="1" dirty="0" smtClean="0"/>
          </a:p>
          <a:p>
            <a:endParaRPr lang="en-US" dirty="0"/>
          </a:p>
        </p:txBody>
      </p:sp>
      <p:sp>
        <p:nvSpPr>
          <p:cNvPr id="4" name="Footer Placeholder 3"/>
          <p:cNvSpPr>
            <a:spLocks noGrp="1"/>
          </p:cNvSpPr>
          <p:nvPr>
            <p:ph type="ftr" sz="quarter" idx="11"/>
          </p:nvPr>
        </p:nvSpPr>
        <p:spPr>
          <a:xfrm>
            <a:off x="3124200" y="6172200"/>
            <a:ext cx="3505200" cy="549275"/>
          </a:xfrm>
        </p:spPr>
        <p:style>
          <a:lnRef idx="2">
            <a:schemeClr val="accent2"/>
          </a:lnRef>
          <a:fillRef idx="1">
            <a:schemeClr val="lt1"/>
          </a:fillRef>
          <a:effectRef idx="0">
            <a:schemeClr val="accent2"/>
          </a:effectRef>
          <a:fontRef idx="minor">
            <a:schemeClr val="dk1"/>
          </a:fontRef>
        </p:style>
        <p:txBody>
          <a:bodyPr/>
          <a:lstStyle/>
          <a:p>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Technical Textile: A Promising </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Future</a:t>
            </a:r>
            <a:endParaRPr lang="en-US"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Technical Textiles</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en-US" dirty="0" smtClean="0"/>
              <a:t>Mechanical functions (Mechanical resistance, Reinforcement of materials, Elasticity)</a:t>
            </a:r>
          </a:p>
          <a:p>
            <a:pPr marL="514350" lvl="0" indent="-514350">
              <a:buFont typeface="+mj-lt"/>
              <a:buAutoNum type="arabicPeriod"/>
            </a:pPr>
            <a:endParaRPr lang="en-US" dirty="0" smtClean="0"/>
          </a:p>
          <a:p>
            <a:pPr marL="514350" lvl="0" indent="-514350">
              <a:buFont typeface="+mj-lt"/>
              <a:buAutoNum type="arabicPeriod"/>
            </a:pPr>
            <a:r>
              <a:rPr lang="en-US" dirty="0" smtClean="0"/>
              <a:t>Exchange functions (Filtration, Insulation and conductivity, Drainage Impermeability, Absorption)</a:t>
            </a:r>
          </a:p>
          <a:p>
            <a:pPr marL="514350" lvl="0" indent="-514350">
              <a:buFont typeface="+mj-lt"/>
              <a:buAutoNum type="arabicPeriod"/>
            </a:pPr>
            <a:endParaRPr lang="en-US" dirty="0" smtClean="0"/>
          </a:p>
          <a:p>
            <a:pPr marL="514350" lvl="0" indent="-514350">
              <a:buFont typeface="+mj-lt"/>
              <a:buAutoNum type="arabicPeriod"/>
            </a:pPr>
            <a:r>
              <a:rPr lang="en-US" dirty="0" smtClean="0"/>
              <a:t>Functionalities for living beings (Antibacterial, Antirust, mites, Biocompatibility, Biodegradability/bioresorption)</a:t>
            </a:r>
          </a:p>
          <a:p>
            <a:pPr marL="514350" lvl="0" indent="-514350">
              <a:buFont typeface="+mj-lt"/>
              <a:buAutoNum type="arabicPeriod"/>
            </a:pPr>
            <a:endParaRPr lang="en-US" dirty="0" smtClean="0"/>
          </a:p>
          <a:p>
            <a:pPr marL="514350" indent="-514350">
              <a:buFont typeface="+mj-lt"/>
              <a:buAutoNum type="arabicPeriod"/>
            </a:pPr>
            <a:r>
              <a:rPr lang="en-US" dirty="0" smtClean="0"/>
              <a:t>Protective functions (Thermal, Fire, Mechanical, Chemicals, Impermeable, - Breathable, Antistatic Particles, antireleaseVicenza, Electrical insulation,  IR and UV rays,  NBC  High visibility  Electromagnetic fields .....) Nomez divides Technical textiles into main four classes based on their functions (Nomez)</a:t>
            </a:r>
          </a:p>
          <a:p>
            <a:pPr lvl="0"/>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en-US" dirty="0" err="1" smtClean="0"/>
              <a:t>Mobitech</a:t>
            </a:r>
            <a:endParaRPr lang="en-US" dirty="0" smtClean="0"/>
          </a:p>
          <a:p>
            <a:pPr marL="514350" lvl="0" indent="-514350">
              <a:buFont typeface="+mj-lt"/>
              <a:buAutoNum type="arabicPeriod"/>
            </a:pPr>
            <a:r>
              <a:rPr lang="en-US" dirty="0" err="1" smtClean="0"/>
              <a:t>Meditech</a:t>
            </a:r>
            <a:endParaRPr lang="en-US" dirty="0" smtClean="0"/>
          </a:p>
          <a:p>
            <a:pPr marL="514350" lvl="0" indent="-514350">
              <a:buFont typeface="+mj-lt"/>
              <a:buAutoNum type="arabicPeriod"/>
            </a:pPr>
            <a:r>
              <a:rPr lang="en-US" dirty="0" err="1" smtClean="0"/>
              <a:t>Sportech</a:t>
            </a:r>
            <a:endParaRPr lang="en-US" dirty="0" smtClean="0"/>
          </a:p>
          <a:p>
            <a:pPr marL="514350" lvl="0" indent="-514350">
              <a:buFont typeface="+mj-lt"/>
              <a:buAutoNum type="arabicPeriod"/>
            </a:pPr>
            <a:r>
              <a:rPr lang="en-US" dirty="0" err="1" smtClean="0"/>
              <a:t>Protech</a:t>
            </a:r>
            <a:endParaRPr lang="en-US" dirty="0" smtClean="0"/>
          </a:p>
          <a:p>
            <a:pPr marL="514350" lvl="0" indent="-514350">
              <a:buFont typeface="+mj-lt"/>
              <a:buAutoNum type="arabicPeriod"/>
            </a:pPr>
            <a:r>
              <a:rPr lang="en-US" dirty="0" err="1" smtClean="0"/>
              <a:t>Indutech</a:t>
            </a:r>
            <a:endParaRPr lang="en-US" dirty="0" smtClean="0"/>
          </a:p>
          <a:p>
            <a:pPr marL="514350" lvl="0" indent="-514350">
              <a:buFont typeface="+mj-lt"/>
              <a:buAutoNum type="arabicPeriod"/>
            </a:pPr>
            <a:r>
              <a:rPr lang="en-US" dirty="0" err="1" smtClean="0"/>
              <a:t>Geotextiles</a:t>
            </a:r>
            <a:endParaRPr lang="en-US" dirty="0" smtClean="0"/>
          </a:p>
          <a:p>
            <a:pPr marL="514350" lvl="0" indent="-514350">
              <a:buFont typeface="+mj-lt"/>
              <a:buAutoNum type="arabicPeriod"/>
            </a:pPr>
            <a:r>
              <a:rPr lang="en-US" dirty="0" err="1" smtClean="0"/>
              <a:t>Packtech</a:t>
            </a:r>
            <a:endParaRPr lang="en-US" dirty="0" smtClean="0"/>
          </a:p>
          <a:p>
            <a:pPr marL="514350" lvl="0" indent="-514350">
              <a:buFont typeface="+mj-lt"/>
              <a:buAutoNum type="arabicPeriod"/>
            </a:pPr>
            <a:r>
              <a:rPr lang="en-US" dirty="0" err="1" smtClean="0"/>
              <a:t>Oekotech</a:t>
            </a:r>
            <a:endParaRPr lang="en-US" dirty="0" smtClean="0"/>
          </a:p>
          <a:p>
            <a:pPr marL="514350" lvl="0" indent="-514350">
              <a:buFont typeface="+mj-lt"/>
              <a:buAutoNum type="arabicPeriod"/>
            </a:pPr>
            <a:r>
              <a:rPr lang="en-US" dirty="0" err="1" smtClean="0"/>
              <a:t>Agrotech</a:t>
            </a:r>
            <a:endParaRPr lang="en-US" dirty="0" smtClean="0"/>
          </a:p>
          <a:p>
            <a:pPr marL="514350" lvl="0" indent="-514350">
              <a:buFont typeface="+mj-lt"/>
              <a:buAutoNum type="arabicPeriod"/>
            </a:pPr>
            <a:r>
              <a:rPr lang="en-US" dirty="0" err="1" smtClean="0"/>
              <a:t>Clothtech</a:t>
            </a:r>
            <a:endParaRPr lang="en-US" dirty="0" smtClean="0"/>
          </a:p>
          <a:p>
            <a:pPr marL="514350" lvl="0" indent="-514350">
              <a:buFont typeface="+mj-lt"/>
              <a:buAutoNum type="arabicPeriod"/>
            </a:pPr>
            <a:r>
              <a:rPr lang="en-US" dirty="0" err="1" smtClean="0"/>
              <a:t>Buildtech</a:t>
            </a:r>
            <a:endParaRPr lang="en-US" dirty="0" smtClean="0"/>
          </a:p>
          <a:p>
            <a:pPr marL="514350" lvl="0" indent="-514350">
              <a:buFont typeface="+mj-lt"/>
              <a:buAutoNum type="arabicPeriod"/>
            </a:pPr>
            <a:r>
              <a:rPr lang="en-US" dirty="0" err="1" smtClean="0"/>
              <a:t>Hometech</a:t>
            </a:r>
            <a:endParaRPr lang="en-US" dirty="0" smtClean="0"/>
          </a:p>
          <a:p>
            <a:r>
              <a:rPr lang="en-US" dirty="0" smtClean="0"/>
              <a:t>(Chakrabarty)</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Application of Technical Textiles </a:t>
            </a:r>
            <a:endParaRPr lang="en-US" dirty="0"/>
          </a:p>
        </p:txBody>
      </p:sp>
      <p:sp>
        <p:nvSpPr>
          <p:cNvPr id="3" name="Content Placeholder 2"/>
          <p:cNvSpPr>
            <a:spLocks noGrp="1"/>
          </p:cNvSpPr>
          <p:nvPr>
            <p:ph idx="1"/>
          </p:nvPr>
        </p:nvSpPr>
        <p:spPr/>
        <p:txBody>
          <a:bodyPr>
            <a:normAutofit fontScale="77500" lnSpcReduction="20000"/>
          </a:bodyPr>
          <a:lstStyle/>
          <a:p>
            <a:pPr lvl="0"/>
            <a:r>
              <a:rPr lang="en-GB" dirty="0" smtClean="0"/>
              <a:t>Aerospace applications</a:t>
            </a:r>
            <a:endParaRPr lang="en-US" dirty="0" smtClean="0"/>
          </a:p>
          <a:p>
            <a:pPr lvl="0"/>
            <a:r>
              <a:rPr lang="en-GB" dirty="0" smtClean="0"/>
              <a:t>Aquaculture</a:t>
            </a:r>
            <a:endParaRPr lang="en-US" dirty="0" smtClean="0"/>
          </a:p>
          <a:p>
            <a:pPr lvl="0"/>
            <a:r>
              <a:rPr lang="en-GB" dirty="0" smtClean="0"/>
              <a:t>Architecture</a:t>
            </a:r>
            <a:endParaRPr lang="en-US" dirty="0" smtClean="0"/>
          </a:p>
          <a:p>
            <a:pPr lvl="0"/>
            <a:r>
              <a:rPr lang="en-GB" dirty="0" smtClean="0"/>
              <a:t>Abrasion-resistant materials</a:t>
            </a:r>
            <a:endParaRPr lang="en-US" dirty="0" smtClean="0"/>
          </a:p>
          <a:p>
            <a:pPr lvl="0"/>
            <a:r>
              <a:rPr lang="en-GB" dirty="0" smtClean="0"/>
              <a:t>Absorbent materials</a:t>
            </a:r>
            <a:endParaRPr lang="en-US" dirty="0" smtClean="0"/>
          </a:p>
          <a:p>
            <a:pPr lvl="0"/>
            <a:r>
              <a:rPr lang="en-GB" dirty="0" smtClean="0"/>
              <a:t>Adhesive materials</a:t>
            </a:r>
            <a:endParaRPr lang="en-US" dirty="0" smtClean="0"/>
          </a:p>
          <a:p>
            <a:pPr lvl="0"/>
            <a:r>
              <a:rPr lang="en-GB" dirty="0" smtClean="0"/>
              <a:t>Agriculture</a:t>
            </a:r>
            <a:endParaRPr lang="en-US" dirty="0" smtClean="0"/>
          </a:p>
          <a:p>
            <a:pPr lvl="0"/>
            <a:r>
              <a:rPr lang="en-GB" dirty="0" smtClean="0"/>
              <a:t>Anti ballistic materials</a:t>
            </a:r>
            <a:endParaRPr lang="en-US" dirty="0" smtClean="0"/>
          </a:p>
          <a:p>
            <a:pPr lvl="0"/>
            <a:r>
              <a:rPr lang="en-GB" dirty="0" smtClean="0"/>
              <a:t>Anti magnetic materials</a:t>
            </a:r>
            <a:endParaRPr lang="en-US" dirty="0" smtClean="0"/>
          </a:p>
          <a:p>
            <a:pPr lvl="0"/>
            <a:r>
              <a:rPr lang="en-GB" dirty="0" smtClean="0"/>
              <a:t>Anti static materials</a:t>
            </a:r>
            <a:endParaRPr lang="en-US" dirty="0" smtClean="0"/>
          </a:p>
          <a:p>
            <a:pPr lvl="0"/>
            <a:r>
              <a:rPr lang="en-GB" dirty="0" err="1" smtClean="0"/>
              <a:t>Auxetic</a:t>
            </a:r>
            <a:r>
              <a:rPr lang="en-GB" dirty="0" smtClean="0"/>
              <a:t> materials</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smtClean="0"/>
              <a:t>Bedding materials</a:t>
            </a:r>
            <a:endParaRPr lang="en-US" dirty="0" smtClean="0"/>
          </a:p>
          <a:p>
            <a:pPr lvl="0"/>
            <a:r>
              <a:rPr lang="en-GB" dirty="0" smtClean="0"/>
              <a:t>Biodegradable materials</a:t>
            </a:r>
            <a:endParaRPr lang="en-US" dirty="0" smtClean="0"/>
          </a:p>
          <a:p>
            <a:pPr lvl="0"/>
            <a:r>
              <a:rPr lang="en-GB" dirty="0" smtClean="0"/>
              <a:t>Biomaterials</a:t>
            </a:r>
            <a:endParaRPr lang="en-US" dirty="0" smtClean="0"/>
          </a:p>
          <a:p>
            <a:pPr lvl="0"/>
            <a:r>
              <a:rPr lang="en-GB" dirty="0" smtClean="0"/>
              <a:t>Building materials</a:t>
            </a:r>
            <a:endParaRPr lang="en-US" dirty="0" smtClean="0"/>
          </a:p>
          <a:p>
            <a:pPr lvl="0"/>
            <a:r>
              <a:rPr lang="en-GB" dirty="0" smtClean="0"/>
              <a:t>Cleansing materials</a:t>
            </a:r>
            <a:endParaRPr lang="en-US" dirty="0" smtClean="0"/>
          </a:p>
          <a:p>
            <a:pPr lvl="0"/>
            <a:r>
              <a:rPr lang="en-GB" dirty="0" smtClean="0"/>
              <a:t>Composites</a:t>
            </a:r>
            <a:endParaRPr lang="en-US" dirty="0" smtClean="0"/>
          </a:p>
          <a:p>
            <a:pPr lvl="0"/>
            <a:r>
              <a:rPr lang="en-GB" dirty="0" smtClean="0"/>
              <a:t>High performance clothing</a:t>
            </a:r>
            <a:endParaRPr lang="en-US" dirty="0" smtClean="0"/>
          </a:p>
          <a:p>
            <a:pPr lvl="0"/>
            <a:r>
              <a:rPr lang="en-GB" dirty="0" smtClean="0"/>
              <a:t>Computing industry high performance materials</a:t>
            </a:r>
            <a:endParaRPr lang="en-US" dirty="0" smtClean="0"/>
          </a:p>
          <a:p>
            <a:pPr lvl="0"/>
            <a:r>
              <a:rPr lang="en-GB" dirty="0" smtClean="0"/>
              <a:t>Cut-resistant materials</a:t>
            </a:r>
            <a:endParaRPr lang="en-US" dirty="0" smtClean="0"/>
          </a:p>
          <a:p>
            <a:pPr lvl="0"/>
            <a:r>
              <a:rPr lang="en-GB" dirty="0" smtClean="0"/>
              <a:t>Deodorizing materials</a:t>
            </a:r>
            <a:endParaRPr lang="en-US" dirty="0" smtClean="0"/>
          </a:p>
          <a:p>
            <a:pPr lvl="0"/>
            <a:r>
              <a:rPr lang="en-GB" dirty="0" smtClean="0"/>
              <a:t>Elastic materials</a:t>
            </a:r>
            <a:endParaRPr lang="en-US" dirty="0" smtClean="0"/>
          </a:p>
          <a:p>
            <a:pPr lvl="0"/>
            <a:r>
              <a:rPr lang="en-GB" dirty="0" smtClean="0"/>
              <a:t>Electrical and electronic industries</a:t>
            </a:r>
            <a:endParaRPr lang="en-US" dirty="0" smtClean="0"/>
          </a:p>
          <a:p>
            <a:pPr lvl="0"/>
            <a:r>
              <a:rPr lang="en-GB" dirty="0" smtClean="0"/>
              <a:t>Environment</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smtClean="0"/>
              <a:t>Filtration materials</a:t>
            </a:r>
            <a:endParaRPr lang="en-US" dirty="0" smtClean="0"/>
          </a:p>
          <a:p>
            <a:pPr lvl="0"/>
            <a:r>
              <a:rPr lang="en-GB" dirty="0" smtClean="0"/>
              <a:t>Fire-resistant materials</a:t>
            </a:r>
            <a:endParaRPr lang="en-US" dirty="0" smtClean="0"/>
          </a:p>
          <a:p>
            <a:pPr lvl="0"/>
            <a:r>
              <a:rPr lang="en-GB" dirty="0" smtClean="0"/>
              <a:t>Flooring textiles</a:t>
            </a:r>
            <a:endParaRPr lang="en-US" dirty="0" smtClean="0"/>
          </a:p>
          <a:p>
            <a:pPr lvl="0"/>
            <a:r>
              <a:rPr lang="en-GB" dirty="0" smtClean="0"/>
              <a:t>Furnishings</a:t>
            </a:r>
            <a:endParaRPr lang="en-US" dirty="0" smtClean="0"/>
          </a:p>
          <a:p>
            <a:pPr lvl="0"/>
            <a:r>
              <a:rPr lang="en-GB" dirty="0" err="1" smtClean="0"/>
              <a:t>Geosynthetics</a:t>
            </a:r>
            <a:r>
              <a:rPr lang="en-GB" dirty="0" smtClean="0"/>
              <a:t> and </a:t>
            </a:r>
            <a:r>
              <a:rPr lang="en-GB" dirty="0" err="1" smtClean="0"/>
              <a:t>geotextiles</a:t>
            </a:r>
            <a:endParaRPr lang="en-US" dirty="0" smtClean="0"/>
          </a:p>
          <a:p>
            <a:pPr lvl="0"/>
            <a:r>
              <a:rPr lang="en-GB" dirty="0" smtClean="0"/>
              <a:t>Hygiene materials</a:t>
            </a:r>
            <a:endParaRPr lang="en-US" dirty="0" smtClean="0"/>
          </a:p>
          <a:p>
            <a:pPr lvl="0"/>
            <a:r>
              <a:rPr lang="en-GB" dirty="0" smtClean="0"/>
              <a:t>Insulating materials</a:t>
            </a:r>
            <a:endParaRPr lang="en-US" dirty="0" smtClean="0"/>
          </a:p>
          <a:p>
            <a:pPr lvl="0"/>
            <a:r>
              <a:rPr lang="en-GB" dirty="0" smtClean="0"/>
              <a:t>Leisure</a:t>
            </a:r>
            <a:endParaRPr lang="en-US" dirty="0" smtClean="0"/>
          </a:p>
          <a:p>
            <a:pPr lvl="0"/>
            <a:r>
              <a:rPr lang="en-GB" dirty="0" smtClean="0"/>
              <a:t>Lines and ropes</a:t>
            </a:r>
            <a:endParaRPr lang="en-US" dirty="0" smtClean="0"/>
          </a:p>
          <a:p>
            <a:pPr lvl="0"/>
            <a:r>
              <a:rPr lang="en-GB" dirty="0" smtClean="0"/>
              <a:t>Luggage</a:t>
            </a:r>
            <a:endParaRPr lang="en-US" dirty="0" smtClean="0"/>
          </a:p>
          <a:p>
            <a:pPr lvl="0"/>
            <a:r>
              <a:rPr lang="en-GB" dirty="0" smtClean="0"/>
              <a:t>Luminescent and reflective materials</a:t>
            </a:r>
            <a:endParaRPr lang="en-US" dirty="0" smtClean="0"/>
          </a:p>
          <a:p>
            <a:pPr lvl="0"/>
            <a:r>
              <a:rPr lang="en-GB" dirty="0" smtClean="0"/>
              <a:t>Marine industry materials</a:t>
            </a:r>
            <a:endParaRPr lang="en-US" dirty="0" smtClean="0"/>
          </a:p>
          <a:p>
            <a:pPr lvl="0"/>
            <a:r>
              <a:rPr lang="en-GB" dirty="0" smtClean="0"/>
              <a:t>Medicine</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fontScale="62500" lnSpcReduction="20000"/>
          </a:bodyPr>
          <a:lstStyle/>
          <a:p>
            <a:pPr lvl="0"/>
            <a:r>
              <a:rPr lang="en-GB" dirty="0" smtClean="0"/>
              <a:t>Medical clothing</a:t>
            </a:r>
            <a:endParaRPr lang="en-US" dirty="0" smtClean="0"/>
          </a:p>
          <a:p>
            <a:pPr lvl="0"/>
            <a:r>
              <a:rPr lang="en-GB" dirty="0" smtClean="0"/>
              <a:t>Therapeutic clothing</a:t>
            </a:r>
            <a:endParaRPr lang="en-US" dirty="0" smtClean="0"/>
          </a:p>
          <a:p>
            <a:pPr lvl="0"/>
            <a:r>
              <a:rPr lang="en-GB" dirty="0" smtClean="0"/>
              <a:t>Surgical clothing</a:t>
            </a:r>
            <a:endParaRPr lang="en-US" dirty="0" smtClean="0"/>
          </a:p>
          <a:p>
            <a:pPr lvl="0"/>
            <a:r>
              <a:rPr lang="en-GB" dirty="0" smtClean="0"/>
              <a:t>Anti allergy materials</a:t>
            </a:r>
            <a:endParaRPr lang="en-US" dirty="0" smtClean="0"/>
          </a:p>
          <a:p>
            <a:pPr lvl="0"/>
            <a:r>
              <a:rPr lang="en-GB" dirty="0" smtClean="0"/>
              <a:t>Anti bacterial materials</a:t>
            </a:r>
            <a:endParaRPr lang="en-US" dirty="0" smtClean="0"/>
          </a:p>
          <a:p>
            <a:pPr lvl="0"/>
            <a:r>
              <a:rPr lang="en-GB" dirty="0" smtClean="0"/>
              <a:t>Anti microbial materials, Anti radiation materials</a:t>
            </a:r>
            <a:endParaRPr lang="en-US" dirty="0" smtClean="0"/>
          </a:p>
          <a:p>
            <a:pPr lvl="0"/>
            <a:r>
              <a:rPr lang="en-GB" dirty="0" smtClean="0"/>
              <a:t>Wound dressings &amp; bandages</a:t>
            </a:r>
            <a:endParaRPr lang="en-US" dirty="0" smtClean="0"/>
          </a:p>
          <a:p>
            <a:pPr lvl="0"/>
            <a:r>
              <a:rPr lang="en-GB" dirty="0" smtClean="0"/>
              <a:t>Prostheses</a:t>
            </a:r>
            <a:endParaRPr lang="en-US" dirty="0" smtClean="0"/>
          </a:p>
          <a:p>
            <a:pPr lvl="0"/>
            <a:r>
              <a:rPr lang="en-GB" dirty="0" smtClean="0"/>
              <a:t>Orthopaedics materials</a:t>
            </a:r>
            <a:endParaRPr lang="en-US" dirty="0" smtClean="0"/>
          </a:p>
          <a:p>
            <a:pPr lvl="0"/>
            <a:r>
              <a:rPr lang="en-GB" dirty="0" smtClean="0"/>
              <a:t>Dental industry</a:t>
            </a:r>
            <a:endParaRPr lang="en-US" dirty="0" smtClean="0"/>
          </a:p>
          <a:p>
            <a:pPr lvl="0"/>
            <a:r>
              <a:rPr lang="en-GB" dirty="0" smtClean="0"/>
              <a:t>Military applications</a:t>
            </a:r>
            <a:endParaRPr lang="en-US" dirty="0" smtClean="0"/>
          </a:p>
          <a:p>
            <a:pPr lvl="0"/>
            <a:r>
              <a:rPr lang="en-GB" dirty="0" smtClean="0"/>
              <a:t>Nanotechnology</a:t>
            </a:r>
            <a:endParaRPr lang="en-US" dirty="0" smtClean="0"/>
          </a:p>
          <a:p>
            <a:pPr lvl="0"/>
            <a:r>
              <a:rPr lang="en-GB" dirty="0" smtClean="0"/>
              <a:t>Packaging</a:t>
            </a:r>
            <a:endParaRPr lang="en-US" dirty="0" smtClean="0"/>
          </a:p>
          <a:p>
            <a:pPr lvl="0"/>
            <a:r>
              <a:rPr lang="en-GB" dirty="0" smtClean="0"/>
              <a:t>Phase change materials</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Safety</a:t>
            </a:r>
            <a:endParaRPr lang="en-US" dirty="0" smtClean="0"/>
          </a:p>
          <a:p>
            <a:pPr lvl="0"/>
            <a:r>
              <a:rPr lang="en-GB" dirty="0" smtClean="0"/>
              <a:t>Protective and safety clothing</a:t>
            </a:r>
            <a:endParaRPr lang="en-US" dirty="0" smtClean="0"/>
          </a:p>
          <a:p>
            <a:pPr lvl="0"/>
            <a:r>
              <a:rPr lang="en-GB" dirty="0" smtClean="0"/>
              <a:t>Sails and tenting</a:t>
            </a:r>
            <a:endParaRPr lang="en-US" dirty="0" smtClean="0"/>
          </a:p>
          <a:p>
            <a:pPr lvl="0"/>
            <a:r>
              <a:rPr lang="en-GB" dirty="0" smtClean="0"/>
              <a:t>Shape memory materials</a:t>
            </a:r>
            <a:endParaRPr lang="en-US" dirty="0" smtClean="0"/>
          </a:p>
          <a:p>
            <a:pPr lvl="0"/>
            <a:r>
              <a:rPr lang="en-GB" dirty="0" smtClean="0"/>
              <a:t>Smart textiles</a:t>
            </a:r>
            <a:endParaRPr lang="en-US" dirty="0" smtClean="0"/>
          </a:p>
          <a:p>
            <a:pPr lvl="0"/>
            <a:r>
              <a:rPr lang="en-GB" dirty="0" smtClean="0"/>
              <a:t>Soluble materials</a:t>
            </a:r>
            <a:endParaRPr lang="en-US" dirty="0" smtClean="0"/>
          </a:p>
          <a:p>
            <a:pPr lvl="0"/>
            <a:r>
              <a:rPr lang="en-GB" dirty="0" smtClean="0"/>
              <a:t>Sports</a:t>
            </a:r>
            <a:endParaRPr lang="en-US" dirty="0" smtClean="0"/>
          </a:p>
          <a:p>
            <a:pPr lvl="0"/>
            <a:r>
              <a:rPr lang="en-GB" dirty="0" smtClean="0"/>
              <a:t>Sports goods</a:t>
            </a:r>
            <a:endParaRPr lang="en-US" dirty="0" smtClean="0"/>
          </a:p>
          <a:p>
            <a:pPr lvl="0"/>
            <a:r>
              <a:rPr lang="en-GB" dirty="0" smtClean="0"/>
              <a:t>Substrates</a:t>
            </a:r>
            <a:endParaRPr lang="en-US"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lvl="0"/>
            <a:r>
              <a:rPr lang="en-GB" dirty="0" smtClean="0"/>
              <a:t>Therapeutic materials</a:t>
            </a:r>
            <a:endParaRPr lang="en-US" dirty="0" smtClean="0"/>
          </a:p>
          <a:p>
            <a:pPr lvl="0"/>
            <a:r>
              <a:rPr lang="en-GB" dirty="0" smtClean="0"/>
              <a:t>Thermal materials</a:t>
            </a:r>
            <a:endParaRPr lang="en-US" dirty="0" smtClean="0"/>
          </a:p>
          <a:p>
            <a:pPr lvl="0"/>
            <a:r>
              <a:rPr lang="en-GB" dirty="0" smtClean="0"/>
              <a:t>Transportation</a:t>
            </a:r>
            <a:endParaRPr lang="en-US" dirty="0" smtClean="0"/>
          </a:p>
          <a:p>
            <a:pPr lvl="0"/>
            <a:r>
              <a:rPr lang="en-GB" dirty="0" smtClean="0"/>
              <a:t>Automotive</a:t>
            </a:r>
            <a:endParaRPr lang="en-US" dirty="0" smtClean="0"/>
          </a:p>
          <a:p>
            <a:pPr lvl="0"/>
            <a:r>
              <a:rPr lang="en-GB" dirty="0" smtClean="0"/>
              <a:t>Waterproof materials</a:t>
            </a:r>
            <a:endParaRPr lang="en-US" dirty="0" smtClean="0"/>
          </a:p>
          <a:p>
            <a:pPr lvl="0"/>
            <a:r>
              <a:rPr lang="en-GB" dirty="0" smtClean="0"/>
              <a:t>Windproof materials</a:t>
            </a:r>
            <a:endParaRPr lang="en-US" dirty="0" smtClean="0"/>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Market of Technical Textiles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GB" dirty="0" smtClean="0"/>
              <a:t>Double Incentive Scheme for Technical textiles (China)</a:t>
            </a:r>
          </a:p>
          <a:p>
            <a:r>
              <a:rPr lang="en-GB" dirty="0" smtClean="0"/>
              <a:t>Bundle of relief package for the promotion of technical textiles in the country (India)</a:t>
            </a:r>
          </a:p>
          <a:p>
            <a:pPr lvl="1"/>
            <a:r>
              <a:rPr lang="en-US" dirty="0" smtClean="0"/>
              <a:t>(</a:t>
            </a:r>
            <a:r>
              <a:rPr lang="en-US" dirty="0" err="1" smtClean="0"/>
              <a:t>Memon</a:t>
            </a:r>
            <a:r>
              <a:rPr lang="en-US" dirty="0" smtClean="0"/>
              <a:t> and </a:t>
            </a:r>
            <a:r>
              <a:rPr lang="en-US" dirty="0" err="1" smtClean="0"/>
              <a:t>Zaman</a:t>
            </a:r>
            <a:endParaRPr lang="en-US" dirty="0" smtClean="0"/>
          </a:p>
          <a:p>
            <a:r>
              <a:rPr lang="en-GB" dirty="0" smtClean="0"/>
              <a:t>In India US$ 6.25 billion budget for </a:t>
            </a:r>
            <a:r>
              <a:rPr lang="en-GB" i="1" dirty="0" smtClean="0"/>
              <a:t>Technology Up gradation Fund Scheme (</a:t>
            </a:r>
            <a:r>
              <a:rPr lang="en-GB" i="1" dirty="0" err="1" smtClean="0"/>
              <a:t>Mittal</a:t>
            </a:r>
            <a:r>
              <a:rPr lang="en-GB" i="1" dirty="0" smtClean="0"/>
              <a:t>)</a:t>
            </a:r>
            <a:r>
              <a:rPr lang="en-GB" dirty="0" smtClean="0"/>
              <a:t>.</a:t>
            </a:r>
            <a:endParaRPr lang="en-US" dirty="0" smtClean="0"/>
          </a:p>
          <a:p>
            <a:r>
              <a:rPr lang="en-US" dirty="0" smtClean="0"/>
              <a:t>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Size</a:t>
            </a:r>
            <a:endParaRPr lang="en-US" dirty="0"/>
          </a:p>
        </p:txBody>
      </p:sp>
      <p:sp>
        <p:nvSpPr>
          <p:cNvPr id="3" name="Content Placeholder 2"/>
          <p:cNvSpPr>
            <a:spLocks noGrp="1"/>
          </p:cNvSpPr>
          <p:nvPr>
            <p:ph idx="1"/>
          </p:nvPr>
        </p:nvSpPr>
        <p:spPr/>
        <p:txBody>
          <a:bodyPr/>
          <a:lstStyle/>
          <a:p>
            <a:r>
              <a:rPr lang="en-GB" dirty="0" smtClean="0"/>
              <a:t>Market size increase by 3.5% per annum between 1995 and 2005</a:t>
            </a:r>
          </a:p>
          <a:p>
            <a:r>
              <a:rPr lang="en-GB" dirty="0" smtClean="0"/>
              <a:t>3.8% per annum from 2005 to 2010</a:t>
            </a:r>
          </a:p>
          <a:p>
            <a:r>
              <a:rPr lang="en-GB" dirty="0" smtClean="0"/>
              <a:t>In volume terms, to reach 23.8 MT </a:t>
            </a:r>
          </a:p>
          <a:p>
            <a:r>
              <a:rPr lang="en-GB" dirty="0" smtClean="0"/>
              <a:t>With a value of $126 Billion by 2010</a:t>
            </a:r>
          </a:p>
          <a:p>
            <a:pPr lvl="1"/>
            <a:r>
              <a:rPr lang="en-GB" dirty="0" smtClean="0"/>
              <a:t>(</a:t>
            </a:r>
            <a:r>
              <a:rPr lang="en-GB" dirty="0" err="1" smtClean="0"/>
              <a:t>Czajka</a:t>
            </a:r>
            <a:r>
              <a:rPr lang="en-GB" dirty="0" smtClean="0"/>
              <a:t>, 2005)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 Division of Textile</a:t>
            </a:r>
            <a:endParaRPr lang="en-US" dirty="0"/>
          </a:p>
        </p:txBody>
      </p:sp>
      <p:sp>
        <p:nvSpPr>
          <p:cNvPr id="3" name="Content Placeholder 2"/>
          <p:cNvSpPr>
            <a:spLocks noGrp="1"/>
          </p:cNvSpPr>
          <p:nvPr>
            <p:ph idx="1"/>
          </p:nvPr>
        </p:nvSpPr>
        <p:spPr/>
        <p:txBody>
          <a:bodyPr/>
          <a:lstStyle/>
          <a:p>
            <a:r>
              <a:rPr lang="en-GB" i="1" dirty="0" smtClean="0"/>
              <a:t>Traditional textile, general textile</a:t>
            </a:r>
          </a:p>
          <a:p>
            <a:pPr lvl="1"/>
            <a:r>
              <a:rPr lang="en-GB" i="1" dirty="0" smtClean="0"/>
              <a:t>General use, to improve aesthetic sense, for communication etc</a:t>
            </a:r>
          </a:p>
          <a:p>
            <a:r>
              <a:rPr lang="en-GB" i="1" dirty="0" smtClean="0"/>
              <a:t>Technical textile, industrial textile, and functional textile</a:t>
            </a:r>
          </a:p>
          <a:p>
            <a:pPr lvl="1"/>
            <a:r>
              <a:rPr lang="en-GB" dirty="0" smtClean="0"/>
              <a:t>to serve a particular and technical requirement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914400" y="838200"/>
          <a:ext cx="7696200" cy="5871711"/>
        </p:xfrm>
        <a:graphic>
          <a:graphicData uri="http://schemas.openxmlformats.org/drawingml/2006/table">
            <a:tbl>
              <a:tblPr/>
              <a:tblGrid>
                <a:gridCol w="4636284">
                  <a:extLst>
                    <a:ext uri="{9D8B030D-6E8A-4147-A177-3AD203B41FA5}">
                      <a16:colId xmlns:a16="http://schemas.microsoft.com/office/drawing/2014/main" val="20000"/>
                    </a:ext>
                  </a:extLst>
                </a:gridCol>
                <a:gridCol w="1416599">
                  <a:extLst>
                    <a:ext uri="{9D8B030D-6E8A-4147-A177-3AD203B41FA5}">
                      <a16:colId xmlns:a16="http://schemas.microsoft.com/office/drawing/2014/main" val="20001"/>
                    </a:ext>
                  </a:extLst>
                </a:gridCol>
                <a:gridCol w="1643317">
                  <a:extLst>
                    <a:ext uri="{9D8B030D-6E8A-4147-A177-3AD203B41FA5}">
                      <a16:colId xmlns:a16="http://schemas.microsoft.com/office/drawing/2014/main" val="20002"/>
                    </a:ext>
                  </a:extLst>
                </a:gridCol>
              </a:tblGrid>
              <a:tr h="1482591">
                <a:tc>
                  <a:txBody>
                    <a:bodyPr/>
                    <a:lstStyle/>
                    <a:p>
                      <a:pPr marL="0" marR="0" algn="l">
                        <a:lnSpc>
                          <a:spcPct val="150000"/>
                        </a:lnSpc>
                      </a:pPr>
                      <a:endParaRPr lang="en-GB"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Market Share (%)</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Annual Growth (%)</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4751">
                <a:tc>
                  <a:txBody>
                    <a:bodyPr/>
                    <a:lstStyle/>
                    <a:p>
                      <a:pPr marL="0" marR="0" algn="l">
                        <a:lnSpc>
                          <a:spcPct val="150000"/>
                        </a:lnSpc>
                      </a:pPr>
                      <a:r>
                        <a:rPr lang="en-GB" sz="2400" dirty="0">
                          <a:latin typeface="Times New Roman"/>
                          <a:ea typeface="Calibri"/>
                          <a:cs typeface="Times New Roman"/>
                        </a:rPr>
                        <a:t>Industry</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21</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3.9</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4751">
                <a:tc>
                  <a:txBody>
                    <a:bodyPr/>
                    <a:lstStyle/>
                    <a:p>
                      <a:pPr marL="0" marR="0" algn="l">
                        <a:lnSpc>
                          <a:spcPct val="150000"/>
                        </a:lnSpc>
                      </a:pPr>
                      <a:r>
                        <a:rPr lang="en-GB" sz="2400">
                          <a:latin typeface="Times New Roman"/>
                          <a:ea typeface="Calibri"/>
                          <a:cs typeface="Times New Roman"/>
                        </a:rPr>
                        <a:t>Transport</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20</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2.8</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14751">
                <a:tc>
                  <a:txBody>
                    <a:bodyPr/>
                    <a:lstStyle/>
                    <a:p>
                      <a:pPr marL="0" marR="0" algn="l">
                        <a:lnSpc>
                          <a:spcPct val="150000"/>
                        </a:lnSpc>
                      </a:pPr>
                      <a:r>
                        <a:rPr lang="en-GB" sz="2400" dirty="0">
                          <a:latin typeface="Times New Roman"/>
                          <a:ea typeface="Calibri"/>
                          <a:cs typeface="Times New Roman"/>
                        </a:rPr>
                        <a:t>Medical</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16</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1.5</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751">
                <a:tc>
                  <a:txBody>
                    <a:bodyPr/>
                    <a:lstStyle/>
                    <a:p>
                      <a:pPr marL="0" marR="0" algn="l">
                        <a:lnSpc>
                          <a:spcPct val="150000"/>
                        </a:lnSpc>
                      </a:pPr>
                      <a:r>
                        <a:rPr lang="en-GB" sz="2400">
                          <a:latin typeface="Times New Roman"/>
                          <a:ea typeface="Calibri"/>
                          <a:cs typeface="Times New Roman"/>
                        </a:rPr>
                        <a:t>Construction</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10</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2.9</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4751">
                <a:tc>
                  <a:txBody>
                    <a:bodyPr/>
                    <a:lstStyle/>
                    <a:p>
                      <a:pPr marL="0" marR="0" algn="l">
                        <a:lnSpc>
                          <a:spcPct val="150000"/>
                        </a:lnSpc>
                      </a:pPr>
                      <a:r>
                        <a:rPr lang="en-GB" sz="2400">
                          <a:latin typeface="Times New Roman"/>
                          <a:ea typeface="Calibri"/>
                          <a:cs typeface="Times New Roman"/>
                        </a:rPr>
                        <a:t>Agriculture</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8</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1.2</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4751">
                <a:tc>
                  <a:txBody>
                    <a:bodyPr/>
                    <a:lstStyle/>
                    <a:p>
                      <a:pPr marL="0" marR="0" algn="l">
                        <a:lnSpc>
                          <a:spcPct val="150000"/>
                        </a:lnSpc>
                      </a:pPr>
                      <a:r>
                        <a:rPr lang="en-GB" sz="2400">
                          <a:latin typeface="Times New Roman"/>
                          <a:ea typeface="Calibri"/>
                          <a:cs typeface="Times New Roman"/>
                        </a:rPr>
                        <a:t>Civil Engineering</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3</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5.7</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14751">
                <a:tc>
                  <a:txBody>
                    <a:bodyPr/>
                    <a:lstStyle/>
                    <a:p>
                      <a:pPr marL="0" marR="0" algn="l">
                        <a:lnSpc>
                          <a:spcPct val="150000"/>
                        </a:lnSpc>
                      </a:pPr>
                      <a:r>
                        <a:rPr lang="en-GB" sz="2400">
                          <a:latin typeface="Times New Roman"/>
                          <a:ea typeface="Calibri"/>
                          <a:cs typeface="Times New Roman"/>
                        </a:rPr>
                        <a:t>Sports and Leisure</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2</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3.3</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4751">
                <a:tc>
                  <a:txBody>
                    <a:bodyPr/>
                    <a:lstStyle/>
                    <a:p>
                      <a:pPr marL="0" marR="0" algn="l">
                        <a:lnSpc>
                          <a:spcPct val="150000"/>
                        </a:lnSpc>
                      </a:pPr>
                      <a:r>
                        <a:rPr lang="en-GB" sz="2400">
                          <a:latin typeface="Times New Roman"/>
                          <a:ea typeface="Calibri"/>
                          <a:cs typeface="Times New Roman"/>
                        </a:rPr>
                        <a:t>Protection</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a:latin typeface="Times New Roman"/>
                          <a:ea typeface="Calibri"/>
                          <a:cs typeface="Times New Roman"/>
                        </a:rPr>
                        <a:t>2</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50000"/>
                        </a:lnSpc>
                      </a:pPr>
                      <a:r>
                        <a:rPr lang="en-GB" sz="2400" dirty="0">
                          <a:latin typeface="Times New Roman"/>
                          <a:ea typeface="Calibri"/>
                          <a:cs typeface="Times New Roman"/>
                        </a:rPr>
                        <a:t>5.7</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hlinkClick r:id="rId2" action="ppaction://hlinkfile"/>
              </a:rPr>
              <a:t>Consumption of Technical Textiles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Modern Examples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Breathable Synthetic Fabrics</a:t>
            </a:r>
          </a:p>
          <a:p>
            <a:pPr lvl="0"/>
            <a:r>
              <a:rPr lang="en-US" dirty="0" smtClean="0"/>
              <a:t>Some Synthetic Fibers are Ultra-lightweight &amp; High-stretch, some are thin &amp; light-reflective, Some Hollow Fibers Trap Air to Retain Heat</a:t>
            </a:r>
          </a:p>
          <a:p>
            <a:pPr lvl="0"/>
            <a:r>
              <a:rPr lang="en-US" dirty="0" smtClean="0"/>
              <a:t>Natural Fibers Blended with Synthetics to Improve Strength, Crease Resistance &amp; Easy Care</a:t>
            </a:r>
          </a:p>
          <a:p>
            <a:pPr lvl="0"/>
            <a:r>
              <a:rPr lang="en-US" dirty="0" smtClean="0"/>
              <a:t>Ultra Microfibers – Using the latest in micro technology, scientists are building fabrics where the fiber itself is scrutinized and manipulated in minute detail. A microfiber is by definition a material in which the yarn’s thickness is equal to or less than 1/60</a:t>
            </a:r>
            <a:r>
              <a:rPr lang="en-US" baseline="30000" dirty="0" smtClean="0"/>
              <a:t>th</a:t>
            </a:r>
            <a:r>
              <a:rPr lang="en-US" dirty="0" smtClean="0"/>
              <a:t> the thickness of an average human hair. Ultra-microfibers on the market are even finer – some having thickness of just 1/200</a:t>
            </a:r>
            <a:r>
              <a:rPr lang="en-US" baseline="30000" dirty="0" smtClean="0"/>
              <a:t>th</a:t>
            </a:r>
            <a:r>
              <a:rPr lang="en-US" dirty="0" smtClean="0"/>
              <a:t> the thickness of human hair.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dirty="0" smtClean="0"/>
              <a:t>Fabrics that have relief surfaces and even three-dimensional (3-D) structure</a:t>
            </a:r>
          </a:p>
          <a:p>
            <a:pPr lvl="0"/>
            <a:r>
              <a:rPr lang="en-US" dirty="0" smtClean="0"/>
              <a:t>Metallic textiles – fluid &amp; shimmering materials</a:t>
            </a:r>
          </a:p>
          <a:p>
            <a:pPr lvl="0"/>
            <a:r>
              <a:rPr lang="en-US" dirty="0" smtClean="0"/>
              <a:t>Extreme Sportswear</a:t>
            </a:r>
          </a:p>
          <a:p>
            <a:pPr lvl="0"/>
            <a:r>
              <a:rPr lang="en-US" dirty="0" smtClean="0"/>
              <a:t>Polyamide (warp) and paper (weft) woven together and then hand silkscreen printed. This exquisite fabric, designed in a customized manner in Japan, is used for high-end interiors.</a:t>
            </a:r>
          </a:p>
          <a:p>
            <a:pPr lvl="0"/>
            <a:r>
              <a:rPr lang="en-US" dirty="0" smtClean="0"/>
              <a:t>Microfiber with metal foil spots combine to give a consistent metallic finish. This blend can be used for high-end fashion garments (especially outerwear)</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dirty="0" smtClean="0"/>
              <a:t>Phase change materials incorporated in fabrics can absorb excess heat, store it, and gradually release it later. These are ideal for body temperature control.</a:t>
            </a:r>
          </a:p>
          <a:p>
            <a:pPr lvl="0"/>
            <a:r>
              <a:rPr lang="en-US" dirty="0" smtClean="0"/>
              <a:t>Fabrics with charcoal as a component can filter odour and pollution. Charcoal was used for its health-giving properties as it has the ability to absorb chemical impurities in the air.</a:t>
            </a:r>
          </a:p>
          <a:p>
            <a:pPr lvl="0"/>
            <a:r>
              <a:rPr lang="en-US" dirty="0" smtClean="0"/>
              <a:t>Microfibers engineered with substances suspended in minute bubbles that can be gradually released. These microcapsules can contain medication, vitamins, insect repellants, moisturizers, essential oils or perfumes...</a:t>
            </a:r>
          </a:p>
          <a:p>
            <a:pPr>
              <a:buNone/>
            </a:pPr>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Textiles</a:t>
            </a:r>
            <a:endParaRPr lang="en-US" dirty="0"/>
          </a:p>
        </p:txBody>
      </p:sp>
      <p:sp>
        <p:nvSpPr>
          <p:cNvPr id="3" name="Content Placeholder 2"/>
          <p:cNvSpPr>
            <a:spLocks noGrp="1"/>
          </p:cNvSpPr>
          <p:nvPr>
            <p:ph idx="1"/>
          </p:nvPr>
        </p:nvSpPr>
        <p:spPr/>
        <p:txBody>
          <a:bodyPr/>
          <a:lstStyle/>
          <a:p>
            <a:pPr lvl="0"/>
            <a:r>
              <a:rPr lang="en-GB" dirty="0" smtClean="0"/>
              <a:t>Sports shoes</a:t>
            </a:r>
            <a:endParaRPr lang="en-US" dirty="0" smtClean="0"/>
          </a:p>
          <a:p>
            <a:pPr lvl="0"/>
            <a:r>
              <a:rPr lang="en-GB" dirty="0" smtClean="0"/>
              <a:t>Wearable computer jackets</a:t>
            </a:r>
            <a:endParaRPr lang="en-US" dirty="0" smtClean="0"/>
          </a:p>
          <a:p>
            <a:pPr lvl="0"/>
            <a:r>
              <a:rPr lang="en-GB" dirty="0" smtClean="0"/>
              <a:t>Warning vests</a:t>
            </a:r>
            <a:endParaRPr lang="en-US" dirty="0" smtClean="0"/>
          </a:p>
          <a:p>
            <a:pPr lvl="0"/>
            <a:r>
              <a:rPr lang="en-GB" dirty="0" smtClean="0"/>
              <a:t>Photonic textiles for innovative lighting solutions</a:t>
            </a:r>
            <a:endParaRPr lang="en-US" dirty="0" smtClean="0"/>
          </a:p>
          <a:p>
            <a:pPr lvl="0"/>
            <a:r>
              <a:rPr lang="en-GB" dirty="0" smtClean="0"/>
              <a:t>Wearable E-Health system</a:t>
            </a:r>
            <a:endParaRPr lang="en-US" dirty="0" smtClean="0"/>
          </a:p>
          <a:p>
            <a:pPr lvl="0"/>
            <a:r>
              <a:rPr lang="en-GB" dirty="0" smtClean="0"/>
              <a:t>Electronic Textiles to Help Battlefield Medics</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Synergy Affect</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Combination of Stainless Steel Fiber with Cotton &amp; Polyamide to create a soft &amp; flexible cloth</a:t>
            </a:r>
          </a:p>
          <a:p>
            <a:pPr lvl="0"/>
            <a:r>
              <a:rPr lang="en-US" dirty="0" smtClean="0"/>
              <a:t>Combination of cotton, copper, polyamide, and polyurethane to create a metallic surface</a:t>
            </a:r>
          </a:p>
          <a:p>
            <a:pPr lvl="0"/>
            <a:r>
              <a:rPr lang="en-US" dirty="0" smtClean="0"/>
              <a:t>Light Emitting Diodes (LEDs) embedded in hand-woven linen, programmable, and controllable through sensors. These can be used in creative arts practice, sportswear, &amp; medical use, as well as in interactive costumes for dance, theatre, and expressive gallery textiles.</a:t>
            </a:r>
          </a:p>
          <a:p>
            <a:pPr lvl="0"/>
            <a:r>
              <a:rPr lang="en-US" dirty="0" smtClean="0"/>
              <a:t>Metals &amp; Papers in combination with silks &amp; polyesters</a:t>
            </a:r>
          </a:p>
          <a:p>
            <a:pPr lvl="0"/>
            <a:r>
              <a:rPr lang="en-US" dirty="0" smtClean="0"/>
              <a:t>Layered weave structures made on computer-assisted looms allow for intricate constructions and </a:t>
            </a:r>
            <a:r>
              <a:rPr lang="en-US" dirty="0" err="1" smtClean="0"/>
              <a:t>reversibles</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Can Enter </a:t>
            </a:r>
            <a:endParaRPr lang="en-US" dirty="0"/>
          </a:p>
        </p:txBody>
      </p:sp>
      <p:sp>
        <p:nvSpPr>
          <p:cNvPr id="3" name="Content Placeholder 2"/>
          <p:cNvSpPr>
            <a:spLocks noGrp="1"/>
          </p:cNvSpPr>
          <p:nvPr>
            <p:ph idx="1"/>
          </p:nvPr>
        </p:nvSpPr>
        <p:spPr/>
        <p:txBody>
          <a:bodyPr>
            <a:normAutofit lnSpcReduction="10000"/>
          </a:bodyPr>
          <a:lstStyle/>
          <a:p>
            <a:pPr lvl="0"/>
            <a:r>
              <a:rPr lang="en-GB" dirty="0" smtClean="0"/>
              <a:t>Knowledge about the requirements of customer and matching production facilities</a:t>
            </a:r>
            <a:endParaRPr lang="en-US" dirty="0" smtClean="0"/>
          </a:p>
          <a:p>
            <a:pPr lvl="0"/>
            <a:r>
              <a:rPr lang="en-GB" dirty="0" smtClean="0"/>
              <a:t>Testing facility to test the product to ensure to meet the customer expectation and specifications</a:t>
            </a:r>
            <a:endParaRPr lang="en-US" dirty="0" smtClean="0"/>
          </a:p>
          <a:p>
            <a:r>
              <a:rPr lang="en-GB" dirty="0" smtClean="0"/>
              <a:t>Technical textile needs state of the art knowledge for production and testing. Currently developed countries have dominance in this market.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to Enter in This market: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Cohesive effort by govt, academic and industry </a:t>
            </a:r>
          </a:p>
          <a:p>
            <a:r>
              <a:rPr lang="en-US" dirty="0" smtClean="0"/>
              <a:t>Testing facilities common.. Should be provided by govt</a:t>
            </a:r>
          </a:p>
          <a:p>
            <a:r>
              <a:rPr lang="en-US" dirty="0" smtClean="0"/>
              <a:t>Industry should have a liaison with academic and work on project to project</a:t>
            </a:r>
          </a:p>
          <a:p>
            <a:r>
              <a:rPr lang="en-US" dirty="0" smtClean="0"/>
              <a:t>Military, being the big user of technical textiles should come forward and encourage local industry to develop technical textiles</a:t>
            </a:r>
          </a:p>
          <a:p>
            <a:r>
              <a:rPr lang="en-US" dirty="0" smtClean="0"/>
              <a:t> Academia should make proposals and have a joint venture with industry</a:t>
            </a:r>
          </a:p>
          <a:p>
            <a:r>
              <a:rPr lang="en-US" dirty="0" smtClean="0"/>
              <a:t>A common degree in technical textiles should be offered by different universities</a:t>
            </a:r>
          </a:p>
          <a:p>
            <a:r>
              <a:rPr lang="en-US" dirty="0" smtClean="0"/>
              <a:t>Govt should offer special attractions for technical textiles, like China and India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 Perspective of Technical Textile</a:t>
            </a:r>
            <a:endParaRPr lang="en-US" dirty="0"/>
          </a:p>
        </p:txBody>
      </p:sp>
      <p:sp>
        <p:nvSpPr>
          <p:cNvPr id="3" name="Content Placeholder 2"/>
          <p:cNvSpPr>
            <a:spLocks noGrp="1"/>
          </p:cNvSpPr>
          <p:nvPr>
            <p:ph idx="1"/>
          </p:nvPr>
        </p:nvSpPr>
        <p:spPr/>
        <p:txBody>
          <a:bodyPr/>
          <a:lstStyle/>
          <a:p>
            <a:r>
              <a:rPr lang="en-GB" dirty="0" smtClean="0"/>
              <a:t>Before invention of synthetic fibres:</a:t>
            </a:r>
          </a:p>
          <a:p>
            <a:pPr lvl="1"/>
            <a:r>
              <a:rPr lang="en-GB" dirty="0" smtClean="0"/>
              <a:t>Natural fibres were treated with chemicals to make it useful in some specific situations</a:t>
            </a:r>
          </a:p>
          <a:p>
            <a:pPr lvl="1"/>
            <a:r>
              <a:rPr lang="en-GB" dirty="0" smtClean="0"/>
              <a:t>Nonwoven techniques were used to manufacture technical textile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of Technical Textile Growth</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GB" dirty="0" smtClean="0"/>
              <a:t>Health and safety</a:t>
            </a:r>
          </a:p>
          <a:p>
            <a:pPr marL="514350" indent="-514350">
              <a:buFont typeface="+mj-lt"/>
              <a:buAutoNum type="arabicPeriod"/>
            </a:pPr>
            <a:r>
              <a:rPr lang="en-GB" dirty="0" smtClean="0"/>
              <a:t>Cost effectiveness</a:t>
            </a:r>
          </a:p>
          <a:p>
            <a:pPr marL="514350" indent="-514350">
              <a:buFont typeface="+mj-lt"/>
              <a:buAutoNum type="arabicPeriod"/>
            </a:pPr>
            <a:r>
              <a:rPr lang="en-GB" dirty="0" smtClean="0"/>
              <a:t>Durability</a:t>
            </a:r>
          </a:p>
          <a:p>
            <a:pPr marL="514350" indent="-514350">
              <a:buFont typeface="+mj-lt"/>
              <a:buAutoNum type="arabicPeriod"/>
            </a:pPr>
            <a:r>
              <a:rPr lang="en-GB" dirty="0" smtClean="0"/>
              <a:t>High strength</a:t>
            </a:r>
          </a:p>
          <a:p>
            <a:pPr marL="514350" indent="-514350">
              <a:buFont typeface="+mj-lt"/>
              <a:buAutoNum type="arabicPeriod"/>
            </a:pPr>
            <a:r>
              <a:rPr lang="en-GB" dirty="0" smtClean="0"/>
              <a:t>Light weight</a:t>
            </a:r>
          </a:p>
          <a:p>
            <a:pPr marL="514350" indent="-514350">
              <a:buFont typeface="+mj-lt"/>
              <a:buAutoNum type="arabicPeriod"/>
            </a:pPr>
            <a:r>
              <a:rPr lang="en-GB" dirty="0" smtClean="0"/>
              <a:t>Versatility</a:t>
            </a:r>
          </a:p>
          <a:p>
            <a:pPr marL="514350" indent="-514350">
              <a:buFont typeface="+mj-lt"/>
              <a:buAutoNum type="arabicPeriod"/>
            </a:pPr>
            <a:r>
              <a:rPr lang="en-GB" dirty="0" smtClean="0"/>
              <a:t>Customisation</a:t>
            </a:r>
          </a:p>
          <a:p>
            <a:pPr marL="514350" indent="-514350">
              <a:buFont typeface="+mj-lt"/>
              <a:buAutoNum type="arabicPeriod"/>
            </a:pPr>
            <a:r>
              <a:rPr lang="en-GB" dirty="0" smtClean="0"/>
              <a:t>User friendliness</a:t>
            </a:r>
          </a:p>
          <a:p>
            <a:pPr marL="514350" indent="-514350">
              <a:buFont typeface="+mj-lt"/>
              <a:buAutoNum type="arabicPeriod"/>
            </a:pPr>
            <a:r>
              <a:rPr lang="en-GB" dirty="0" smtClean="0"/>
              <a:t>eco-friendliness</a:t>
            </a:r>
          </a:p>
          <a:p>
            <a:pPr marL="514350" indent="-514350">
              <a:buFont typeface="+mj-lt"/>
              <a:buAutoNum type="arabicPeriod"/>
            </a:pPr>
            <a:r>
              <a:rPr lang="en-GB" dirty="0" smtClean="0"/>
              <a:t>Logistical convenience, </a:t>
            </a:r>
            <a:r>
              <a:rPr lang="en-GB" dirty="0" smtClean="0"/>
              <a:t>etc.</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Textile Synonymous </a:t>
            </a:r>
            <a:endParaRPr lang="en-US" dirty="0"/>
          </a:p>
        </p:txBody>
      </p:sp>
      <p:sp>
        <p:nvSpPr>
          <p:cNvPr id="3" name="Content Placeholder 2"/>
          <p:cNvSpPr>
            <a:spLocks noGrp="1"/>
          </p:cNvSpPr>
          <p:nvPr>
            <p:ph idx="1"/>
          </p:nvPr>
        </p:nvSpPr>
        <p:spPr/>
        <p:txBody>
          <a:bodyPr/>
          <a:lstStyle/>
          <a:p>
            <a:pPr lvl="0"/>
            <a:r>
              <a:rPr lang="en-US" dirty="0" smtClean="0"/>
              <a:t>Technical textiles</a:t>
            </a:r>
          </a:p>
          <a:p>
            <a:pPr lvl="0"/>
            <a:r>
              <a:rPr lang="en-US" dirty="0" smtClean="0"/>
              <a:t>Industrial textiles</a:t>
            </a:r>
          </a:p>
          <a:p>
            <a:pPr lvl="0"/>
            <a:r>
              <a:rPr lang="en-US" dirty="0" smtClean="0"/>
              <a:t>Functional textiles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Textile by Definition</a:t>
            </a:r>
            <a:endParaRPr lang="en-US" dirty="0"/>
          </a:p>
        </p:txBody>
      </p:sp>
      <p:sp>
        <p:nvSpPr>
          <p:cNvPr id="3" name="Content Placeholder 2"/>
          <p:cNvSpPr>
            <a:spLocks noGrp="1"/>
          </p:cNvSpPr>
          <p:nvPr>
            <p:ph idx="1"/>
          </p:nvPr>
        </p:nvSpPr>
        <p:spPr/>
        <p:txBody>
          <a:bodyPr>
            <a:normAutofit/>
          </a:bodyPr>
          <a:lstStyle/>
          <a:p>
            <a:r>
              <a:rPr lang="en-US" dirty="0" smtClean="0"/>
              <a:t>Materials and products intended for end-uses other than non-protective clothing, household furnishing, and floor covering, where the fabric or fibrous component is selected principally but not exclusively for its performance and properties as opposed to its aesthetic or decorative characteristics“</a:t>
            </a:r>
          </a:p>
          <a:p>
            <a:endParaRPr lang="en-US" sz="1800" dirty="0" smtClean="0"/>
          </a:p>
          <a:p>
            <a:r>
              <a:rPr lang="en-US" sz="1800" dirty="0" smtClean="0"/>
              <a:t>(Textile Terms and Definitions, TI, Manchester, </a:t>
            </a:r>
            <a:r>
              <a:rPr lang="en-US" sz="1800" dirty="0" err="1" smtClean="0"/>
              <a:t>10</a:t>
            </a:r>
            <a:r>
              <a:rPr lang="en-US" sz="1800" baseline="30000" dirty="0" err="1" smtClean="0"/>
              <a:t>the</a:t>
            </a:r>
            <a:r>
              <a:rPr lang="en-US" sz="1800" baseline="30000" dirty="0" smtClean="0"/>
              <a:t> </a:t>
            </a:r>
            <a:r>
              <a:rPr lang="en-US" sz="1800" dirty="0" smtClean="0"/>
              <a:t>Ed.).</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Technical textiles are materials meeting high technical   and quality requirements (mechanical, thermal, electrical, durability...) giving them the ability to offer technical   functions.</a:t>
            </a:r>
          </a:p>
          <a:p>
            <a:r>
              <a:rPr lang="en-US" dirty="0" smtClean="0"/>
              <a:t>Encyclopedia</a:t>
            </a:r>
            <a:r>
              <a:rPr lang="en-GB" dirty="0" smtClean="0"/>
              <a:t> </a:t>
            </a:r>
            <a:r>
              <a:rPr lang="en-GB" dirty="0" err="1" smtClean="0"/>
              <a:t>Universalis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Production of Technical Textiles</a:t>
            </a:r>
            <a:endParaRPr lang="en-US" dirty="0"/>
          </a:p>
        </p:txBody>
      </p:sp>
      <p:sp>
        <p:nvSpPr>
          <p:cNvPr id="3" name="Content Placeholder 2"/>
          <p:cNvSpPr>
            <a:spLocks noGrp="1"/>
          </p:cNvSpPr>
          <p:nvPr>
            <p:ph idx="1"/>
          </p:nvPr>
        </p:nvSpPr>
        <p:spPr/>
        <p:txBody>
          <a:bodyPr/>
          <a:lstStyle/>
          <a:p>
            <a:r>
              <a:rPr lang="en-US" dirty="0" smtClean="0"/>
              <a:t>Application of certain chemicals ( water and fire proofing etc)</a:t>
            </a:r>
          </a:p>
          <a:p>
            <a:r>
              <a:rPr lang="en-US" dirty="0" smtClean="0"/>
              <a:t>Use of intelligent fibers (glass fiber, carbon fibers) </a:t>
            </a:r>
          </a:p>
          <a:p>
            <a:r>
              <a:rPr lang="en-US" dirty="0" smtClean="0"/>
              <a:t>Special technical in fabric formation (3 D weaving, Double layer knitting etc)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Seven Ways to Make Techinal Textiles</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smtClean="0"/>
              <a:t>Thermo-forming</a:t>
            </a:r>
            <a:endParaRPr lang="en-US" dirty="0" smtClean="0"/>
          </a:p>
          <a:p>
            <a:pPr lvl="0"/>
            <a:r>
              <a:rPr lang="en-GB" dirty="0" smtClean="0"/>
              <a:t>Three Dimensional Weaving</a:t>
            </a:r>
            <a:endParaRPr lang="en-US" dirty="0" smtClean="0"/>
          </a:p>
          <a:p>
            <a:pPr lvl="0"/>
            <a:r>
              <a:rPr lang="en-GB" dirty="0" smtClean="0"/>
              <a:t>Three Dimensional Knitting</a:t>
            </a:r>
            <a:endParaRPr lang="en-US" dirty="0" smtClean="0"/>
          </a:p>
          <a:p>
            <a:pPr lvl="0"/>
            <a:r>
              <a:rPr lang="en-GB" dirty="0" smtClean="0"/>
              <a:t>Fabrics Produced Using Nanotechnology</a:t>
            </a:r>
            <a:endParaRPr lang="en-US" dirty="0" smtClean="0"/>
          </a:p>
          <a:p>
            <a:pPr lvl="0"/>
            <a:r>
              <a:rPr lang="en-GB" dirty="0" smtClean="0"/>
              <a:t>Heat-set Synthetics</a:t>
            </a:r>
            <a:endParaRPr lang="en-US" dirty="0" smtClean="0"/>
          </a:p>
          <a:p>
            <a:pPr lvl="0"/>
            <a:r>
              <a:rPr lang="en-GB" dirty="0" smtClean="0"/>
              <a:t>Finishing Treatments such as Water-resistant Coatings &amp; Holographic Laminates</a:t>
            </a:r>
            <a:endParaRPr lang="en-US" dirty="0" smtClean="0"/>
          </a:p>
          <a:p>
            <a:pPr lvl="0"/>
            <a:r>
              <a:rPr lang="en-GB" dirty="0" smtClean="0"/>
              <a:t>Hand-made elements such as Stitch or Appliqué</a:t>
            </a:r>
          </a:p>
          <a:p>
            <a:pPr lvl="0">
              <a:buNone/>
            </a:pPr>
            <a:r>
              <a:rPr lang="en-GB" dirty="0" smtClean="0"/>
              <a:t>(Tex.in </a:t>
            </a:r>
            <a:r>
              <a:rPr lang="en-GB" dirty="0" smtClean="0"/>
              <a:t>,</a:t>
            </a:r>
            <a:r>
              <a:rPr lang="sl-SI" dirty="0" smtClean="0"/>
              <a:t>2020</a:t>
            </a:r>
            <a:r>
              <a:rPr lang="en-GB" dirty="0" smtClean="0"/>
              <a:t>)</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TotalTime>
  <Words>1246</Words>
  <Application>Microsoft Office PowerPoint</Application>
  <PresentationFormat>Diaprojekcija na zaslonu (4:3)</PresentationFormat>
  <Paragraphs>216</Paragraphs>
  <Slides>28</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28</vt:i4>
      </vt:variant>
    </vt:vector>
  </HeadingPairs>
  <TitlesOfParts>
    <vt:vector size="32" baseType="lpstr">
      <vt:lpstr>Arial</vt:lpstr>
      <vt:lpstr>Calibri</vt:lpstr>
      <vt:lpstr>Times New Roman</vt:lpstr>
      <vt:lpstr>Office Theme</vt:lpstr>
      <vt:lpstr>PowerPointova predstavitev</vt:lpstr>
      <vt:lpstr>Broad Division of Textile</vt:lpstr>
      <vt:lpstr>Historic Perspective of Technical Textile</vt:lpstr>
      <vt:lpstr>Reasons of Technical Textile Growth</vt:lpstr>
      <vt:lpstr>Technical Textile Synonymous </vt:lpstr>
      <vt:lpstr>Technical Textile by Definition</vt:lpstr>
      <vt:lpstr>PowerPointova predstavitev</vt:lpstr>
      <vt:lpstr>Production of Technical Textiles</vt:lpstr>
      <vt:lpstr>Seven Ways to Make Techinal Textiles</vt:lpstr>
      <vt:lpstr>Types of Technical Textiles</vt:lpstr>
      <vt:lpstr>PowerPointova predstavitev</vt:lpstr>
      <vt:lpstr>Application of Technical Textiles </vt:lpstr>
      <vt:lpstr>Conti…</vt:lpstr>
      <vt:lpstr>Conti…</vt:lpstr>
      <vt:lpstr>Conti…</vt:lpstr>
      <vt:lpstr>Conti…</vt:lpstr>
      <vt:lpstr>Conti…</vt:lpstr>
      <vt:lpstr>Market of Technical Textiles </vt:lpstr>
      <vt:lpstr>Market Size</vt:lpstr>
      <vt:lpstr>PowerPointova predstavitev</vt:lpstr>
      <vt:lpstr>PowerPointova predstavitev</vt:lpstr>
      <vt:lpstr>A Few Modern Examples</vt:lpstr>
      <vt:lpstr>PowerPointova predstavitev</vt:lpstr>
      <vt:lpstr>PowerPointova predstavitev</vt:lpstr>
      <vt:lpstr>E- Textiles</vt:lpstr>
      <vt:lpstr>Synergy Affect</vt:lpstr>
      <vt:lpstr>How You Can Enter </vt:lpstr>
      <vt:lpstr>Way to Enter in This market: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Textiles</dc:title>
  <dc:creator>MUSHTAQ MANGAT</dc:creator>
  <cp:lastModifiedBy>Uporabnik</cp:lastModifiedBy>
  <cp:revision>22</cp:revision>
  <dcterms:created xsi:type="dcterms:W3CDTF">2006-08-16T00:00:00Z</dcterms:created>
  <dcterms:modified xsi:type="dcterms:W3CDTF">2020-02-26T12:15:15Z</dcterms:modified>
</cp:coreProperties>
</file>