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4" r:id="rId9"/>
    <p:sldId id="285" r:id="rId10"/>
    <p:sldId id="28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</p:sldIdLst>
  <p:sldSz cx="10807700" cy="6845300"/>
  <p:notesSz cx="10807700" cy="6845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14DC0-0FCE-4153-8533-467FA901FC35}" v="5" dt="2025-02-26T07:59:41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9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jn Gorjanc, Dunja" userId="2a145d9e-289d-4e16-91b0-287fddc0bd8b" providerId="ADAL" clId="{7E014DC0-0FCE-4153-8533-467FA901FC35}"/>
    <pc:docChg chg="custSel addSld delSld modSld">
      <pc:chgData name="Šajn Gorjanc, Dunja" userId="2a145d9e-289d-4e16-91b0-287fddc0bd8b" providerId="ADAL" clId="{7E014DC0-0FCE-4153-8533-467FA901FC35}" dt="2025-03-04T06:41:27.920" v="36" actId="20577"/>
      <pc:docMkLst>
        <pc:docMk/>
      </pc:docMkLst>
      <pc:sldChg chg="modSp mod">
        <pc:chgData name="Šajn Gorjanc, Dunja" userId="2a145d9e-289d-4e16-91b0-287fddc0bd8b" providerId="ADAL" clId="{7E014DC0-0FCE-4153-8533-467FA901FC35}" dt="2025-03-04T06:41:27.920" v="36" actId="20577"/>
        <pc:sldMkLst>
          <pc:docMk/>
          <pc:sldMk cId="0" sldId="273"/>
        </pc:sldMkLst>
        <pc:spChg chg="mod">
          <ac:chgData name="Šajn Gorjanc, Dunja" userId="2a145d9e-289d-4e16-91b0-287fddc0bd8b" providerId="ADAL" clId="{7E014DC0-0FCE-4153-8533-467FA901FC35}" dt="2025-03-04T06:41:27.920" v="36" actId="20577"/>
          <ac:spMkLst>
            <pc:docMk/>
            <pc:sldMk cId="0" sldId="273"/>
            <ac:spMk id="2" creationId="{00000000-0000-0000-0000-000000000000}"/>
          </ac:spMkLst>
        </pc:spChg>
      </pc:sldChg>
      <pc:sldChg chg="addSp modSp new mod setBg">
        <pc:chgData name="Šajn Gorjanc, Dunja" userId="2a145d9e-289d-4e16-91b0-287fddc0bd8b" providerId="ADAL" clId="{7E014DC0-0FCE-4153-8533-467FA901FC35}" dt="2025-02-26T07:49:05.938" v="2" actId="26606"/>
        <pc:sldMkLst>
          <pc:docMk/>
          <pc:sldMk cId="267971924" sldId="284"/>
        </pc:sldMkLst>
        <pc:spChg chg="add">
          <ac:chgData name="Šajn Gorjanc, Dunja" userId="2a145d9e-289d-4e16-91b0-287fddc0bd8b" providerId="ADAL" clId="{7E014DC0-0FCE-4153-8533-467FA901FC35}" dt="2025-02-26T07:49:05.938" v="2" actId="26606"/>
          <ac:spMkLst>
            <pc:docMk/>
            <pc:sldMk cId="267971924" sldId="284"/>
            <ac:spMk id="1031" creationId="{32BC26D8-82FB-445E-AA49-62A77D7C1EE0}"/>
          </ac:spMkLst>
        </pc:spChg>
        <pc:spChg chg="add">
          <ac:chgData name="Šajn Gorjanc, Dunja" userId="2a145d9e-289d-4e16-91b0-287fddc0bd8b" providerId="ADAL" clId="{7E014DC0-0FCE-4153-8533-467FA901FC35}" dt="2025-02-26T07:49:05.938" v="2" actId="26606"/>
          <ac:spMkLst>
            <pc:docMk/>
            <pc:sldMk cId="267971924" sldId="284"/>
            <ac:spMk id="1033" creationId="{CB44330D-EA18-4254-AA95-EB49948539B8}"/>
          </ac:spMkLst>
        </pc:spChg>
        <pc:picChg chg="add mod">
          <ac:chgData name="Šajn Gorjanc, Dunja" userId="2a145d9e-289d-4e16-91b0-287fddc0bd8b" providerId="ADAL" clId="{7E014DC0-0FCE-4153-8533-467FA901FC35}" dt="2025-02-26T07:49:05.938" v="2" actId="26606"/>
          <ac:picMkLst>
            <pc:docMk/>
            <pc:sldMk cId="267971924" sldId="284"/>
            <ac:picMk id="1026" creationId="{B39226CB-110E-8B51-EE91-28C77EED3AC6}"/>
          </ac:picMkLst>
        </pc:picChg>
      </pc:sldChg>
      <pc:sldChg chg="addSp modSp new mod setBg">
        <pc:chgData name="Šajn Gorjanc, Dunja" userId="2a145d9e-289d-4e16-91b0-287fddc0bd8b" providerId="ADAL" clId="{7E014DC0-0FCE-4153-8533-467FA901FC35}" dt="2025-02-26T07:58:49.788" v="7" actId="26606"/>
        <pc:sldMkLst>
          <pc:docMk/>
          <pc:sldMk cId="1239847142" sldId="285"/>
        </pc:sldMkLst>
        <pc:spChg chg="add">
          <ac:chgData name="Šajn Gorjanc, Dunja" userId="2a145d9e-289d-4e16-91b0-287fddc0bd8b" providerId="ADAL" clId="{7E014DC0-0FCE-4153-8533-467FA901FC35}" dt="2025-02-26T07:58:49.788" v="7" actId="26606"/>
          <ac:spMkLst>
            <pc:docMk/>
            <pc:sldMk cId="1239847142" sldId="285"/>
            <ac:spMk id="2055" creationId="{AB8C311F-7253-4AED-9701-7FC0708C41C7}"/>
          </ac:spMkLst>
        </pc:spChg>
        <pc:spChg chg="add">
          <ac:chgData name="Šajn Gorjanc, Dunja" userId="2a145d9e-289d-4e16-91b0-287fddc0bd8b" providerId="ADAL" clId="{7E014DC0-0FCE-4153-8533-467FA901FC35}" dt="2025-02-26T07:58:49.788" v="7" actId="26606"/>
          <ac:spMkLst>
            <pc:docMk/>
            <pc:sldMk cId="1239847142" sldId="285"/>
            <ac:spMk id="2057" creationId="{E2384209-CB15-4CDF-9D31-C44FD9A3F20D}"/>
          </ac:spMkLst>
        </pc:spChg>
        <pc:spChg chg="add">
          <ac:chgData name="Šajn Gorjanc, Dunja" userId="2a145d9e-289d-4e16-91b0-287fddc0bd8b" providerId="ADAL" clId="{7E014DC0-0FCE-4153-8533-467FA901FC35}" dt="2025-02-26T07:58:49.788" v="7" actId="26606"/>
          <ac:spMkLst>
            <pc:docMk/>
            <pc:sldMk cId="1239847142" sldId="285"/>
            <ac:spMk id="2059" creationId="{2633B3B5-CC90-43F0-8714-D31D1F3F0209}"/>
          </ac:spMkLst>
        </pc:spChg>
        <pc:spChg chg="add">
          <ac:chgData name="Šajn Gorjanc, Dunja" userId="2a145d9e-289d-4e16-91b0-287fddc0bd8b" providerId="ADAL" clId="{7E014DC0-0FCE-4153-8533-467FA901FC35}" dt="2025-02-26T07:58:49.788" v="7" actId="26606"/>
          <ac:spMkLst>
            <pc:docMk/>
            <pc:sldMk cId="1239847142" sldId="285"/>
            <ac:spMk id="2061" creationId="{A8D57A06-A426-446D-B02C-A2DC6B62E45E}"/>
          </ac:spMkLst>
        </pc:spChg>
        <pc:picChg chg="add mod">
          <ac:chgData name="Šajn Gorjanc, Dunja" userId="2a145d9e-289d-4e16-91b0-287fddc0bd8b" providerId="ADAL" clId="{7E014DC0-0FCE-4153-8533-467FA901FC35}" dt="2025-02-26T07:58:49.788" v="7" actId="26606"/>
          <ac:picMkLst>
            <pc:docMk/>
            <pc:sldMk cId="1239847142" sldId="285"/>
            <ac:picMk id="2050" creationId="{DEBFAA4E-8DAA-E92B-82C2-9E473A4C080C}"/>
          </ac:picMkLst>
        </pc:picChg>
      </pc:sldChg>
      <pc:sldChg chg="addSp delSp modSp new mod">
        <pc:chgData name="Šajn Gorjanc, Dunja" userId="2a145d9e-289d-4e16-91b0-287fddc0bd8b" providerId="ADAL" clId="{7E014DC0-0FCE-4153-8533-467FA901FC35}" dt="2025-02-26T08:00:21.166" v="32" actId="20577"/>
        <pc:sldMkLst>
          <pc:docMk/>
          <pc:sldMk cId="852194124" sldId="286"/>
        </pc:sldMkLst>
        <pc:spChg chg="mod">
          <ac:chgData name="Šajn Gorjanc, Dunja" userId="2a145d9e-289d-4e16-91b0-287fddc0bd8b" providerId="ADAL" clId="{7E014DC0-0FCE-4153-8533-467FA901FC35}" dt="2025-02-26T08:00:21.166" v="32" actId="20577"/>
          <ac:spMkLst>
            <pc:docMk/>
            <pc:sldMk cId="852194124" sldId="286"/>
            <ac:spMk id="2" creationId="{0A9FEA46-6D17-32AB-8B65-81850EE97B54}"/>
          </ac:spMkLst>
        </pc:spChg>
        <pc:graphicFrameChg chg="add mod modGraphic">
          <ac:chgData name="Šajn Gorjanc, Dunja" userId="2a145d9e-289d-4e16-91b0-287fddc0bd8b" providerId="ADAL" clId="{7E014DC0-0FCE-4153-8533-467FA901FC35}" dt="2025-02-26T08:00:11.659" v="17" actId="2710"/>
          <ac:graphicFrameMkLst>
            <pc:docMk/>
            <pc:sldMk cId="852194124" sldId="286"/>
            <ac:graphicFrameMk id="5" creationId="{6583D94E-AA0D-694E-E5F5-2A316AD46B73}"/>
          </ac:graphicFrameMkLst>
        </pc:graphicFrameChg>
      </pc:sldChg>
      <pc:sldChg chg="new del">
        <pc:chgData name="Šajn Gorjanc, Dunja" userId="2a145d9e-289d-4e16-91b0-287fddc0bd8b" providerId="ADAL" clId="{7E014DC0-0FCE-4153-8533-467FA901FC35}" dt="2025-02-26T08:02:33.303" v="34" actId="47"/>
        <pc:sldMkLst>
          <pc:docMk/>
          <pc:sldMk cId="2783373614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831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6121400" y="0"/>
            <a:ext cx="46831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7F215-6AB7-44E1-AE1B-1E8A041ACFE5}" type="datetimeFigureOut">
              <a:rPr lang="sl-SI" smtClean="0"/>
              <a:t>4. 03. 2025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579813" y="855663"/>
            <a:ext cx="36480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1081088" y="3294063"/>
            <a:ext cx="864552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46831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6121400" y="6502400"/>
            <a:ext cx="46831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9113-C4B9-47EC-B76A-44969D7745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30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9113-C4B9-47EC-B76A-44969D7745C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40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577" y="2122043"/>
            <a:ext cx="9186545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1155" y="3833368"/>
            <a:ext cx="756539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385" y="1574419"/>
            <a:ext cx="4701349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5965" y="1574419"/>
            <a:ext cx="4701349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61722"/>
            <a:ext cx="106502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3369945"/>
            <a:ext cx="6217285" cy="213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6550" y="6448450"/>
            <a:ext cx="25107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385" y="6366129"/>
            <a:ext cx="2485771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81544" y="6366129"/>
            <a:ext cx="2485771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18" Type="http://schemas.openxmlformats.org/officeDocument/2006/relationships/image" Target="../media/image59.jpg"/><Relationship Id="rId26" Type="http://schemas.openxmlformats.org/officeDocument/2006/relationships/image" Target="../media/image67.jpg"/><Relationship Id="rId3" Type="http://schemas.openxmlformats.org/officeDocument/2006/relationships/image" Target="../media/image44.jpg"/><Relationship Id="rId21" Type="http://schemas.openxmlformats.org/officeDocument/2006/relationships/image" Target="../media/image62.jp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17" Type="http://schemas.openxmlformats.org/officeDocument/2006/relationships/image" Target="../media/image58.jpg"/><Relationship Id="rId25" Type="http://schemas.openxmlformats.org/officeDocument/2006/relationships/image" Target="../media/image66.jpg"/><Relationship Id="rId2" Type="http://schemas.openxmlformats.org/officeDocument/2006/relationships/image" Target="../media/image43.jpg"/><Relationship Id="rId16" Type="http://schemas.openxmlformats.org/officeDocument/2006/relationships/image" Target="../media/image57.jpg"/><Relationship Id="rId20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24" Type="http://schemas.openxmlformats.org/officeDocument/2006/relationships/image" Target="../media/image65.jpg"/><Relationship Id="rId5" Type="http://schemas.openxmlformats.org/officeDocument/2006/relationships/image" Target="../media/image46.jpg"/><Relationship Id="rId15" Type="http://schemas.openxmlformats.org/officeDocument/2006/relationships/image" Target="../media/image56.jpg"/><Relationship Id="rId23" Type="http://schemas.openxmlformats.org/officeDocument/2006/relationships/image" Target="../media/image64.jpg"/><Relationship Id="rId10" Type="http://schemas.openxmlformats.org/officeDocument/2006/relationships/image" Target="../media/image51.jpg"/><Relationship Id="rId19" Type="http://schemas.openxmlformats.org/officeDocument/2006/relationships/image" Target="../media/image60.pn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4" Type="http://schemas.openxmlformats.org/officeDocument/2006/relationships/image" Target="../media/image55.jpg"/><Relationship Id="rId22" Type="http://schemas.openxmlformats.org/officeDocument/2006/relationships/image" Target="../media/image63.jpg"/><Relationship Id="rId27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7700" cy="684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ENDBOOK Technical Textiles 2018/2019: The importance of recycling for the  areas of application of technical textiles (TU Wien)">
            <a:extLst>
              <a:ext uri="{FF2B5EF4-FFF2-40B4-BE49-F238E27FC236}">
                <a16:creationId xmlns:a16="http://schemas.microsoft.com/office/drawing/2014/main" id="{360604C0-95F9-5EF0-52B5-55406904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1010" r="30614"/>
          <a:stretch/>
        </p:blipFill>
        <p:spPr bwMode="auto">
          <a:xfrm>
            <a:off x="3123425" y="10"/>
            <a:ext cx="7684275" cy="68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8278817" cy="68453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710" y="1120284"/>
            <a:ext cx="3566541" cy="319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indent="414020" algn="l" rtl="0">
              <a:lnSpc>
                <a:spcPct val="90000"/>
              </a:lnSpc>
              <a:spcBef>
                <a:spcPct val="0"/>
              </a:spcBef>
            </a:pPr>
            <a:r>
              <a:rPr lang="en-US" sz="4500" kern="1200">
                <a:solidFill>
                  <a:schemeClr val="bg1"/>
                </a:solidFill>
                <a:latin typeface="+mj-lt"/>
                <a:cs typeface="+mj-cs"/>
              </a:rPr>
              <a:t>Tehnične tekstilije v prihodnosti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5468" y="385469"/>
            <a:ext cx="146033" cy="624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12" y="4538499"/>
            <a:ext cx="3526012" cy="18254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9FEA46-6D17-32AB-8B65-81850EE9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" y="61722"/>
            <a:ext cx="10650220" cy="492443"/>
          </a:xfrm>
        </p:spPr>
        <p:txBody>
          <a:bodyPr/>
          <a:lstStyle/>
          <a:p>
            <a:r>
              <a:rPr lang="sl-SI" dirty="0"/>
              <a:t>Razmere na trgu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6583D94E-AA0D-694E-E5F5-2A316AD46B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5689669"/>
              </p:ext>
            </p:extLst>
          </p:nvPr>
        </p:nvGraphicFramePr>
        <p:xfrm>
          <a:off x="298450" y="1289050"/>
          <a:ext cx="9982200" cy="4582325"/>
        </p:xfrm>
        <a:graphic>
          <a:graphicData uri="http://schemas.openxmlformats.org/drawingml/2006/table">
            <a:tbl>
              <a:tblPr/>
              <a:tblGrid>
                <a:gridCol w="2041017">
                  <a:extLst>
                    <a:ext uri="{9D8B030D-6E8A-4147-A177-3AD203B41FA5}">
                      <a16:colId xmlns:a16="http://schemas.microsoft.com/office/drawing/2014/main" val="2566215891"/>
                    </a:ext>
                  </a:extLst>
                </a:gridCol>
                <a:gridCol w="1501054">
                  <a:extLst>
                    <a:ext uri="{9D8B030D-6E8A-4147-A177-3AD203B41FA5}">
                      <a16:colId xmlns:a16="http://schemas.microsoft.com/office/drawing/2014/main" val="2167623682"/>
                    </a:ext>
                  </a:extLst>
                </a:gridCol>
                <a:gridCol w="6440129">
                  <a:extLst>
                    <a:ext uri="{9D8B030D-6E8A-4147-A177-3AD203B41FA5}">
                      <a16:colId xmlns:a16="http://schemas.microsoft.com/office/drawing/2014/main" val="24044705"/>
                    </a:ext>
                  </a:extLst>
                </a:gridCol>
              </a:tblGrid>
              <a:tr h="83574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sl-SI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 tehnologiji</a:t>
                      </a:r>
                    </a:p>
                  </a:txBody>
                  <a:tcPr marL="44491" marR="44491" marT="55614" marB="5561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sl-SI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aplikacijo</a:t>
                      </a:r>
                    </a:p>
                  </a:txBody>
                  <a:tcPr marL="44491" marR="44491" marT="55614" marB="5561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E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 regiji</a:t>
                      </a:r>
                    </a:p>
                  </a:txBody>
                  <a:tcPr marL="44491" marR="44491" marT="55614" marB="5561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1043"/>
                  </a:ext>
                </a:extLst>
              </a:tr>
              <a:tr h="2821857"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pletenje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tkanje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Toplotno oblikovanje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 vlakna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Zaključne obdelave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drugi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4491" marR="44491" marT="44491" marB="44491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Clothtech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Sportech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Mobiltech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Indutech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Hometech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Packtech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drugi</a:t>
                      </a:r>
                      <a:endParaRPr lang="pl-PL" sz="2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4491" marR="44491" marT="44491" marB="44491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6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Severna Amerika (ZDA, Kanada)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Evropa (Francija, Nemčija, Združeno kraljestvo, Italija, Nizozemska, Španija, Rusija)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Azijsko-pacifiška regija (Japonska, Kitajska, Indija, Malezija, Indonezija, Južna Koreja)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Latinska Amerika (Brazilija, Mehika, Argentina)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Bližnji vzhod in Afrika (</a:t>
                      </a:r>
                      <a:r>
                        <a:rPr lang="sl-SI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Saudova</a:t>
                      </a: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Arabija, ZAE, Izrael, Južna Afrika)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4491" marR="44491" marT="44491" marB="44491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3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9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rcRect t="14330"/>
          <a:stretch/>
        </p:blipFill>
        <p:spPr>
          <a:xfrm>
            <a:off x="0" y="908050"/>
            <a:ext cx="10800588" cy="542874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A693FB1-2F8F-FA21-6F88-E5ADCC5537D5}"/>
              </a:ext>
            </a:extLst>
          </p:cNvPr>
          <p:cNvSpPr txBox="1"/>
          <p:nvPr/>
        </p:nvSpPr>
        <p:spPr>
          <a:xfrm>
            <a:off x="2508250" y="499701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Razmere na trgu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ABC81FA-6C67-A6D2-A993-26F8EF595C92}"/>
              </a:ext>
            </a:extLst>
          </p:cNvPr>
          <p:cNvSpPr txBox="1"/>
          <p:nvPr/>
        </p:nvSpPr>
        <p:spPr>
          <a:xfrm>
            <a:off x="9975850" y="448945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Termoplastični materiali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BB9D843-DDE0-6B98-048C-260C85E02C29}"/>
              </a:ext>
            </a:extLst>
          </p:cNvPr>
          <p:cNvSpPr txBox="1"/>
          <p:nvPr/>
        </p:nvSpPr>
        <p:spPr>
          <a:xfrm>
            <a:off x="10043709" y="410061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Termostabilni</a:t>
            </a:r>
            <a:r>
              <a:rPr lang="sl-SI" dirty="0"/>
              <a:t> materiali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EE5B881-8713-7DD1-5C4C-F4D0E4D64987}"/>
              </a:ext>
            </a:extLst>
          </p:cNvPr>
          <p:cNvSpPr txBox="1"/>
          <p:nvPr/>
        </p:nvSpPr>
        <p:spPr>
          <a:xfrm>
            <a:off x="10043709" y="34226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3D pletiva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A39A515-21CB-A48C-4A78-8FA5361BAFA0}"/>
              </a:ext>
            </a:extLst>
          </p:cNvPr>
          <p:cNvSpPr txBox="1"/>
          <p:nvPr/>
        </p:nvSpPr>
        <p:spPr>
          <a:xfrm>
            <a:off x="10043709" y="2714338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err="1"/>
              <a:t>Nano</a:t>
            </a:r>
            <a:r>
              <a:rPr lang="sl-SI" dirty="0" err="1"/>
              <a:t>materiali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9464BA2-C45F-F09F-E43F-2B1806ABA1A6}"/>
              </a:ext>
            </a:extLst>
          </p:cNvPr>
          <p:cNvSpPr txBox="1"/>
          <p:nvPr/>
        </p:nvSpPr>
        <p:spPr>
          <a:xfrm>
            <a:off x="10004405" y="2329404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Premazani materiali</a:t>
            </a:r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EDEE935-48CE-14E2-821F-1964146CEF15}"/>
              </a:ext>
            </a:extLst>
          </p:cNvPr>
          <p:cNvSpPr txBox="1"/>
          <p:nvPr/>
        </p:nvSpPr>
        <p:spPr>
          <a:xfrm>
            <a:off x="10094893" y="194057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3D tkanine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E20D4ED-B65F-0B0D-1220-7F0F51933EE4}"/>
              </a:ext>
            </a:extLst>
          </p:cNvPr>
          <p:cNvSpPr txBox="1"/>
          <p:nvPr/>
        </p:nvSpPr>
        <p:spPr>
          <a:xfrm>
            <a:off x="10062066" y="163135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Ročne tehnike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1422" y="176530"/>
            <a:ext cx="33470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4400">
                <a:solidFill>
                  <a:srgbClr val="000000"/>
                </a:solidFill>
              </a:rPr>
              <a:t>Globalni trg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2910" y="1236725"/>
            <a:ext cx="10360025" cy="3965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sl-SI" sz="3200" dirty="0">
                <a:latin typeface="Calibri"/>
                <a:cs typeface="Calibri"/>
              </a:rPr>
              <a:t>Velikost svetovnega trga tehničnega tekstila je bila leta 2019 ocenjena na 176,6 milijarde USD, od leta 2020 do leta 2027 pa je rasla s skupno letno stopnjo rasti 4,5%.
Naraščajoča ozaveščenost o prednostih tehničnega tekstila naj bi spodbudila njegovo povpraševanje v različnih panogah končne uporabe, vključno s kmetijstvom, gradbeništvom, vesoljsko tehnologijo, medicinsko in embalažo.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850" y="398993"/>
            <a:ext cx="8332470" cy="60381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sl-SI" sz="3200" b="1" dirty="0">
                <a:latin typeface="Calibri"/>
                <a:cs typeface="Calibri"/>
              </a:rPr>
              <a:t>Uvoz:</a:t>
            </a:r>
            <a:r>
              <a:rPr lang="sl-SI" sz="3200" dirty="0">
                <a:latin typeface="Calibri"/>
                <a:cs typeface="Calibri"/>
              </a:rPr>
              <a:t>
Vlaknovine(96,9 milijona USD)
Prevlečene in laminirane tekstilije (93,6 milijona USD)
</a:t>
            </a:r>
            <a:r>
              <a:rPr lang="sl-SI" sz="3200" dirty="0" err="1">
                <a:latin typeface="Calibri"/>
                <a:cs typeface="Calibri"/>
              </a:rPr>
              <a:t>Packtech</a:t>
            </a:r>
            <a:r>
              <a:rPr lang="sl-SI" sz="3200" dirty="0">
                <a:latin typeface="Calibri"/>
                <a:cs typeface="Calibri"/>
              </a:rPr>
              <a:t> (71,84 milijona ameriških dolarjev)
</a:t>
            </a:r>
            <a:r>
              <a:rPr lang="sl-SI" sz="3200" dirty="0" err="1">
                <a:latin typeface="Calibri"/>
                <a:cs typeface="Calibri"/>
              </a:rPr>
              <a:t>Protech</a:t>
            </a:r>
            <a:r>
              <a:rPr lang="sl-SI" sz="3200" dirty="0">
                <a:latin typeface="Calibri"/>
                <a:cs typeface="Calibri"/>
              </a:rPr>
              <a:t> (43 milijonov USD).
I</a:t>
            </a:r>
            <a:r>
              <a:rPr lang="sl-SI" sz="3200" b="1" dirty="0">
                <a:latin typeface="Calibri"/>
                <a:cs typeface="Calibri"/>
              </a:rPr>
              <a:t>zvoz:</a:t>
            </a:r>
            <a:r>
              <a:rPr lang="sl-SI" sz="3200" dirty="0">
                <a:latin typeface="Calibri"/>
                <a:cs typeface="Calibri"/>
              </a:rPr>
              <a:t>
</a:t>
            </a:r>
            <a:r>
              <a:rPr lang="sl-SI" sz="3200" dirty="0" err="1">
                <a:latin typeface="Calibri"/>
                <a:cs typeface="Calibri"/>
              </a:rPr>
              <a:t>Medtech</a:t>
            </a:r>
            <a:r>
              <a:rPr lang="sl-SI" sz="3200" dirty="0">
                <a:latin typeface="Calibri"/>
                <a:cs typeface="Calibri"/>
              </a:rPr>
              <a:t> (283 milijonov USD)
Preje in tkanine iz steklenih vlaken (160,5 milijona USD)
</a:t>
            </a:r>
            <a:r>
              <a:rPr lang="sl-SI" sz="3200" dirty="0" err="1">
                <a:latin typeface="Calibri"/>
                <a:cs typeface="Calibri"/>
              </a:rPr>
              <a:t>Sportech</a:t>
            </a:r>
            <a:r>
              <a:rPr lang="sl-SI" sz="3200" dirty="0">
                <a:latin typeface="Calibri"/>
                <a:cs typeface="Calibri"/>
              </a:rPr>
              <a:t> (147,2 milijona USD)
Vlaknovine (66,6 milijona USD).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72" y="1068069"/>
            <a:ext cx="10573385" cy="4854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33679" indent="-457834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469900" algn="l"/>
              </a:tabLst>
            </a:pPr>
            <a:r>
              <a:rPr lang="sl-SI" sz="2800" spc="-50" dirty="0">
                <a:latin typeface="Arial"/>
                <a:cs typeface="Arial"/>
              </a:rPr>
              <a:t>Uporabljajo se večinoma sintetična, regenerirana ali anorganska vlakna, za manj zahtevne tehnične aplikacije pa naravna vlakna.
</a:t>
            </a:r>
          </a:p>
          <a:p>
            <a:pPr marL="469900" marR="233679" indent="-457834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469900" algn="l"/>
              </a:tabLst>
            </a:pPr>
            <a:r>
              <a:rPr lang="sl-SI" sz="2800" b="1" spc="-50" dirty="0">
                <a:latin typeface="Arial"/>
                <a:cs typeface="Arial"/>
              </a:rPr>
              <a:t>Anorganska vlakna</a:t>
            </a:r>
            <a:r>
              <a:rPr lang="sl-SI" sz="2800" spc="-50" dirty="0">
                <a:latin typeface="Arial"/>
                <a:cs typeface="Arial"/>
              </a:rPr>
              <a:t>;	steklo, ogljik, keramika, bazalt in jeklo ... </a:t>
            </a:r>
            <a:r>
              <a:rPr lang="sl-SI" sz="2800" spc="-50" dirty="0" err="1">
                <a:latin typeface="Arial"/>
                <a:cs typeface="Arial"/>
              </a:rPr>
              <a:t>itd.sintetična</a:t>
            </a:r>
            <a:r>
              <a:rPr lang="sl-SI" sz="2800" spc="-50" dirty="0">
                <a:latin typeface="Arial"/>
                <a:cs typeface="Arial"/>
              </a:rPr>
              <a:t> vlakna;
</a:t>
            </a:r>
            <a:r>
              <a:rPr lang="sl-SI" sz="2800" b="1" spc="-50" dirty="0">
                <a:latin typeface="Arial"/>
                <a:cs typeface="Arial"/>
              </a:rPr>
              <a:t>Polimerna vlakna z visokim modulom</a:t>
            </a:r>
            <a:r>
              <a:rPr lang="sl-SI" sz="2800" spc="-50" dirty="0">
                <a:latin typeface="Arial"/>
                <a:cs typeface="Arial"/>
              </a:rPr>
              <a:t>: </a:t>
            </a:r>
            <a:r>
              <a:rPr lang="sl-SI" sz="2800" spc="-50" dirty="0" err="1">
                <a:latin typeface="Arial"/>
                <a:cs typeface="Arial"/>
              </a:rPr>
              <a:t>aramidi</a:t>
            </a:r>
            <a:r>
              <a:rPr lang="sl-SI" sz="2800" spc="-50" dirty="0">
                <a:latin typeface="Arial"/>
                <a:cs typeface="Arial"/>
              </a:rPr>
              <a:t>, HMWPE (super polietilen z visoko molekulsko maso).
</a:t>
            </a:r>
            <a:r>
              <a:rPr lang="sl-SI" sz="2800" b="1" spc="-50" dirty="0">
                <a:latin typeface="Arial"/>
                <a:cs typeface="Arial"/>
              </a:rPr>
              <a:t>Toplotno in kemično odporna vlakna</a:t>
            </a:r>
            <a:r>
              <a:rPr lang="sl-SI" sz="2800" spc="-50" dirty="0">
                <a:latin typeface="Arial"/>
                <a:cs typeface="Arial"/>
              </a:rPr>
              <a:t>: PEEK (</a:t>
            </a:r>
            <a:r>
              <a:rPr lang="sl-SI" sz="2800" spc="-50" dirty="0" err="1">
                <a:latin typeface="Arial"/>
                <a:cs typeface="Arial"/>
              </a:rPr>
              <a:t>polieterski</a:t>
            </a:r>
            <a:r>
              <a:rPr lang="sl-SI" sz="2800" spc="-50" dirty="0">
                <a:latin typeface="Arial"/>
                <a:cs typeface="Arial"/>
              </a:rPr>
              <a:t> eter keton), PTFE (</a:t>
            </a:r>
            <a:r>
              <a:rPr lang="sl-SI" sz="2800" spc="-50" dirty="0" err="1">
                <a:latin typeface="Arial"/>
                <a:cs typeface="Arial"/>
              </a:rPr>
              <a:t>politetrafluoroetilen</a:t>
            </a:r>
            <a:r>
              <a:rPr lang="sl-SI" sz="2800" spc="-50" dirty="0">
                <a:latin typeface="Arial"/>
                <a:cs typeface="Arial"/>
              </a:rPr>
              <a:t>).
</a:t>
            </a:r>
            <a:r>
              <a:rPr lang="sl-SI" sz="2800" b="1" spc="-50" dirty="0">
                <a:latin typeface="Arial"/>
                <a:cs typeface="Arial"/>
              </a:rPr>
              <a:t>naravna vlakna</a:t>
            </a:r>
            <a:r>
              <a:rPr lang="sl-SI" sz="2800" spc="-50" dirty="0">
                <a:latin typeface="Arial"/>
                <a:cs typeface="Arial"/>
              </a:rPr>
              <a:t>;	bombaž, juta, bambus, kokos, banane, sisal.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546" y="145491"/>
            <a:ext cx="403250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4000" spc="-40">
                <a:solidFill>
                  <a:srgbClr val="000000"/>
                </a:solidFill>
              </a:rPr>
              <a:t>Tehnična vlakna</a:t>
            </a:r>
            <a:endParaRPr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3298" y="37337"/>
            <a:ext cx="3077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pc="-25">
                <a:solidFill>
                  <a:srgbClr val="000000"/>
                </a:solidFill>
                <a:latin typeface="Arial"/>
                <a:cs typeface="Arial"/>
              </a:rPr>
              <a:t>Tehnične preje</a:t>
            </a:r>
            <a:endParaRPr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1945" y="3572006"/>
            <a:ext cx="4555236" cy="24688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997711"/>
            <a:ext cx="10437495" cy="38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</a:tabLst>
            </a:pPr>
            <a:r>
              <a:rPr lang="sl-SI" sz="2400" dirty="0">
                <a:solidFill>
                  <a:schemeClr val="tx1"/>
                </a:solidFill>
                <a:latin typeface="Arial"/>
                <a:cs typeface="Arial"/>
              </a:rPr>
              <a:t>Vrvica, vrv, ribiška vrvica in vrvica.
Fleksibilne prevlečene tkanine, kot so;	ponjave, strešne kritine, šotori, zračne blazine, prenosni jermeni ... itd.
Tekstilni kompoziti.
Dvokomponentna vlakna
Trije glavni razredi vlaken, pripravljenih iz dveh polimerov: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endParaRPr lang="sl-SI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sl-SI" sz="2400" dirty="0">
                <a:solidFill>
                  <a:schemeClr val="tx1"/>
                </a:solidFill>
                <a:latin typeface="Arial"/>
                <a:cs typeface="Arial"/>
              </a:rPr>
              <a:t>S/S (drug ob drugem),
C/C (pokrov-jedro ali plašč-jedro)
M/F (</a:t>
            </a:r>
            <a:r>
              <a:rPr lang="sl-SI" sz="2400" dirty="0" err="1">
                <a:solidFill>
                  <a:schemeClr val="tx1"/>
                </a:solidFill>
                <a:latin typeface="Arial"/>
                <a:cs typeface="Arial"/>
              </a:rPr>
              <a:t>matriksna</a:t>
            </a:r>
            <a:r>
              <a:rPr lang="sl-SI" sz="2400" dirty="0">
                <a:solidFill>
                  <a:schemeClr val="tx1"/>
                </a:solidFill>
                <a:latin typeface="Arial"/>
                <a:cs typeface="Arial"/>
              </a:rPr>
              <a:t> vlakna)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870203"/>
            <a:ext cx="10585704" cy="5501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735" rIns="0" bIns="0" rtlCol="0">
            <a:spAutoFit/>
          </a:bodyPr>
          <a:lstStyle/>
          <a:p>
            <a:pPr marL="346964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000000"/>
                </a:solidFill>
              </a:rPr>
              <a:t>Technical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Fabric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722"/>
            <a:ext cx="10650220" cy="577926"/>
          </a:xfrm>
          <a:prstGeom prst="rect">
            <a:avLst/>
          </a:prstGeom>
        </p:spPr>
        <p:txBody>
          <a:bodyPr vert="horz" wrap="square" lIns="0" tIns="84657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05"/>
              </a:spcBef>
            </a:pPr>
            <a:r>
              <a:rPr lang="sl-SI">
                <a:solidFill>
                  <a:srgbClr val="000000"/>
                </a:solidFill>
                <a:latin typeface="Arial"/>
                <a:cs typeface="Arial"/>
              </a:rPr>
              <a:t>Nekatere napredne tkane in pletene strukture</a:t>
            </a:r>
            <a:endParaRPr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185" y="3527089"/>
            <a:ext cx="8411027" cy="22298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75" y="1327403"/>
            <a:ext cx="3092196" cy="17327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6580" y="1327403"/>
            <a:ext cx="3297935" cy="1633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4928" y="1327403"/>
            <a:ext cx="3009900" cy="17053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775" y="1501851"/>
            <a:ext cx="9719310" cy="2205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sl-SI" sz="2800" b="1" dirty="0">
                <a:latin typeface="Calibri"/>
                <a:cs typeface="Calibri"/>
              </a:rPr>
              <a:t>Lastnosti tkanine za 3D pletenic
</a:t>
            </a:r>
            <a:r>
              <a:rPr lang="sl-SI" sz="2800" dirty="0">
                <a:latin typeface="Calibri"/>
                <a:cs typeface="Calibri"/>
              </a:rPr>
              <a:t>Različne kompleksne oblike.
Neposredne proizvodne oblike pomagajo odpraviti proces rezanja za oblikovanje spojev, prekrivanj in spojev.
Visoka torzijska stabilnost in strukturna celovitost.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1746" y="282066"/>
            <a:ext cx="2540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dirty="0">
                <a:solidFill>
                  <a:srgbClr val="000000"/>
                </a:solidFill>
              </a:rPr>
              <a:t>Pletenice</a:t>
            </a:r>
            <a:endParaRPr spc="-10" dirty="0">
              <a:solidFill>
                <a:srgbClr val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32" y="3968394"/>
            <a:ext cx="1725168" cy="2657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4624" y="3876817"/>
            <a:ext cx="3168396" cy="26639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5863" y="3968394"/>
            <a:ext cx="3998976" cy="26639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4052" y="0"/>
            <a:ext cx="3334511" cy="19339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036" y="173857"/>
            <a:ext cx="1728216" cy="11671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93" y="635584"/>
            <a:ext cx="10492105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marR="5080">
              <a:lnSpc>
                <a:spcPct val="100000"/>
              </a:lnSpc>
              <a:spcBef>
                <a:spcPts val="95"/>
              </a:spcBef>
              <a:tabLst>
                <a:tab pos="2106295" algn="l"/>
                <a:tab pos="2790825" algn="l"/>
                <a:tab pos="3533140" algn="l"/>
                <a:tab pos="4295140" algn="l"/>
                <a:tab pos="5116830" algn="l"/>
                <a:tab pos="6504940" algn="l"/>
                <a:tab pos="6970395" algn="l"/>
                <a:tab pos="8427085" algn="l"/>
                <a:tab pos="10181590" algn="l"/>
              </a:tabLst>
            </a:pPr>
            <a:r>
              <a:rPr lang="sl-SI" sz="2800" spc="-10" dirty="0">
                <a:latin typeface="Arial"/>
                <a:cs typeface="Arial"/>
              </a:rPr>
              <a:t>Netkane tekstilije so stroškovno učinkovite za proizvodnjo v primerjavi s tradicionalnimi tekstilijami.
Netkane tekstilije v trajni končni uporabi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2636" y="56768"/>
            <a:ext cx="36391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dirty="0">
                <a:solidFill>
                  <a:srgbClr val="000000"/>
                </a:solidFill>
                <a:latin typeface="Arial"/>
                <a:cs typeface="Arial"/>
              </a:rPr>
              <a:t>Netkane tekstilije</a:t>
            </a:r>
            <a:endParaRPr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9555" y="4258055"/>
            <a:ext cx="5971032" cy="21137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456" y="1545335"/>
            <a:ext cx="2446020" cy="2446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16551" y="1995389"/>
            <a:ext cx="303598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2800" b="1" dirty="0">
                <a:solidFill>
                  <a:srgbClr val="C00000"/>
                </a:solidFill>
                <a:latin typeface="Calibri"/>
                <a:cs typeface="Calibri"/>
              </a:rPr>
              <a:t>Kratka življenjska doba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44" y="1969404"/>
            <a:ext cx="3763697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C00000"/>
                </a:solidFill>
                <a:latin typeface="Calibri"/>
                <a:cs typeface="Calibri"/>
              </a:rPr>
              <a:t>Dolga življenjska doba</a:t>
            </a:r>
            <a:r>
              <a:rPr lang="sl-SI" sz="2800" b="1" dirty="0">
                <a:solidFill>
                  <a:schemeClr val="tx1"/>
                </a:solidFill>
                <a:latin typeface="Calibri"/>
                <a:cs typeface="Calibri"/>
              </a:rPr>
              <a:t>
</a:t>
            </a:r>
            <a:r>
              <a:rPr lang="sl-SI" sz="2800" dirty="0" err="1">
                <a:solidFill>
                  <a:schemeClr val="tx1"/>
                </a:solidFill>
                <a:latin typeface="Calibri"/>
                <a:cs typeface="Calibri"/>
              </a:rPr>
              <a:t>Geotekstilije</a:t>
            </a:r>
            <a:r>
              <a:rPr lang="sl-SI" sz="2800" dirty="0">
                <a:solidFill>
                  <a:schemeClr val="tx1"/>
                </a:solidFill>
                <a:latin typeface="Calibri"/>
                <a:cs typeface="Calibri"/>
              </a:rPr>
              <a:t>
Avtomobilske
</a:t>
            </a:r>
            <a:r>
              <a:rPr lang="sl-SI" sz="2800" dirty="0" err="1">
                <a:solidFill>
                  <a:schemeClr val="tx1"/>
                </a:solidFill>
                <a:latin typeface="Calibri"/>
                <a:cs typeface="Calibri"/>
              </a:rPr>
              <a:t>Tafting</a:t>
            </a:r>
            <a:r>
              <a:rPr lang="sl-SI" sz="2800" dirty="0">
                <a:solidFill>
                  <a:schemeClr val="tx1"/>
                </a:solidFill>
                <a:latin typeface="Calibri"/>
                <a:cs typeface="Calibri"/>
              </a:rPr>
              <a:t> preproge
Tekstilije za ojačitev
Električne komponente
Prevlečene / laminirane tekstilije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201" y="2869346"/>
            <a:ext cx="2687320" cy="153631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lang="sl-SI" sz="2000" dirty="0">
                <a:latin typeface="Arial"/>
                <a:cs typeface="Arial"/>
              </a:rPr>
              <a:t>Notranja oprema
Obloge za oblačila
Strešne kritine
Kmetijstvo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76755"/>
            <a:ext cx="8883396" cy="3393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8050" y="1822450"/>
            <a:ext cx="7625715" cy="2880276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sl-SI" sz="4000" spc="-10" dirty="0">
                <a:latin typeface="Calibri"/>
                <a:cs typeface="Calibri"/>
              </a:rPr>
              <a:t>Predstavitev tehničnih tekstilij
Povpraševanje na svetovnem trgu
Priložnosti na področju tehničnih tekstilij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7B558E7-69C0-4082-70BF-233234D2C9F0}"/>
              </a:ext>
            </a:extLst>
          </p:cNvPr>
          <p:cNvSpPr txBox="1"/>
          <p:nvPr/>
        </p:nvSpPr>
        <p:spPr>
          <a:xfrm>
            <a:off x="838200" y="427512"/>
            <a:ext cx="5402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5400" b="1" spc="-10" dirty="0">
                <a:latin typeface="Calibri"/>
                <a:cs typeface="Calibri"/>
              </a:rPr>
              <a:t>Cilji:</a:t>
            </a:r>
            <a:endParaRPr lang="sl-SI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2257043"/>
            <a:ext cx="2409825" cy="3377565"/>
            <a:chOff x="144779" y="2257043"/>
            <a:chExt cx="2409825" cy="3377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896" y="2257043"/>
              <a:ext cx="1481328" cy="17190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3899915"/>
              <a:ext cx="1427988" cy="173431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092" y="2052827"/>
            <a:ext cx="1248156" cy="2552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2503" y="3424427"/>
            <a:ext cx="6143244" cy="28757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2503" y="376427"/>
            <a:ext cx="6143244" cy="29519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695" y="36575"/>
            <a:ext cx="5832348" cy="624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8128" y="56768"/>
            <a:ext cx="4237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dirty="0">
                <a:solidFill>
                  <a:srgbClr val="000000"/>
                </a:solidFill>
                <a:latin typeface="Arial"/>
                <a:cs typeface="Arial"/>
              </a:rPr>
              <a:t>Kompozitne tehnike</a:t>
            </a:r>
            <a:endParaRPr spc="-2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19558"/>
            <a:ext cx="8634095" cy="389699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sl-SI" sz="2500" i="1" spc="-50">
                <a:latin typeface="Arial"/>
                <a:cs typeface="Arial"/>
              </a:rPr>
              <a:t>Termoplastični kompoziti
Kompozitni material s termoplastično smolo, kot je poliester, HDPE (netoksičen in recikliran)
Termonastavljivi kompoziti
V teh kompozitih se kot smola uporabljajo termo-nastavljeni polimeri, kot so epoksi, nenasičeni poliester in vinil-ester. So najbolj uporabljene vrste kompozitnih materialov v avtomobilskih, pomorskih, letalskih in vesoljskih aplikacijah.
Aplikacije kompozitov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3544" y="4530851"/>
            <a:ext cx="2258695" cy="631190"/>
            <a:chOff x="923544" y="4530851"/>
            <a:chExt cx="2258695" cy="631190"/>
          </a:xfrm>
        </p:grpSpPr>
        <p:sp>
          <p:nvSpPr>
            <p:cNvPr id="6" name="object 6"/>
            <p:cNvSpPr/>
            <p:nvPr/>
          </p:nvSpPr>
          <p:spPr>
            <a:xfrm>
              <a:off x="936498" y="4543805"/>
              <a:ext cx="2232660" cy="605155"/>
            </a:xfrm>
            <a:custGeom>
              <a:avLst/>
              <a:gdLst/>
              <a:ahLst/>
              <a:cxnLst/>
              <a:rect l="l" t="t" r="r" b="b"/>
              <a:pathLst>
                <a:path w="2232660" h="605154">
                  <a:moveTo>
                    <a:pt x="1116330" y="0"/>
                  </a:moveTo>
                  <a:lnTo>
                    <a:pt x="1045725" y="594"/>
                  </a:lnTo>
                  <a:lnTo>
                    <a:pt x="976289" y="2356"/>
                  </a:lnTo>
                  <a:lnTo>
                    <a:pt x="908151" y="5248"/>
                  </a:lnTo>
                  <a:lnTo>
                    <a:pt x="841442" y="9235"/>
                  </a:lnTo>
                  <a:lnTo>
                    <a:pt x="776294" y="14283"/>
                  </a:lnTo>
                  <a:lnTo>
                    <a:pt x="712835" y="20355"/>
                  </a:lnTo>
                  <a:lnTo>
                    <a:pt x="651199" y="27417"/>
                  </a:lnTo>
                  <a:lnTo>
                    <a:pt x="591514" y="35432"/>
                  </a:lnTo>
                  <a:lnTo>
                    <a:pt x="533912" y="44367"/>
                  </a:lnTo>
                  <a:lnTo>
                    <a:pt x="478523" y="54184"/>
                  </a:lnTo>
                  <a:lnTo>
                    <a:pt x="425479" y="64849"/>
                  </a:lnTo>
                  <a:lnTo>
                    <a:pt x="374909" y="76327"/>
                  </a:lnTo>
                  <a:lnTo>
                    <a:pt x="326945" y="88582"/>
                  </a:lnTo>
                  <a:lnTo>
                    <a:pt x="281718" y="101579"/>
                  </a:lnTo>
                  <a:lnTo>
                    <a:pt x="239357" y="115281"/>
                  </a:lnTo>
                  <a:lnTo>
                    <a:pt x="199994" y="129655"/>
                  </a:lnTo>
                  <a:lnTo>
                    <a:pt x="163760" y="144665"/>
                  </a:lnTo>
                  <a:lnTo>
                    <a:pt x="101199" y="176449"/>
                  </a:lnTo>
                  <a:lnTo>
                    <a:pt x="52721" y="210351"/>
                  </a:lnTo>
                  <a:lnTo>
                    <a:pt x="19372" y="246087"/>
                  </a:lnTo>
                  <a:lnTo>
                    <a:pt x="2196" y="283376"/>
                  </a:lnTo>
                  <a:lnTo>
                    <a:pt x="0" y="302513"/>
                  </a:lnTo>
                  <a:lnTo>
                    <a:pt x="2196" y="321651"/>
                  </a:lnTo>
                  <a:lnTo>
                    <a:pt x="19372" y="358940"/>
                  </a:lnTo>
                  <a:lnTo>
                    <a:pt x="52721" y="394676"/>
                  </a:lnTo>
                  <a:lnTo>
                    <a:pt x="101199" y="428578"/>
                  </a:lnTo>
                  <a:lnTo>
                    <a:pt x="163760" y="460362"/>
                  </a:lnTo>
                  <a:lnTo>
                    <a:pt x="199994" y="475372"/>
                  </a:lnTo>
                  <a:lnTo>
                    <a:pt x="239357" y="489746"/>
                  </a:lnTo>
                  <a:lnTo>
                    <a:pt x="281718" y="503448"/>
                  </a:lnTo>
                  <a:lnTo>
                    <a:pt x="326945" y="516445"/>
                  </a:lnTo>
                  <a:lnTo>
                    <a:pt x="374909" y="528700"/>
                  </a:lnTo>
                  <a:lnTo>
                    <a:pt x="425479" y="540178"/>
                  </a:lnTo>
                  <a:lnTo>
                    <a:pt x="478523" y="550843"/>
                  </a:lnTo>
                  <a:lnTo>
                    <a:pt x="533912" y="560660"/>
                  </a:lnTo>
                  <a:lnTo>
                    <a:pt x="591514" y="569595"/>
                  </a:lnTo>
                  <a:lnTo>
                    <a:pt x="651199" y="577610"/>
                  </a:lnTo>
                  <a:lnTo>
                    <a:pt x="712835" y="584672"/>
                  </a:lnTo>
                  <a:lnTo>
                    <a:pt x="776294" y="590744"/>
                  </a:lnTo>
                  <a:lnTo>
                    <a:pt x="841442" y="595792"/>
                  </a:lnTo>
                  <a:lnTo>
                    <a:pt x="908151" y="599779"/>
                  </a:lnTo>
                  <a:lnTo>
                    <a:pt x="976289" y="602671"/>
                  </a:lnTo>
                  <a:lnTo>
                    <a:pt x="1045725" y="604433"/>
                  </a:lnTo>
                  <a:lnTo>
                    <a:pt x="1116330" y="605027"/>
                  </a:lnTo>
                  <a:lnTo>
                    <a:pt x="1186934" y="604433"/>
                  </a:lnTo>
                  <a:lnTo>
                    <a:pt x="1256370" y="602671"/>
                  </a:lnTo>
                  <a:lnTo>
                    <a:pt x="1324508" y="599779"/>
                  </a:lnTo>
                  <a:lnTo>
                    <a:pt x="1391217" y="595792"/>
                  </a:lnTo>
                  <a:lnTo>
                    <a:pt x="1456365" y="590744"/>
                  </a:lnTo>
                  <a:lnTo>
                    <a:pt x="1519824" y="584672"/>
                  </a:lnTo>
                  <a:lnTo>
                    <a:pt x="1581460" y="577610"/>
                  </a:lnTo>
                  <a:lnTo>
                    <a:pt x="1641145" y="569595"/>
                  </a:lnTo>
                  <a:lnTo>
                    <a:pt x="1698747" y="560660"/>
                  </a:lnTo>
                  <a:lnTo>
                    <a:pt x="1754136" y="550843"/>
                  </a:lnTo>
                  <a:lnTo>
                    <a:pt x="1807180" y="540178"/>
                  </a:lnTo>
                  <a:lnTo>
                    <a:pt x="1857750" y="528700"/>
                  </a:lnTo>
                  <a:lnTo>
                    <a:pt x="1905714" y="516445"/>
                  </a:lnTo>
                  <a:lnTo>
                    <a:pt x="1950941" y="503448"/>
                  </a:lnTo>
                  <a:lnTo>
                    <a:pt x="1993302" y="489746"/>
                  </a:lnTo>
                  <a:lnTo>
                    <a:pt x="2032665" y="475372"/>
                  </a:lnTo>
                  <a:lnTo>
                    <a:pt x="2068899" y="460362"/>
                  </a:lnTo>
                  <a:lnTo>
                    <a:pt x="2131460" y="428578"/>
                  </a:lnTo>
                  <a:lnTo>
                    <a:pt x="2179938" y="394676"/>
                  </a:lnTo>
                  <a:lnTo>
                    <a:pt x="2213287" y="358940"/>
                  </a:lnTo>
                  <a:lnTo>
                    <a:pt x="2230463" y="321651"/>
                  </a:lnTo>
                  <a:lnTo>
                    <a:pt x="2232660" y="302513"/>
                  </a:lnTo>
                  <a:lnTo>
                    <a:pt x="2230463" y="283376"/>
                  </a:lnTo>
                  <a:lnTo>
                    <a:pt x="2213287" y="246087"/>
                  </a:lnTo>
                  <a:lnTo>
                    <a:pt x="2179938" y="210351"/>
                  </a:lnTo>
                  <a:lnTo>
                    <a:pt x="2131460" y="176449"/>
                  </a:lnTo>
                  <a:lnTo>
                    <a:pt x="2068899" y="144665"/>
                  </a:lnTo>
                  <a:lnTo>
                    <a:pt x="2032665" y="129655"/>
                  </a:lnTo>
                  <a:lnTo>
                    <a:pt x="1993302" y="115281"/>
                  </a:lnTo>
                  <a:lnTo>
                    <a:pt x="1950941" y="101579"/>
                  </a:lnTo>
                  <a:lnTo>
                    <a:pt x="1905714" y="88582"/>
                  </a:lnTo>
                  <a:lnTo>
                    <a:pt x="1857750" y="76327"/>
                  </a:lnTo>
                  <a:lnTo>
                    <a:pt x="1807180" y="64849"/>
                  </a:lnTo>
                  <a:lnTo>
                    <a:pt x="1754136" y="54184"/>
                  </a:lnTo>
                  <a:lnTo>
                    <a:pt x="1698747" y="44367"/>
                  </a:lnTo>
                  <a:lnTo>
                    <a:pt x="1641145" y="35432"/>
                  </a:lnTo>
                  <a:lnTo>
                    <a:pt x="1581460" y="27417"/>
                  </a:lnTo>
                  <a:lnTo>
                    <a:pt x="1519824" y="20355"/>
                  </a:lnTo>
                  <a:lnTo>
                    <a:pt x="1456365" y="14283"/>
                  </a:lnTo>
                  <a:lnTo>
                    <a:pt x="1391217" y="9235"/>
                  </a:lnTo>
                  <a:lnTo>
                    <a:pt x="1324508" y="5248"/>
                  </a:lnTo>
                  <a:lnTo>
                    <a:pt x="1256370" y="2356"/>
                  </a:lnTo>
                  <a:lnTo>
                    <a:pt x="1186934" y="594"/>
                  </a:lnTo>
                  <a:lnTo>
                    <a:pt x="111633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6498" y="4543805"/>
              <a:ext cx="2232660" cy="605155"/>
            </a:xfrm>
            <a:custGeom>
              <a:avLst/>
              <a:gdLst/>
              <a:ahLst/>
              <a:cxnLst/>
              <a:rect l="l" t="t" r="r" b="b"/>
              <a:pathLst>
                <a:path w="2232660" h="605154">
                  <a:moveTo>
                    <a:pt x="0" y="302513"/>
                  </a:moveTo>
                  <a:lnTo>
                    <a:pt x="8696" y="264555"/>
                  </a:lnTo>
                  <a:lnTo>
                    <a:pt x="34090" y="228007"/>
                  </a:lnTo>
                  <a:lnTo>
                    <a:pt x="75135" y="193153"/>
                  </a:lnTo>
                  <a:lnTo>
                    <a:pt x="130785" y="160274"/>
                  </a:lnTo>
                  <a:lnTo>
                    <a:pt x="199994" y="129655"/>
                  </a:lnTo>
                  <a:lnTo>
                    <a:pt x="239357" y="115281"/>
                  </a:lnTo>
                  <a:lnTo>
                    <a:pt x="281718" y="101579"/>
                  </a:lnTo>
                  <a:lnTo>
                    <a:pt x="326945" y="88582"/>
                  </a:lnTo>
                  <a:lnTo>
                    <a:pt x="374909" y="76327"/>
                  </a:lnTo>
                  <a:lnTo>
                    <a:pt x="425479" y="64849"/>
                  </a:lnTo>
                  <a:lnTo>
                    <a:pt x="478523" y="54184"/>
                  </a:lnTo>
                  <a:lnTo>
                    <a:pt x="533912" y="44367"/>
                  </a:lnTo>
                  <a:lnTo>
                    <a:pt x="591514" y="35432"/>
                  </a:lnTo>
                  <a:lnTo>
                    <a:pt x="651199" y="27417"/>
                  </a:lnTo>
                  <a:lnTo>
                    <a:pt x="712835" y="20355"/>
                  </a:lnTo>
                  <a:lnTo>
                    <a:pt x="776294" y="14283"/>
                  </a:lnTo>
                  <a:lnTo>
                    <a:pt x="841442" y="9235"/>
                  </a:lnTo>
                  <a:lnTo>
                    <a:pt x="908151" y="5248"/>
                  </a:lnTo>
                  <a:lnTo>
                    <a:pt x="976289" y="2356"/>
                  </a:lnTo>
                  <a:lnTo>
                    <a:pt x="1045725" y="594"/>
                  </a:lnTo>
                  <a:lnTo>
                    <a:pt x="1116330" y="0"/>
                  </a:lnTo>
                  <a:lnTo>
                    <a:pt x="1186934" y="594"/>
                  </a:lnTo>
                  <a:lnTo>
                    <a:pt x="1256370" y="2356"/>
                  </a:lnTo>
                  <a:lnTo>
                    <a:pt x="1324508" y="5248"/>
                  </a:lnTo>
                  <a:lnTo>
                    <a:pt x="1391217" y="9235"/>
                  </a:lnTo>
                  <a:lnTo>
                    <a:pt x="1456365" y="14283"/>
                  </a:lnTo>
                  <a:lnTo>
                    <a:pt x="1519824" y="20355"/>
                  </a:lnTo>
                  <a:lnTo>
                    <a:pt x="1581460" y="27417"/>
                  </a:lnTo>
                  <a:lnTo>
                    <a:pt x="1641145" y="35432"/>
                  </a:lnTo>
                  <a:lnTo>
                    <a:pt x="1698747" y="44367"/>
                  </a:lnTo>
                  <a:lnTo>
                    <a:pt x="1754136" y="54184"/>
                  </a:lnTo>
                  <a:lnTo>
                    <a:pt x="1807180" y="64849"/>
                  </a:lnTo>
                  <a:lnTo>
                    <a:pt x="1857750" y="76327"/>
                  </a:lnTo>
                  <a:lnTo>
                    <a:pt x="1905714" y="88582"/>
                  </a:lnTo>
                  <a:lnTo>
                    <a:pt x="1950941" y="101579"/>
                  </a:lnTo>
                  <a:lnTo>
                    <a:pt x="1993302" y="115281"/>
                  </a:lnTo>
                  <a:lnTo>
                    <a:pt x="2032665" y="129655"/>
                  </a:lnTo>
                  <a:lnTo>
                    <a:pt x="2068899" y="144665"/>
                  </a:lnTo>
                  <a:lnTo>
                    <a:pt x="2131460" y="176449"/>
                  </a:lnTo>
                  <a:lnTo>
                    <a:pt x="2179938" y="210351"/>
                  </a:lnTo>
                  <a:lnTo>
                    <a:pt x="2213287" y="246087"/>
                  </a:lnTo>
                  <a:lnTo>
                    <a:pt x="2230463" y="283376"/>
                  </a:lnTo>
                  <a:lnTo>
                    <a:pt x="2232660" y="302513"/>
                  </a:lnTo>
                  <a:lnTo>
                    <a:pt x="2230463" y="321651"/>
                  </a:lnTo>
                  <a:lnTo>
                    <a:pt x="2213287" y="358940"/>
                  </a:lnTo>
                  <a:lnTo>
                    <a:pt x="2179938" y="394676"/>
                  </a:lnTo>
                  <a:lnTo>
                    <a:pt x="2131460" y="428578"/>
                  </a:lnTo>
                  <a:lnTo>
                    <a:pt x="2068899" y="460362"/>
                  </a:lnTo>
                  <a:lnTo>
                    <a:pt x="2032665" y="475372"/>
                  </a:lnTo>
                  <a:lnTo>
                    <a:pt x="1993302" y="489746"/>
                  </a:lnTo>
                  <a:lnTo>
                    <a:pt x="1950941" y="503448"/>
                  </a:lnTo>
                  <a:lnTo>
                    <a:pt x="1905714" y="516445"/>
                  </a:lnTo>
                  <a:lnTo>
                    <a:pt x="1857750" y="528700"/>
                  </a:lnTo>
                  <a:lnTo>
                    <a:pt x="1807180" y="540178"/>
                  </a:lnTo>
                  <a:lnTo>
                    <a:pt x="1754136" y="550843"/>
                  </a:lnTo>
                  <a:lnTo>
                    <a:pt x="1698747" y="560660"/>
                  </a:lnTo>
                  <a:lnTo>
                    <a:pt x="1641145" y="569595"/>
                  </a:lnTo>
                  <a:lnTo>
                    <a:pt x="1581460" y="577610"/>
                  </a:lnTo>
                  <a:lnTo>
                    <a:pt x="1519824" y="584672"/>
                  </a:lnTo>
                  <a:lnTo>
                    <a:pt x="1456365" y="590744"/>
                  </a:lnTo>
                  <a:lnTo>
                    <a:pt x="1391217" y="595792"/>
                  </a:lnTo>
                  <a:lnTo>
                    <a:pt x="1324508" y="599779"/>
                  </a:lnTo>
                  <a:lnTo>
                    <a:pt x="1256370" y="602671"/>
                  </a:lnTo>
                  <a:lnTo>
                    <a:pt x="1186934" y="604433"/>
                  </a:lnTo>
                  <a:lnTo>
                    <a:pt x="1116330" y="605027"/>
                  </a:lnTo>
                  <a:lnTo>
                    <a:pt x="1045725" y="604433"/>
                  </a:lnTo>
                  <a:lnTo>
                    <a:pt x="976289" y="602671"/>
                  </a:lnTo>
                  <a:lnTo>
                    <a:pt x="908151" y="599779"/>
                  </a:lnTo>
                  <a:lnTo>
                    <a:pt x="841442" y="595792"/>
                  </a:lnTo>
                  <a:lnTo>
                    <a:pt x="776294" y="590744"/>
                  </a:lnTo>
                  <a:lnTo>
                    <a:pt x="712835" y="584672"/>
                  </a:lnTo>
                  <a:lnTo>
                    <a:pt x="651199" y="577610"/>
                  </a:lnTo>
                  <a:lnTo>
                    <a:pt x="591514" y="569595"/>
                  </a:lnTo>
                  <a:lnTo>
                    <a:pt x="533912" y="560660"/>
                  </a:lnTo>
                  <a:lnTo>
                    <a:pt x="478523" y="550843"/>
                  </a:lnTo>
                  <a:lnTo>
                    <a:pt x="425479" y="540178"/>
                  </a:lnTo>
                  <a:lnTo>
                    <a:pt x="374909" y="528700"/>
                  </a:lnTo>
                  <a:lnTo>
                    <a:pt x="326945" y="516445"/>
                  </a:lnTo>
                  <a:lnTo>
                    <a:pt x="281718" y="503448"/>
                  </a:lnTo>
                  <a:lnTo>
                    <a:pt x="239357" y="489746"/>
                  </a:lnTo>
                  <a:lnTo>
                    <a:pt x="199994" y="475372"/>
                  </a:lnTo>
                  <a:lnTo>
                    <a:pt x="163760" y="460362"/>
                  </a:lnTo>
                  <a:lnTo>
                    <a:pt x="101199" y="428578"/>
                  </a:lnTo>
                  <a:lnTo>
                    <a:pt x="52721" y="394676"/>
                  </a:lnTo>
                  <a:lnTo>
                    <a:pt x="19372" y="358940"/>
                  </a:lnTo>
                  <a:lnTo>
                    <a:pt x="2196" y="321651"/>
                  </a:lnTo>
                  <a:lnTo>
                    <a:pt x="0" y="30251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45183" y="4681473"/>
            <a:ext cx="21546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800" b="1">
                <a:latin typeface="Calibri"/>
                <a:cs typeface="Calibri"/>
              </a:rPr>
              <a:t>Vesoljska industrija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5867" y="4559807"/>
            <a:ext cx="1786255" cy="601980"/>
            <a:chOff x="3515867" y="4559807"/>
            <a:chExt cx="1786255" cy="601980"/>
          </a:xfrm>
        </p:grpSpPr>
        <p:sp>
          <p:nvSpPr>
            <p:cNvPr id="10" name="object 10"/>
            <p:cNvSpPr/>
            <p:nvPr/>
          </p:nvSpPr>
          <p:spPr>
            <a:xfrm>
              <a:off x="3528821" y="4572761"/>
              <a:ext cx="1760220" cy="576580"/>
            </a:xfrm>
            <a:custGeom>
              <a:avLst/>
              <a:gdLst/>
              <a:ahLst/>
              <a:cxnLst/>
              <a:rect l="l" t="t" r="r" b="b"/>
              <a:pathLst>
                <a:path w="1760220" h="576579">
                  <a:moveTo>
                    <a:pt x="880110" y="0"/>
                  </a:moveTo>
                  <a:lnTo>
                    <a:pt x="811335" y="866"/>
                  </a:lnTo>
                  <a:lnTo>
                    <a:pt x="744007" y="3422"/>
                  </a:lnTo>
                  <a:lnTo>
                    <a:pt x="678322" y="7604"/>
                  </a:lnTo>
                  <a:lnTo>
                    <a:pt x="614475" y="13348"/>
                  </a:lnTo>
                  <a:lnTo>
                    <a:pt x="552661" y="20590"/>
                  </a:lnTo>
                  <a:lnTo>
                    <a:pt x="493078" y="29267"/>
                  </a:lnTo>
                  <a:lnTo>
                    <a:pt x="435920" y="39313"/>
                  </a:lnTo>
                  <a:lnTo>
                    <a:pt x="381383" y="50666"/>
                  </a:lnTo>
                  <a:lnTo>
                    <a:pt x="329663" y="63261"/>
                  </a:lnTo>
                  <a:lnTo>
                    <a:pt x="280956" y="77035"/>
                  </a:lnTo>
                  <a:lnTo>
                    <a:pt x="235458" y="91923"/>
                  </a:lnTo>
                  <a:lnTo>
                    <a:pt x="193363" y="107861"/>
                  </a:lnTo>
                  <a:lnTo>
                    <a:pt x="154869" y="124787"/>
                  </a:lnTo>
                  <a:lnTo>
                    <a:pt x="120170" y="142635"/>
                  </a:lnTo>
                  <a:lnTo>
                    <a:pt x="62942" y="180843"/>
                  </a:lnTo>
                  <a:lnTo>
                    <a:pt x="23246" y="221975"/>
                  </a:lnTo>
                  <a:lnTo>
                    <a:pt x="2648" y="265519"/>
                  </a:lnTo>
                  <a:lnTo>
                    <a:pt x="0" y="288036"/>
                  </a:lnTo>
                  <a:lnTo>
                    <a:pt x="2648" y="310552"/>
                  </a:lnTo>
                  <a:lnTo>
                    <a:pt x="23246" y="354096"/>
                  </a:lnTo>
                  <a:lnTo>
                    <a:pt x="62942" y="395228"/>
                  </a:lnTo>
                  <a:lnTo>
                    <a:pt x="120170" y="433436"/>
                  </a:lnTo>
                  <a:lnTo>
                    <a:pt x="154869" y="451284"/>
                  </a:lnTo>
                  <a:lnTo>
                    <a:pt x="193363" y="468210"/>
                  </a:lnTo>
                  <a:lnTo>
                    <a:pt x="235458" y="484148"/>
                  </a:lnTo>
                  <a:lnTo>
                    <a:pt x="280956" y="499036"/>
                  </a:lnTo>
                  <a:lnTo>
                    <a:pt x="329663" y="512810"/>
                  </a:lnTo>
                  <a:lnTo>
                    <a:pt x="381383" y="525405"/>
                  </a:lnTo>
                  <a:lnTo>
                    <a:pt x="435920" y="536758"/>
                  </a:lnTo>
                  <a:lnTo>
                    <a:pt x="493078" y="546804"/>
                  </a:lnTo>
                  <a:lnTo>
                    <a:pt x="552661" y="555481"/>
                  </a:lnTo>
                  <a:lnTo>
                    <a:pt x="614475" y="562723"/>
                  </a:lnTo>
                  <a:lnTo>
                    <a:pt x="678322" y="568467"/>
                  </a:lnTo>
                  <a:lnTo>
                    <a:pt x="744007" y="572649"/>
                  </a:lnTo>
                  <a:lnTo>
                    <a:pt x="811335" y="575205"/>
                  </a:lnTo>
                  <a:lnTo>
                    <a:pt x="880110" y="576072"/>
                  </a:lnTo>
                  <a:lnTo>
                    <a:pt x="948884" y="575205"/>
                  </a:lnTo>
                  <a:lnTo>
                    <a:pt x="1016212" y="572649"/>
                  </a:lnTo>
                  <a:lnTo>
                    <a:pt x="1081897" y="568467"/>
                  </a:lnTo>
                  <a:lnTo>
                    <a:pt x="1145744" y="562723"/>
                  </a:lnTo>
                  <a:lnTo>
                    <a:pt x="1207558" y="555481"/>
                  </a:lnTo>
                  <a:lnTo>
                    <a:pt x="1267141" y="546804"/>
                  </a:lnTo>
                  <a:lnTo>
                    <a:pt x="1324299" y="536758"/>
                  </a:lnTo>
                  <a:lnTo>
                    <a:pt x="1378836" y="525405"/>
                  </a:lnTo>
                  <a:lnTo>
                    <a:pt x="1430556" y="512810"/>
                  </a:lnTo>
                  <a:lnTo>
                    <a:pt x="1479263" y="499036"/>
                  </a:lnTo>
                  <a:lnTo>
                    <a:pt x="1524761" y="484148"/>
                  </a:lnTo>
                  <a:lnTo>
                    <a:pt x="1566856" y="468210"/>
                  </a:lnTo>
                  <a:lnTo>
                    <a:pt x="1605350" y="451284"/>
                  </a:lnTo>
                  <a:lnTo>
                    <a:pt x="1640049" y="433436"/>
                  </a:lnTo>
                  <a:lnTo>
                    <a:pt x="1697277" y="395228"/>
                  </a:lnTo>
                  <a:lnTo>
                    <a:pt x="1736973" y="354096"/>
                  </a:lnTo>
                  <a:lnTo>
                    <a:pt x="1757571" y="310552"/>
                  </a:lnTo>
                  <a:lnTo>
                    <a:pt x="1760219" y="288036"/>
                  </a:lnTo>
                  <a:lnTo>
                    <a:pt x="1757571" y="265519"/>
                  </a:lnTo>
                  <a:lnTo>
                    <a:pt x="1736973" y="221975"/>
                  </a:lnTo>
                  <a:lnTo>
                    <a:pt x="1697277" y="180843"/>
                  </a:lnTo>
                  <a:lnTo>
                    <a:pt x="1640049" y="142635"/>
                  </a:lnTo>
                  <a:lnTo>
                    <a:pt x="1605350" y="124787"/>
                  </a:lnTo>
                  <a:lnTo>
                    <a:pt x="1566856" y="107861"/>
                  </a:lnTo>
                  <a:lnTo>
                    <a:pt x="1524761" y="91923"/>
                  </a:lnTo>
                  <a:lnTo>
                    <a:pt x="1479263" y="77035"/>
                  </a:lnTo>
                  <a:lnTo>
                    <a:pt x="1430556" y="63261"/>
                  </a:lnTo>
                  <a:lnTo>
                    <a:pt x="1378836" y="50666"/>
                  </a:lnTo>
                  <a:lnTo>
                    <a:pt x="1324299" y="39313"/>
                  </a:lnTo>
                  <a:lnTo>
                    <a:pt x="1267141" y="29267"/>
                  </a:lnTo>
                  <a:lnTo>
                    <a:pt x="1207558" y="20590"/>
                  </a:lnTo>
                  <a:lnTo>
                    <a:pt x="1145744" y="13348"/>
                  </a:lnTo>
                  <a:lnTo>
                    <a:pt x="1081897" y="7604"/>
                  </a:lnTo>
                  <a:lnTo>
                    <a:pt x="1016212" y="3422"/>
                  </a:lnTo>
                  <a:lnTo>
                    <a:pt x="948884" y="866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8821" y="4572761"/>
              <a:ext cx="1760220" cy="576580"/>
            </a:xfrm>
            <a:custGeom>
              <a:avLst/>
              <a:gdLst/>
              <a:ahLst/>
              <a:cxnLst/>
              <a:rect l="l" t="t" r="r" b="b"/>
              <a:pathLst>
                <a:path w="1760220" h="576579">
                  <a:moveTo>
                    <a:pt x="0" y="288036"/>
                  </a:moveTo>
                  <a:lnTo>
                    <a:pt x="10462" y="243477"/>
                  </a:lnTo>
                  <a:lnTo>
                    <a:pt x="40805" y="201075"/>
                  </a:lnTo>
                  <a:lnTo>
                    <a:pt x="89462" y="161341"/>
                  </a:lnTo>
                  <a:lnTo>
                    <a:pt x="154869" y="124787"/>
                  </a:lnTo>
                  <a:lnTo>
                    <a:pt x="193363" y="107861"/>
                  </a:lnTo>
                  <a:lnTo>
                    <a:pt x="235458" y="91923"/>
                  </a:lnTo>
                  <a:lnTo>
                    <a:pt x="280956" y="77035"/>
                  </a:lnTo>
                  <a:lnTo>
                    <a:pt x="329663" y="63261"/>
                  </a:lnTo>
                  <a:lnTo>
                    <a:pt x="381383" y="50666"/>
                  </a:lnTo>
                  <a:lnTo>
                    <a:pt x="435920" y="39313"/>
                  </a:lnTo>
                  <a:lnTo>
                    <a:pt x="493078" y="29267"/>
                  </a:lnTo>
                  <a:lnTo>
                    <a:pt x="552661" y="20590"/>
                  </a:lnTo>
                  <a:lnTo>
                    <a:pt x="614475" y="13348"/>
                  </a:lnTo>
                  <a:lnTo>
                    <a:pt x="678322" y="7604"/>
                  </a:lnTo>
                  <a:lnTo>
                    <a:pt x="744007" y="3422"/>
                  </a:lnTo>
                  <a:lnTo>
                    <a:pt x="811335" y="866"/>
                  </a:lnTo>
                  <a:lnTo>
                    <a:pt x="880110" y="0"/>
                  </a:lnTo>
                  <a:lnTo>
                    <a:pt x="948884" y="866"/>
                  </a:lnTo>
                  <a:lnTo>
                    <a:pt x="1016212" y="3422"/>
                  </a:lnTo>
                  <a:lnTo>
                    <a:pt x="1081897" y="7604"/>
                  </a:lnTo>
                  <a:lnTo>
                    <a:pt x="1145744" y="13348"/>
                  </a:lnTo>
                  <a:lnTo>
                    <a:pt x="1207558" y="20590"/>
                  </a:lnTo>
                  <a:lnTo>
                    <a:pt x="1267141" y="29267"/>
                  </a:lnTo>
                  <a:lnTo>
                    <a:pt x="1324299" y="39313"/>
                  </a:lnTo>
                  <a:lnTo>
                    <a:pt x="1378836" y="50666"/>
                  </a:lnTo>
                  <a:lnTo>
                    <a:pt x="1430556" y="63261"/>
                  </a:lnTo>
                  <a:lnTo>
                    <a:pt x="1479263" y="77035"/>
                  </a:lnTo>
                  <a:lnTo>
                    <a:pt x="1524761" y="91923"/>
                  </a:lnTo>
                  <a:lnTo>
                    <a:pt x="1566856" y="107861"/>
                  </a:lnTo>
                  <a:lnTo>
                    <a:pt x="1605350" y="124787"/>
                  </a:lnTo>
                  <a:lnTo>
                    <a:pt x="1640049" y="142635"/>
                  </a:lnTo>
                  <a:lnTo>
                    <a:pt x="1697277" y="180843"/>
                  </a:lnTo>
                  <a:lnTo>
                    <a:pt x="1736973" y="221975"/>
                  </a:lnTo>
                  <a:lnTo>
                    <a:pt x="1757571" y="265519"/>
                  </a:lnTo>
                  <a:lnTo>
                    <a:pt x="1760219" y="288036"/>
                  </a:lnTo>
                  <a:lnTo>
                    <a:pt x="1757571" y="310552"/>
                  </a:lnTo>
                  <a:lnTo>
                    <a:pt x="1736973" y="354096"/>
                  </a:lnTo>
                  <a:lnTo>
                    <a:pt x="1697277" y="395228"/>
                  </a:lnTo>
                  <a:lnTo>
                    <a:pt x="1640049" y="433436"/>
                  </a:lnTo>
                  <a:lnTo>
                    <a:pt x="1605350" y="451284"/>
                  </a:lnTo>
                  <a:lnTo>
                    <a:pt x="1566856" y="468210"/>
                  </a:lnTo>
                  <a:lnTo>
                    <a:pt x="1524761" y="484148"/>
                  </a:lnTo>
                  <a:lnTo>
                    <a:pt x="1479263" y="499036"/>
                  </a:lnTo>
                  <a:lnTo>
                    <a:pt x="1430556" y="512810"/>
                  </a:lnTo>
                  <a:lnTo>
                    <a:pt x="1378836" y="525405"/>
                  </a:lnTo>
                  <a:lnTo>
                    <a:pt x="1324299" y="536758"/>
                  </a:lnTo>
                  <a:lnTo>
                    <a:pt x="1267141" y="546804"/>
                  </a:lnTo>
                  <a:lnTo>
                    <a:pt x="1207558" y="555481"/>
                  </a:lnTo>
                  <a:lnTo>
                    <a:pt x="1145744" y="562723"/>
                  </a:lnTo>
                  <a:lnTo>
                    <a:pt x="1081897" y="568467"/>
                  </a:lnTo>
                  <a:lnTo>
                    <a:pt x="1016212" y="572649"/>
                  </a:lnTo>
                  <a:lnTo>
                    <a:pt x="948884" y="575205"/>
                  </a:lnTo>
                  <a:lnTo>
                    <a:pt x="880110" y="576072"/>
                  </a:lnTo>
                  <a:lnTo>
                    <a:pt x="811335" y="575205"/>
                  </a:lnTo>
                  <a:lnTo>
                    <a:pt x="744007" y="572649"/>
                  </a:lnTo>
                  <a:lnTo>
                    <a:pt x="678322" y="568467"/>
                  </a:lnTo>
                  <a:lnTo>
                    <a:pt x="614475" y="562723"/>
                  </a:lnTo>
                  <a:lnTo>
                    <a:pt x="552661" y="555481"/>
                  </a:lnTo>
                  <a:lnTo>
                    <a:pt x="493078" y="546804"/>
                  </a:lnTo>
                  <a:lnTo>
                    <a:pt x="435920" y="536758"/>
                  </a:lnTo>
                  <a:lnTo>
                    <a:pt x="381383" y="525405"/>
                  </a:lnTo>
                  <a:lnTo>
                    <a:pt x="329663" y="512810"/>
                  </a:lnTo>
                  <a:lnTo>
                    <a:pt x="280956" y="499036"/>
                  </a:lnTo>
                  <a:lnTo>
                    <a:pt x="235458" y="484148"/>
                  </a:lnTo>
                  <a:lnTo>
                    <a:pt x="193363" y="468210"/>
                  </a:lnTo>
                  <a:lnTo>
                    <a:pt x="154869" y="451284"/>
                  </a:lnTo>
                  <a:lnTo>
                    <a:pt x="120170" y="433436"/>
                  </a:lnTo>
                  <a:lnTo>
                    <a:pt x="62942" y="395228"/>
                  </a:lnTo>
                  <a:lnTo>
                    <a:pt x="23246" y="354096"/>
                  </a:lnTo>
                  <a:lnTo>
                    <a:pt x="2648" y="310552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42358" y="5352288"/>
            <a:ext cx="4064001" cy="690880"/>
            <a:chOff x="3642359" y="5352288"/>
            <a:chExt cx="3572510" cy="690880"/>
          </a:xfrm>
        </p:grpSpPr>
        <p:sp>
          <p:nvSpPr>
            <p:cNvPr id="13" name="object 13"/>
            <p:cNvSpPr/>
            <p:nvPr/>
          </p:nvSpPr>
          <p:spPr>
            <a:xfrm>
              <a:off x="3655313" y="5365242"/>
              <a:ext cx="3546475" cy="664845"/>
            </a:xfrm>
            <a:custGeom>
              <a:avLst/>
              <a:gdLst/>
              <a:ahLst/>
              <a:cxnLst/>
              <a:rect l="l" t="t" r="r" b="b"/>
              <a:pathLst>
                <a:path w="3546475" h="664845">
                  <a:moveTo>
                    <a:pt x="1773174" y="0"/>
                  </a:moveTo>
                  <a:lnTo>
                    <a:pt x="1698219" y="291"/>
                  </a:lnTo>
                  <a:lnTo>
                    <a:pt x="1624057" y="1157"/>
                  </a:lnTo>
                  <a:lnTo>
                    <a:pt x="1550750" y="2588"/>
                  </a:lnTo>
                  <a:lnTo>
                    <a:pt x="1478359" y="4570"/>
                  </a:lnTo>
                  <a:lnTo>
                    <a:pt x="1406946" y="7093"/>
                  </a:lnTo>
                  <a:lnTo>
                    <a:pt x="1336572" y="10144"/>
                  </a:lnTo>
                  <a:lnTo>
                    <a:pt x="1267298" y="13714"/>
                  </a:lnTo>
                  <a:lnTo>
                    <a:pt x="1199187" y="17789"/>
                  </a:lnTo>
                  <a:lnTo>
                    <a:pt x="1132300" y="22359"/>
                  </a:lnTo>
                  <a:lnTo>
                    <a:pt x="1066697" y="27412"/>
                  </a:lnTo>
                  <a:lnTo>
                    <a:pt x="1002442" y="32936"/>
                  </a:lnTo>
                  <a:lnTo>
                    <a:pt x="939595" y="38920"/>
                  </a:lnTo>
                  <a:lnTo>
                    <a:pt x="878219" y="45353"/>
                  </a:lnTo>
                  <a:lnTo>
                    <a:pt x="818373" y="52222"/>
                  </a:lnTo>
                  <a:lnTo>
                    <a:pt x="760121" y="59517"/>
                  </a:lnTo>
                  <a:lnTo>
                    <a:pt x="703523" y="67225"/>
                  </a:lnTo>
                  <a:lnTo>
                    <a:pt x="648642" y="75336"/>
                  </a:lnTo>
                  <a:lnTo>
                    <a:pt x="595538" y="83838"/>
                  </a:lnTo>
                  <a:lnTo>
                    <a:pt x="544273" y="92718"/>
                  </a:lnTo>
                  <a:lnTo>
                    <a:pt x="494910" y="101967"/>
                  </a:lnTo>
                  <a:lnTo>
                    <a:pt x="447508" y="111572"/>
                  </a:lnTo>
                  <a:lnTo>
                    <a:pt x="402131" y="121521"/>
                  </a:lnTo>
                  <a:lnTo>
                    <a:pt x="358838" y="131804"/>
                  </a:lnTo>
                  <a:lnTo>
                    <a:pt x="317693" y="142408"/>
                  </a:lnTo>
                  <a:lnTo>
                    <a:pt x="278756" y="153322"/>
                  </a:lnTo>
                  <a:lnTo>
                    <a:pt x="242090" y="164535"/>
                  </a:lnTo>
                  <a:lnTo>
                    <a:pt x="175813" y="187811"/>
                  </a:lnTo>
                  <a:lnTo>
                    <a:pt x="119354" y="212142"/>
                  </a:lnTo>
                  <a:lnTo>
                    <a:pt x="73207" y="237438"/>
                  </a:lnTo>
                  <a:lnTo>
                    <a:pt x="37863" y="263605"/>
                  </a:lnTo>
                  <a:lnTo>
                    <a:pt x="6181" y="304288"/>
                  </a:lnTo>
                  <a:lnTo>
                    <a:pt x="0" y="332232"/>
                  </a:lnTo>
                  <a:lnTo>
                    <a:pt x="1555" y="346276"/>
                  </a:lnTo>
                  <a:lnTo>
                    <a:pt x="24396" y="387470"/>
                  </a:lnTo>
                  <a:lnTo>
                    <a:pt x="54154" y="414037"/>
                  </a:lnTo>
                  <a:lnTo>
                    <a:pt x="94961" y="439778"/>
                  </a:lnTo>
                  <a:lnTo>
                    <a:pt x="146325" y="464602"/>
                  </a:lnTo>
                  <a:lnTo>
                    <a:pt x="207755" y="488417"/>
                  </a:lnTo>
                  <a:lnTo>
                    <a:pt x="278756" y="511130"/>
                  </a:lnTo>
                  <a:lnTo>
                    <a:pt x="317693" y="522044"/>
                  </a:lnTo>
                  <a:lnTo>
                    <a:pt x="358838" y="532649"/>
                  </a:lnTo>
                  <a:lnTo>
                    <a:pt x="402131" y="542931"/>
                  </a:lnTo>
                  <a:lnTo>
                    <a:pt x="447508" y="552881"/>
                  </a:lnTo>
                  <a:lnTo>
                    <a:pt x="494910" y="562486"/>
                  </a:lnTo>
                  <a:lnTo>
                    <a:pt x="544273" y="571735"/>
                  </a:lnTo>
                  <a:lnTo>
                    <a:pt x="595538" y="580617"/>
                  </a:lnTo>
                  <a:lnTo>
                    <a:pt x="648642" y="589119"/>
                  </a:lnTo>
                  <a:lnTo>
                    <a:pt x="703523" y="597230"/>
                  </a:lnTo>
                  <a:lnTo>
                    <a:pt x="760121" y="604939"/>
                  </a:lnTo>
                  <a:lnTo>
                    <a:pt x="818373" y="612235"/>
                  </a:lnTo>
                  <a:lnTo>
                    <a:pt x="878219" y="619105"/>
                  </a:lnTo>
                  <a:lnTo>
                    <a:pt x="939595" y="625538"/>
                  </a:lnTo>
                  <a:lnTo>
                    <a:pt x="1002442" y="631523"/>
                  </a:lnTo>
                  <a:lnTo>
                    <a:pt x="1066697" y="637047"/>
                  </a:lnTo>
                  <a:lnTo>
                    <a:pt x="1132300" y="642101"/>
                  </a:lnTo>
                  <a:lnTo>
                    <a:pt x="1199187" y="646671"/>
                  </a:lnTo>
                  <a:lnTo>
                    <a:pt x="1267298" y="650747"/>
                  </a:lnTo>
                  <a:lnTo>
                    <a:pt x="1336572" y="654317"/>
                  </a:lnTo>
                  <a:lnTo>
                    <a:pt x="1406946" y="657369"/>
                  </a:lnTo>
                  <a:lnTo>
                    <a:pt x="1478359" y="659892"/>
                  </a:lnTo>
                  <a:lnTo>
                    <a:pt x="1550750" y="661875"/>
                  </a:lnTo>
                  <a:lnTo>
                    <a:pt x="1624057" y="663305"/>
                  </a:lnTo>
                  <a:lnTo>
                    <a:pt x="1698219" y="664172"/>
                  </a:lnTo>
                  <a:lnTo>
                    <a:pt x="1773174" y="664464"/>
                  </a:lnTo>
                  <a:lnTo>
                    <a:pt x="1848128" y="664172"/>
                  </a:lnTo>
                  <a:lnTo>
                    <a:pt x="1922290" y="663305"/>
                  </a:lnTo>
                  <a:lnTo>
                    <a:pt x="1995597" y="661875"/>
                  </a:lnTo>
                  <a:lnTo>
                    <a:pt x="2067988" y="659892"/>
                  </a:lnTo>
                  <a:lnTo>
                    <a:pt x="2139401" y="657369"/>
                  </a:lnTo>
                  <a:lnTo>
                    <a:pt x="2209775" y="654317"/>
                  </a:lnTo>
                  <a:lnTo>
                    <a:pt x="2279049" y="650747"/>
                  </a:lnTo>
                  <a:lnTo>
                    <a:pt x="2347160" y="646671"/>
                  </a:lnTo>
                  <a:lnTo>
                    <a:pt x="2414047" y="642101"/>
                  </a:lnTo>
                  <a:lnTo>
                    <a:pt x="2479650" y="637047"/>
                  </a:lnTo>
                  <a:lnTo>
                    <a:pt x="2543905" y="631523"/>
                  </a:lnTo>
                  <a:lnTo>
                    <a:pt x="2606752" y="625538"/>
                  </a:lnTo>
                  <a:lnTo>
                    <a:pt x="2668128" y="619105"/>
                  </a:lnTo>
                  <a:lnTo>
                    <a:pt x="2727974" y="612235"/>
                  </a:lnTo>
                  <a:lnTo>
                    <a:pt x="2786226" y="604939"/>
                  </a:lnTo>
                  <a:lnTo>
                    <a:pt x="2842824" y="597230"/>
                  </a:lnTo>
                  <a:lnTo>
                    <a:pt x="2897705" y="589119"/>
                  </a:lnTo>
                  <a:lnTo>
                    <a:pt x="2950809" y="580617"/>
                  </a:lnTo>
                  <a:lnTo>
                    <a:pt x="3002074" y="571735"/>
                  </a:lnTo>
                  <a:lnTo>
                    <a:pt x="3051437" y="562486"/>
                  </a:lnTo>
                  <a:lnTo>
                    <a:pt x="3098839" y="552881"/>
                  </a:lnTo>
                  <a:lnTo>
                    <a:pt x="3144216" y="542931"/>
                  </a:lnTo>
                  <a:lnTo>
                    <a:pt x="3187509" y="532649"/>
                  </a:lnTo>
                  <a:lnTo>
                    <a:pt x="3228654" y="522044"/>
                  </a:lnTo>
                  <a:lnTo>
                    <a:pt x="3267591" y="511130"/>
                  </a:lnTo>
                  <a:lnTo>
                    <a:pt x="3304257" y="499917"/>
                  </a:lnTo>
                  <a:lnTo>
                    <a:pt x="3370534" y="476641"/>
                  </a:lnTo>
                  <a:lnTo>
                    <a:pt x="3426993" y="452310"/>
                  </a:lnTo>
                  <a:lnTo>
                    <a:pt x="3473140" y="427016"/>
                  </a:lnTo>
                  <a:lnTo>
                    <a:pt x="3508484" y="400851"/>
                  </a:lnTo>
                  <a:lnTo>
                    <a:pt x="3540166" y="360171"/>
                  </a:lnTo>
                  <a:lnTo>
                    <a:pt x="3546347" y="332232"/>
                  </a:lnTo>
                  <a:lnTo>
                    <a:pt x="3544792" y="318186"/>
                  </a:lnTo>
                  <a:lnTo>
                    <a:pt x="3521951" y="276986"/>
                  </a:lnTo>
                  <a:lnTo>
                    <a:pt x="3492193" y="250418"/>
                  </a:lnTo>
                  <a:lnTo>
                    <a:pt x="3451386" y="224675"/>
                  </a:lnTo>
                  <a:lnTo>
                    <a:pt x="3400022" y="199850"/>
                  </a:lnTo>
                  <a:lnTo>
                    <a:pt x="3338592" y="176035"/>
                  </a:lnTo>
                  <a:lnTo>
                    <a:pt x="3267591" y="153322"/>
                  </a:lnTo>
                  <a:lnTo>
                    <a:pt x="3228654" y="142408"/>
                  </a:lnTo>
                  <a:lnTo>
                    <a:pt x="3187509" y="131804"/>
                  </a:lnTo>
                  <a:lnTo>
                    <a:pt x="3144216" y="121521"/>
                  </a:lnTo>
                  <a:lnTo>
                    <a:pt x="3098839" y="111572"/>
                  </a:lnTo>
                  <a:lnTo>
                    <a:pt x="3051437" y="101967"/>
                  </a:lnTo>
                  <a:lnTo>
                    <a:pt x="3002074" y="92718"/>
                  </a:lnTo>
                  <a:lnTo>
                    <a:pt x="2950809" y="83838"/>
                  </a:lnTo>
                  <a:lnTo>
                    <a:pt x="2897705" y="75336"/>
                  </a:lnTo>
                  <a:lnTo>
                    <a:pt x="2842824" y="67225"/>
                  </a:lnTo>
                  <a:lnTo>
                    <a:pt x="2786226" y="59517"/>
                  </a:lnTo>
                  <a:lnTo>
                    <a:pt x="2727974" y="52222"/>
                  </a:lnTo>
                  <a:lnTo>
                    <a:pt x="2668128" y="45353"/>
                  </a:lnTo>
                  <a:lnTo>
                    <a:pt x="2606752" y="38920"/>
                  </a:lnTo>
                  <a:lnTo>
                    <a:pt x="2543905" y="32936"/>
                  </a:lnTo>
                  <a:lnTo>
                    <a:pt x="2479650" y="27412"/>
                  </a:lnTo>
                  <a:lnTo>
                    <a:pt x="2414047" y="22359"/>
                  </a:lnTo>
                  <a:lnTo>
                    <a:pt x="2347160" y="17789"/>
                  </a:lnTo>
                  <a:lnTo>
                    <a:pt x="2279049" y="13714"/>
                  </a:lnTo>
                  <a:lnTo>
                    <a:pt x="2209775" y="10144"/>
                  </a:lnTo>
                  <a:lnTo>
                    <a:pt x="2139401" y="7093"/>
                  </a:lnTo>
                  <a:lnTo>
                    <a:pt x="2067988" y="4570"/>
                  </a:lnTo>
                  <a:lnTo>
                    <a:pt x="1995597" y="2588"/>
                  </a:lnTo>
                  <a:lnTo>
                    <a:pt x="1922290" y="1157"/>
                  </a:lnTo>
                  <a:lnTo>
                    <a:pt x="1848128" y="291"/>
                  </a:lnTo>
                  <a:lnTo>
                    <a:pt x="1773174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5313" y="5365242"/>
              <a:ext cx="3546475" cy="664845"/>
            </a:xfrm>
            <a:custGeom>
              <a:avLst/>
              <a:gdLst/>
              <a:ahLst/>
              <a:cxnLst/>
              <a:rect l="l" t="t" r="r" b="b"/>
              <a:pathLst>
                <a:path w="3546475" h="664845">
                  <a:moveTo>
                    <a:pt x="0" y="332232"/>
                  </a:moveTo>
                  <a:lnTo>
                    <a:pt x="13815" y="290551"/>
                  </a:lnTo>
                  <a:lnTo>
                    <a:pt x="54154" y="250418"/>
                  </a:lnTo>
                  <a:lnTo>
                    <a:pt x="94961" y="224675"/>
                  </a:lnTo>
                  <a:lnTo>
                    <a:pt x="146325" y="199850"/>
                  </a:lnTo>
                  <a:lnTo>
                    <a:pt x="207755" y="176035"/>
                  </a:lnTo>
                  <a:lnTo>
                    <a:pt x="278756" y="153322"/>
                  </a:lnTo>
                  <a:lnTo>
                    <a:pt x="317693" y="142408"/>
                  </a:lnTo>
                  <a:lnTo>
                    <a:pt x="358838" y="131804"/>
                  </a:lnTo>
                  <a:lnTo>
                    <a:pt x="402131" y="121521"/>
                  </a:lnTo>
                  <a:lnTo>
                    <a:pt x="447508" y="111572"/>
                  </a:lnTo>
                  <a:lnTo>
                    <a:pt x="494910" y="101967"/>
                  </a:lnTo>
                  <a:lnTo>
                    <a:pt x="544273" y="92718"/>
                  </a:lnTo>
                  <a:lnTo>
                    <a:pt x="595538" y="83838"/>
                  </a:lnTo>
                  <a:lnTo>
                    <a:pt x="648642" y="75336"/>
                  </a:lnTo>
                  <a:lnTo>
                    <a:pt x="703523" y="67225"/>
                  </a:lnTo>
                  <a:lnTo>
                    <a:pt x="760121" y="59517"/>
                  </a:lnTo>
                  <a:lnTo>
                    <a:pt x="818373" y="52222"/>
                  </a:lnTo>
                  <a:lnTo>
                    <a:pt x="878219" y="45353"/>
                  </a:lnTo>
                  <a:lnTo>
                    <a:pt x="939595" y="38920"/>
                  </a:lnTo>
                  <a:lnTo>
                    <a:pt x="1002442" y="32936"/>
                  </a:lnTo>
                  <a:lnTo>
                    <a:pt x="1066697" y="27412"/>
                  </a:lnTo>
                  <a:lnTo>
                    <a:pt x="1132300" y="22359"/>
                  </a:lnTo>
                  <a:lnTo>
                    <a:pt x="1199187" y="17789"/>
                  </a:lnTo>
                  <a:lnTo>
                    <a:pt x="1267298" y="13714"/>
                  </a:lnTo>
                  <a:lnTo>
                    <a:pt x="1336572" y="10144"/>
                  </a:lnTo>
                  <a:lnTo>
                    <a:pt x="1406946" y="7093"/>
                  </a:lnTo>
                  <a:lnTo>
                    <a:pt x="1478359" y="4570"/>
                  </a:lnTo>
                  <a:lnTo>
                    <a:pt x="1550750" y="2588"/>
                  </a:lnTo>
                  <a:lnTo>
                    <a:pt x="1624057" y="1157"/>
                  </a:lnTo>
                  <a:lnTo>
                    <a:pt x="1698219" y="291"/>
                  </a:lnTo>
                  <a:lnTo>
                    <a:pt x="1773174" y="0"/>
                  </a:lnTo>
                  <a:lnTo>
                    <a:pt x="1848128" y="291"/>
                  </a:lnTo>
                  <a:lnTo>
                    <a:pt x="1922290" y="1157"/>
                  </a:lnTo>
                  <a:lnTo>
                    <a:pt x="1995597" y="2588"/>
                  </a:lnTo>
                  <a:lnTo>
                    <a:pt x="2067988" y="4570"/>
                  </a:lnTo>
                  <a:lnTo>
                    <a:pt x="2139401" y="7093"/>
                  </a:lnTo>
                  <a:lnTo>
                    <a:pt x="2209775" y="10144"/>
                  </a:lnTo>
                  <a:lnTo>
                    <a:pt x="2279049" y="13714"/>
                  </a:lnTo>
                  <a:lnTo>
                    <a:pt x="2347160" y="17789"/>
                  </a:lnTo>
                  <a:lnTo>
                    <a:pt x="2414047" y="22359"/>
                  </a:lnTo>
                  <a:lnTo>
                    <a:pt x="2479650" y="27412"/>
                  </a:lnTo>
                  <a:lnTo>
                    <a:pt x="2543905" y="32936"/>
                  </a:lnTo>
                  <a:lnTo>
                    <a:pt x="2606752" y="38920"/>
                  </a:lnTo>
                  <a:lnTo>
                    <a:pt x="2668128" y="45353"/>
                  </a:lnTo>
                  <a:lnTo>
                    <a:pt x="2727974" y="52222"/>
                  </a:lnTo>
                  <a:lnTo>
                    <a:pt x="2786226" y="59517"/>
                  </a:lnTo>
                  <a:lnTo>
                    <a:pt x="2842824" y="67225"/>
                  </a:lnTo>
                  <a:lnTo>
                    <a:pt x="2897705" y="75336"/>
                  </a:lnTo>
                  <a:lnTo>
                    <a:pt x="2950809" y="83838"/>
                  </a:lnTo>
                  <a:lnTo>
                    <a:pt x="3002074" y="92718"/>
                  </a:lnTo>
                  <a:lnTo>
                    <a:pt x="3051437" y="101967"/>
                  </a:lnTo>
                  <a:lnTo>
                    <a:pt x="3098839" y="111572"/>
                  </a:lnTo>
                  <a:lnTo>
                    <a:pt x="3144216" y="121521"/>
                  </a:lnTo>
                  <a:lnTo>
                    <a:pt x="3187509" y="131804"/>
                  </a:lnTo>
                  <a:lnTo>
                    <a:pt x="3228654" y="142408"/>
                  </a:lnTo>
                  <a:lnTo>
                    <a:pt x="3267591" y="153322"/>
                  </a:lnTo>
                  <a:lnTo>
                    <a:pt x="3304257" y="164535"/>
                  </a:lnTo>
                  <a:lnTo>
                    <a:pt x="3370534" y="187811"/>
                  </a:lnTo>
                  <a:lnTo>
                    <a:pt x="3426993" y="212142"/>
                  </a:lnTo>
                  <a:lnTo>
                    <a:pt x="3473140" y="237438"/>
                  </a:lnTo>
                  <a:lnTo>
                    <a:pt x="3508484" y="263605"/>
                  </a:lnTo>
                  <a:lnTo>
                    <a:pt x="3540166" y="304288"/>
                  </a:lnTo>
                  <a:lnTo>
                    <a:pt x="3546347" y="332232"/>
                  </a:lnTo>
                  <a:lnTo>
                    <a:pt x="3544792" y="346276"/>
                  </a:lnTo>
                  <a:lnTo>
                    <a:pt x="3521951" y="387470"/>
                  </a:lnTo>
                  <a:lnTo>
                    <a:pt x="3492193" y="414037"/>
                  </a:lnTo>
                  <a:lnTo>
                    <a:pt x="3451386" y="439778"/>
                  </a:lnTo>
                  <a:lnTo>
                    <a:pt x="3400022" y="464602"/>
                  </a:lnTo>
                  <a:lnTo>
                    <a:pt x="3338592" y="488417"/>
                  </a:lnTo>
                  <a:lnTo>
                    <a:pt x="3267591" y="511130"/>
                  </a:lnTo>
                  <a:lnTo>
                    <a:pt x="3228654" y="522044"/>
                  </a:lnTo>
                  <a:lnTo>
                    <a:pt x="3187509" y="532649"/>
                  </a:lnTo>
                  <a:lnTo>
                    <a:pt x="3144216" y="542931"/>
                  </a:lnTo>
                  <a:lnTo>
                    <a:pt x="3098839" y="552881"/>
                  </a:lnTo>
                  <a:lnTo>
                    <a:pt x="3051437" y="562486"/>
                  </a:lnTo>
                  <a:lnTo>
                    <a:pt x="3002074" y="571735"/>
                  </a:lnTo>
                  <a:lnTo>
                    <a:pt x="2950809" y="580617"/>
                  </a:lnTo>
                  <a:lnTo>
                    <a:pt x="2897705" y="589119"/>
                  </a:lnTo>
                  <a:lnTo>
                    <a:pt x="2842824" y="597230"/>
                  </a:lnTo>
                  <a:lnTo>
                    <a:pt x="2786226" y="604939"/>
                  </a:lnTo>
                  <a:lnTo>
                    <a:pt x="2727974" y="612235"/>
                  </a:lnTo>
                  <a:lnTo>
                    <a:pt x="2668128" y="619105"/>
                  </a:lnTo>
                  <a:lnTo>
                    <a:pt x="2606752" y="625538"/>
                  </a:lnTo>
                  <a:lnTo>
                    <a:pt x="2543905" y="631523"/>
                  </a:lnTo>
                  <a:lnTo>
                    <a:pt x="2479650" y="637047"/>
                  </a:lnTo>
                  <a:lnTo>
                    <a:pt x="2414047" y="642101"/>
                  </a:lnTo>
                  <a:lnTo>
                    <a:pt x="2347160" y="646671"/>
                  </a:lnTo>
                  <a:lnTo>
                    <a:pt x="2279049" y="650747"/>
                  </a:lnTo>
                  <a:lnTo>
                    <a:pt x="2209775" y="654317"/>
                  </a:lnTo>
                  <a:lnTo>
                    <a:pt x="2139401" y="657369"/>
                  </a:lnTo>
                  <a:lnTo>
                    <a:pt x="2067988" y="659892"/>
                  </a:lnTo>
                  <a:lnTo>
                    <a:pt x="1995597" y="661875"/>
                  </a:lnTo>
                  <a:lnTo>
                    <a:pt x="1922290" y="663305"/>
                  </a:lnTo>
                  <a:lnTo>
                    <a:pt x="1848128" y="664172"/>
                  </a:lnTo>
                  <a:lnTo>
                    <a:pt x="1773174" y="664464"/>
                  </a:lnTo>
                  <a:lnTo>
                    <a:pt x="1698219" y="664172"/>
                  </a:lnTo>
                  <a:lnTo>
                    <a:pt x="1624057" y="663305"/>
                  </a:lnTo>
                  <a:lnTo>
                    <a:pt x="1550750" y="661875"/>
                  </a:lnTo>
                  <a:lnTo>
                    <a:pt x="1478359" y="659892"/>
                  </a:lnTo>
                  <a:lnTo>
                    <a:pt x="1406946" y="657369"/>
                  </a:lnTo>
                  <a:lnTo>
                    <a:pt x="1336572" y="654317"/>
                  </a:lnTo>
                  <a:lnTo>
                    <a:pt x="1267298" y="650747"/>
                  </a:lnTo>
                  <a:lnTo>
                    <a:pt x="1199187" y="646671"/>
                  </a:lnTo>
                  <a:lnTo>
                    <a:pt x="1132300" y="642101"/>
                  </a:lnTo>
                  <a:lnTo>
                    <a:pt x="1066697" y="637047"/>
                  </a:lnTo>
                  <a:lnTo>
                    <a:pt x="1002442" y="631523"/>
                  </a:lnTo>
                  <a:lnTo>
                    <a:pt x="939595" y="625538"/>
                  </a:lnTo>
                  <a:lnTo>
                    <a:pt x="878219" y="619105"/>
                  </a:lnTo>
                  <a:lnTo>
                    <a:pt x="818373" y="612235"/>
                  </a:lnTo>
                  <a:lnTo>
                    <a:pt x="760121" y="604939"/>
                  </a:lnTo>
                  <a:lnTo>
                    <a:pt x="703523" y="597230"/>
                  </a:lnTo>
                  <a:lnTo>
                    <a:pt x="648642" y="589119"/>
                  </a:lnTo>
                  <a:lnTo>
                    <a:pt x="595538" y="580617"/>
                  </a:lnTo>
                  <a:lnTo>
                    <a:pt x="544273" y="571735"/>
                  </a:lnTo>
                  <a:lnTo>
                    <a:pt x="494910" y="562486"/>
                  </a:lnTo>
                  <a:lnTo>
                    <a:pt x="447508" y="552881"/>
                  </a:lnTo>
                  <a:lnTo>
                    <a:pt x="402131" y="542931"/>
                  </a:lnTo>
                  <a:lnTo>
                    <a:pt x="358838" y="532649"/>
                  </a:lnTo>
                  <a:lnTo>
                    <a:pt x="317693" y="522044"/>
                  </a:lnTo>
                  <a:lnTo>
                    <a:pt x="278756" y="511130"/>
                  </a:lnTo>
                  <a:lnTo>
                    <a:pt x="242090" y="499917"/>
                  </a:lnTo>
                  <a:lnTo>
                    <a:pt x="175813" y="476641"/>
                  </a:lnTo>
                  <a:lnTo>
                    <a:pt x="119354" y="452310"/>
                  </a:lnTo>
                  <a:lnTo>
                    <a:pt x="73207" y="427016"/>
                  </a:lnTo>
                  <a:lnTo>
                    <a:pt x="37863" y="400851"/>
                  </a:lnTo>
                  <a:lnTo>
                    <a:pt x="6181" y="360171"/>
                  </a:lnTo>
                  <a:lnTo>
                    <a:pt x="0" y="3322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19361" y="5463265"/>
            <a:ext cx="3753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800" b="1" dirty="0">
                <a:latin typeface="Calibri"/>
                <a:cs typeface="Calibri"/>
              </a:rPr>
              <a:t>Športna oprema in oprema za prosti čas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23544" y="5317235"/>
            <a:ext cx="2258695" cy="675640"/>
            <a:chOff x="923544" y="5317235"/>
            <a:chExt cx="2258695" cy="675640"/>
          </a:xfrm>
        </p:grpSpPr>
        <p:sp>
          <p:nvSpPr>
            <p:cNvPr id="17" name="object 17"/>
            <p:cNvSpPr/>
            <p:nvPr/>
          </p:nvSpPr>
          <p:spPr>
            <a:xfrm>
              <a:off x="936498" y="5330189"/>
              <a:ext cx="2232660" cy="649605"/>
            </a:xfrm>
            <a:custGeom>
              <a:avLst/>
              <a:gdLst/>
              <a:ahLst/>
              <a:cxnLst/>
              <a:rect l="l" t="t" r="r" b="b"/>
              <a:pathLst>
                <a:path w="2232660" h="649604">
                  <a:moveTo>
                    <a:pt x="1116330" y="0"/>
                  </a:moveTo>
                  <a:lnTo>
                    <a:pt x="1045725" y="638"/>
                  </a:lnTo>
                  <a:lnTo>
                    <a:pt x="976289" y="2528"/>
                  </a:lnTo>
                  <a:lnTo>
                    <a:pt x="908151" y="5632"/>
                  </a:lnTo>
                  <a:lnTo>
                    <a:pt x="841442" y="9911"/>
                  </a:lnTo>
                  <a:lnTo>
                    <a:pt x="776294" y="15328"/>
                  </a:lnTo>
                  <a:lnTo>
                    <a:pt x="712835" y="21844"/>
                  </a:lnTo>
                  <a:lnTo>
                    <a:pt x="651199" y="29422"/>
                  </a:lnTo>
                  <a:lnTo>
                    <a:pt x="591514" y="38024"/>
                  </a:lnTo>
                  <a:lnTo>
                    <a:pt x="533912" y="47611"/>
                  </a:lnTo>
                  <a:lnTo>
                    <a:pt x="478523" y="58147"/>
                  </a:lnTo>
                  <a:lnTo>
                    <a:pt x="425479" y="69592"/>
                  </a:lnTo>
                  <a:lnTo>
                    <a:pt x="374909" y="81908"/>
                  </a:lnTo>
                  <a:lnTo>
                    <a:pt x="326945" y="95059"/>
                  </a:lnTo>
                  <a:lnTo>
                    <a:pt x="281718" y="109005"/>
                  </a:lnTo>
                  <a:lnTo>
                    <a:pt x="239357" y="123710"/>
                  </a:lnTo>
                  <a:lnTo>
                    <a:pt x="199994" y="139134"/>
                  </a:lnTo>
                  <a:lnTo>
                    <a:pt x="163760" y="155240"/>
                  </a:lnTo>
                  <a:lnTo>
                    <a:pt x="101199" y="189345"/>
                  </a:lnTo>
                  <a:lnTo>
                    <a:pt x="52721" y="225723"/>
                  </a:lnTo>
                  <a:lnTo>
                    <a:pt x="19372" y="264068"/>
                  </a:lnTo>
                  <a:lnTo>
                    <a:pt x="2196" y="304078"/>
                  </a:lnTo>
                  <a:lnTo>
                    <a:pt x="0" y="324612"/>
                  </a:lnTo>
                  <a:lnTo>
                    <a:pt x="2196" y="345140"/>
                  </a:lnTo>
                  <a:lnTo>
                    <a:pt x="19372" y="385141"/>
                  </a:lnTo>
                  <a:lnTo>
                    <a:pt x="52721" y="423481"/>
                  </a:lnTo>
                  <a:lnTo>
                    <a:pt x="101199" y="459856"/>
                  </a:lnTo>
                  <a:lnTo>
                    <a:pt x="163760" y="493961"/>
                  </a:lnTo>
                  <a:lnTo>
                    <a:pt x="199994" y="510067"/>
                  </a:lnTo>
                  <a:lnTo>
                    <a:pt x="239357" y="525492"/>
                  </a:lnTo>
                  <a:lnTo>
                    <a:pt x="281718" y="540197"/>
                  </a:lnTo>
                  <a:lnTo>
                    <a:pt x="326945" y="554145"/>
                  </a:lnTo>
                  <a:lnTo>
                    <a:pt x="374909" y="567297"/>
                  </a:lnTo>
                  <a:lnTo>
                    <a:pt x="425479" y="579616"/>
                  </a:lnTo>
                  <a:lnTo>
                    <a:pt x="478523" y="591062"/>
                  </a:lnTo>
                  <a:lnTo>
                    <a:pt x="533912" y="601600"/>
                  </a:lnTo>
                  <a:lnTo>
                    <a:pt x="591514" y="611189"/>
                  </a:lnTo>
                  <a:lnTo>
                    <a:pt x="651199" y="619793"/>
                  </a:lnTo>
                  <a:lnTo>
                    <a:pt x="712835" y="627373"/>
                  </a:lnTo>
                  <a:lnTo>
                    <a:pt x="776294" y="633891"/>
                  </a:lnTo>
                  <a:lnTo>
                    <a:pt x="841442" y="639309"/>
                  </a:lnTo>
                  <a:lnTo>
                    <a:pt x="908151" y="643590"/>
                  </a:lnTo>
                  <a:lnTo>
                    <a:pt x="976289" y="646694"/>
                  </a:lnTo>
                  <a:lnTo>
                    <a:pt x="1045725" y="648585"/>
                  </a:lnTo>
                  <a:lnTo>
                    <a:pt x="1116330" y="649224"/>
                  </a:lnTo>
                  <a:lnTo>
                    <a:pt x="1186934" y="648585"/>
                  </a:lnTo>
                  <a:lnTo>
                    <a:pt x="1256370" y="646694"/>
                  </a:lnTo>
                  <a:lnTo>
                    <a:pt x="1324508" y="643590"/>
                  </a:lnTo>
                  <a:lnTo>
                    <a:pt x="1391217" y="639309"/>
                  </a:lnTo>
                  <a:lnTo>
                    <a:pt x="1456365" y="633891"/>
                  </a:lnTo>
                  <a:lnTo>
                    <a:pt x="1519824" y="627373"/>
                  </a:lnTo>
                  <a:lnTo>
                    <a:pt x="1581460" y="619793"/>
                  </a:lnTo>
                  <a:lnTo>
                    <a:pt x="1641145" y="611189"/>
                  </a:lnTo>
                  <a:lnTo>
                    <a:pt x="1698747" y="601600"/>
                  </a:lnTo>
                  <a:lnTo>
                    <a:pt x="1754136" y="591062"/>
                  </a:lnTo>
                  <a:lnTo>
                    <a:pt x="1807180" y="579616"/>
                  </a:lnTo>
                  <a:lnTo>
                    <a:pt x="1857750" y="567297"/>
                  </a:lnTo>
                  <a:lnTo>
                    <a:pt x="1905714" y="554145"/>
                  </a:lnTo>
                  <a:lnTo>
                    <a:pt x="1950941" y="540197"/>
                  </a:lnTo>
                  <a:lnTo>
                    <a:pt x="1993302" y="525492"/>
                  </a:lnTo>
                  <a:lnTo>
                    <a:pt x="2032665" y="510067"/>
                  </a:lnTo>
                  <a:lnTo>
                    <a:pt x="2068899" y="493961"/>
                  </a:lnTo>
                  <a:lnTo>
                    <a:pt x="2131460" y="459856"/>
                  </a:lnTo>
                  <a:lnTo>
                    <a:pt x="2179938" y="423481"/>
                  </a:lnTo>
                  <a:lnTo>
                    <a:pt x="2213287" y="385141"/>
                  </a:lnTo>
                  <a:lnTo>
                    <a:pt x="2230463" y="345140"/>
                  </a:lnTo>
                  <a:lnTo>
                    <a:pt x="2232660" y="324612"/>
                  </a:lnTo>
                  <a:lnTo>
                    <a:pt x="2230463" y="304078"/>
                  </a:lnTo>
                  <a:lnTo>
                    <a:pt x="2213287" y="264068"/>
                  </a:lnTo>
                  <a:lnTo>
                    <a:pt x="2179938" y="225723"/>
                  </a:lnTo>
                  <a:lnTo>
                    <a:pt x="2131460" y="189345"/>
                  </a:lnTo>
                  <a:lnTo>
                    <a:pt x="2068899" y="155240"/>
                  </a:lnTo>
                  <a:lnTo>
                    <a:pt x="2032665" y="139134"/>
                  </a:lnTo>
                  <a:lnTo>
                    <a:pt x="1993302" y="123710"/>
                  </a:lnTo>
                  <a:lnTo>
                    <a:pt x="1950941" y="109005"/>
                  </a:lnTo>
                  <a:lnTo>
                    <a:pt x="1905714" y="95059"/>
                  </a:lnTo>
                  <a:lnTo>
                    <a:pt x="1857750" y="81908"/>
                  </a:lnTo>
                  <a:lnTo>
                    <a:pt x="1807180" y="69592"/>
                  </a:lnTo>
                  <a:lnTo>
                    <a:pt x="1754136" y="58147"/>
                  </a:lnTo>
                  <a:lnTo>
                    <a:pt x="1698747" y="47611"/>
                  </a:lnTo>
                  <a:lnTo>
                    <a:pt x="1641145" y="38024"/>
                  </a:lnTo>
                  <a:lnTo>
                    <a:pt x="1581460" y="29422"/>
                  </a:lnTo>
                  <a:lnTo>
                    <a:pt x="1519824" y="21844"/>
                  </a:lnTo>
                  <a:lnTo>
                    <a:pt x="1456365" y="15328"/>
                  </a:lnTo>
                  <a:lnTo>
                    <a:pt x="1391217" y="9911"/>
                  </a:lnTo>
                  <a:lnTo>
                    <a:pt x="1324508" y="5632"/>
                  </a:lnTo>
                  <a:lnTo>
                    <a:pt x="1256370" y="2528"/>
                  </a:lnTo>
                  <a:lnTo>
                    <a:pt x="1186934" y="638"/>
                  </a:lnTo>
                  <a:lnTo>
                    <a:pt x="111633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6498" y="5330189"/>
              <a:ext cx="2232660" cy="649605"/>
            </a:xfrm>
            <a:custGeom>
              <a:avLst/>
              <a:gdLst/>
              <a:ahLst/>
              <a:cxnLst/>
              <a:rect l="l" t="t" r="r" b="b"/>
              <a:pathLst>
                <a:path w="2232660" h="649604">
                  <a:moveTo>
                    <a:pt x="0" y="324612"/>
                  </a:moveTo>
                  <a:lnTo>
                    <a:pt x="8696" y="283884"/>
                  </a:lnTo>
                  <a:lnTo>
                    <a:pt x="34090" y="244668"/>
                  </a:lnTo>
                  <a:lnTo>
                    <a:pt x="75135" y="207269"/>
                  </a:lnTo>
                  <a:lnTo>
                    <a:pt x="130785" y="171990"/>
                  </a:lnTo>
                  <a:lnTo>
                    <a:pt x="199994" y="139134"/>
                  </a:lnTo>
                  <a:lnTo>
                    <a:pt x="239357" y="123710"/>
                  </a:lnTo>
                  <a:lnTo>
                    <a:pt x="281718" y="109005"/>
                  </a:lnTo>
                  <a:lnTo>
                    <a:pt x="326945" y="95059"/>
                  </a:lnTo>
                  <a:lnTo>
                    <a:pt x="374909" y="81908"/>
                  </a:lnTo>
                  <a:lnTo>
                    <a:pt x="425479" y="69592"/>
                  </a:lnTo>
                  <a:lnTo>
                    <a:pt x="478523" y="58147"/>
                  </a:lnTo>
                  <a:lnTo>
                    <a:pt x="533912" y="47611"/>
                  </a:lnTo>
                  <a:lnTo>
                    <a:pt x="591514" y="38024"/>
                  </a:lnTo>
                  <a:lnTo>
                    <a:pt x="651199" y="29422"/>
                  </a:lnTo>
                  <a:lnTo>
                    <a:pt x="712835" y="21844"/>
                  </a:lnTo>
                  <a:lnTo>
                    <a:pt x="776294" y="15328"/>
                  </a:lnTo>
                  <a:lnTo>
                    <a:pt x="841442" y="9911"/>
                  </a:lnTo>
                  <a:lnTo>
                    <a:pt x="908151" y="5632"/>
                  </a:lnTo>
                  <a:lnTo>
                    <a:pt x="976289" y="2528"/>
                  </a:lnTo>
                  <a:lnTo>
                    <a:pt x="1045725" y="638"/>
                  </a:lnTo>
                  <a:lnTo>
                    <a:pt x="1116330" y="0"/>
                  </a:lnTo>
                  <a:lnTo>
                    <a:pt x="1186934" y="638"/>
                  </a:lnTo>
                  <a:lnTo>
                    <a:pt x="1256370" y="2528"/>
                  </a:lnTo>
                  <a:lnTo>
                    <a:pt x="1324508" y="5632"/>
                  </a:lnTo>
                  <a:lnTo>
                    <a:pt x="1391217" y="9911"/>
                  </a:lnTo>
                  <a:lnTo>
                    <a:pt x="1456365" y="15328"/>
                  </a:lnTo>
                  <a:lnTo>
                    <a:pt x="1519824" y="21844"/>
                  </a:lnTo>
                  <a:lnTo>
                    <a:pt x="1581460" y="29422"/>
                  </a:lnTo>
                  <a:lnTo>
                    <a:pt x="1641145" y="38024"/>
                  </a:lnTo>
                  <a:lnTo>
                    <a:pt x="1698747" y="47611"/>
                  </a:lnTo>
                  <a:lnTo>
                    <a:pt x="1754136" y="58147"/>
                  </a:lnTo>
                  <a:lnTo>
                    <a:pt x="1807180" y="69592"/>
                  </a:lnTo>
                  <a:lnTo>
                    <a:pt x="1857750" y="81908"/>
                  </a:lnTo>
                  <a:lnTo>
                    <a:pt x="1905714" y="95059"/>
                  </a:lnTo>
                  <a:lnTo>
                    <a:pt x="1950941" y="109005"/>
                  </a:lnTo>
                  <a:lnTo>
                    <a:pt x="1993302" y="123710"/>
                  </a:lnTo>
                  <a:lnTo>
                    <a:pt x="2032665" y="139134"/>
                  </a:lnTo>
                  <a:lnTo>
                    <a:pt x="2068899" y="155240"/>
                  </a:lnTo>
                  <a:lnTo>
                    <a:pt x="2131460" y="189345"/>
                  </a:lnTo>
                  <a:lnTo>
                    <a:pt x="2179938" y="225723"/>
                  </a:lnTo>
                  <a:lnTo>
                    <a:pt x="2213287" y="264068"/>
                  </a:lnTo>
                  <a:lnTo>
                    <a:pt x="2230463" y="304078"/>
                  </a:lnTo>
                  <a:lnTo>
                    <a:pt x="2232660" y="324612"/>
                  </a:lnTo>
                  <a:lnTo>
                    <a:pt x="2230463" y="345140"/>
                  </a:lnTo>
                  <a:lnTo>
                    <a:pt x="2213287" y="385141"/>
                  </a:lnTo>
                  <a:lnTo>
                    <a:pt x="2179938" y="423481"/>
                  </a:lnTo>
                  <a:lnTo>
                    <a:pt x="2131460" y="459856"/>
                  </a:lnTo>
                  <a:lnTo>
                    <a:pt x="2068899" y="493961"/>
                  </a:lnTo>
                  <a:lnTo>
                    <a:pt x="2032665" y="510067"/>
                  </a:lnTo>
                  <a:lnTo>
                    <a:pt x="1993302" y="525492"/>
                  </a:lnTo>
                  <a:lnTo>
                    <a:pt x="1950941" y="540197"/>
                  </a:lnTo>
                  <a:lnTo>
                    <a:pt x="1905714" y="554145"/>
                  </a:lnTo>
                  <a:lnTo>
                    <a:pt x="1857750" y="567297"/>
                  </a:lnTo>
                  <a:lnTo>
                    <a:pt x="1807180" y="579616"/>
                  </a:lnTo>
                  <a:lnTo>
                    <a:pt x="1754136" y="591062"/>
                  </a:lnTo>
                  <a:lnTo>
                    <a:pt x="1698747" y="601600"/>
                  </a:lnTo>
                  <a:lnTo>
                    <a:pt x="1641145" y="611189"/>
                  </a:lnTo>
                  <a:lnTo>
                    <a:pt x="1581460" y="619793"/>
                  </a:lnTo>
                  <a:lnTo>
                    <a:pt x="1519824" y="627373"/>
                  </a:lnTo>
                  <a:lnTo>
                    <a:pt x="1456365" y="633891"/>
                  </a:lnTo>
                  <a:lnTo>
                    <a:pt x="1391217" y="639309"/>
                  </a:lnTo>
                  <a:lnTo>
                    <a:pt x="1324508" y="643590"/>
                  </a:lnTo>
                  <a:lnTo>
                    <a:pt x="1256370" y="646694"/>
                  </a:lnTo>
                  <a:lnTo>
                    <a:pt x="1186934" y="648585"/>
                  </a:lnTo>
                  <a:lnTo>
                    <a:pt x="1116330" y="649224"/>
                  </a:lnTo>
                  <a:lnTo>
                    <a:pt x="1045725" y="648585"/>
                  </a:lnTo>
                  <a:lnTo>
                    <a:pt x="976289" y="646694"/>
                  </a:lnTo>
                  <a:lnTo>
                    <a:pt x="908151" y="643590"/>
                  </a:lnTo>
                  <a:lnTo>
                    <a:pt x="841442" y="639309"/>
                  </a:lnTo>
                  <a:lnTo>
                    <a:pt x="776294" y="633891"/>
                  </a:lnTo>
                  <a:lnTo>
                    <a:pt x="712835" y="627373"/>
                  </a:lnTo>
                  <a:lnTo>
                    <a:pt x="651199" y="619793"/>
                  </a:lnTo>
                  <a:lnTo>
                    <a:pt x="591514" y="611189"/>
                  </a:lnTo>
                  <a:lnTo>
                    <a:pt x="533912" y="601600"/>
                  </a:lnTo>
                  <a:lnTo>
                    <a:pt x="478523" y="591062"/>
                  </a:lnTo>
                  <a:lnTo>
                    <a:pt x="425479" y="579616"/>
                  </a:lnTo>
                  <a:lnTo>
                    <a:pt x="374909" y="567297"/>
                  </a:lnTo>
                  <a:lnTo>
                    <a:pt x="326945" y="554145"/>
                  </a:lnTo>
                  <a:lnTo>
                    <a:pt x="281718" y="540197"/>
                  </a:lnTo>
                  <a:lnTo>
                    <a:pt x="239357" y="525492"/>
                  </a:lnTo>
                  <a:lnTo>
                    <a:pt x="199994" y="510067"/>
                  </a:lnTo>
                  <a:lnTo>
                    <a:pt x="163760" y="493961"/>
                  </a:lnTo>
                  <a:lnTo>
                    <a:pt x="101199" y="459856"/>
                  </a:lnTo>
                  <a:lnTo>
                    <a:pt x="52721" y="423481"/>
                  </a:lnTo>
                  <a:lnTo>
                    <a:pt x="19372" y="385141"/>
                  </a:lnTo>
                  <a:lnTo>
                    <a:pt x="2196" y="345140"/>
                  </a:lnTo>
                  <a:lnTo>
                    <a:pt x="0" y="32461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35911" y="5490159"/>
            <a:ext cx="4330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800" b="1" spc="-10" dirty="0">
                <a:latin typeface="Calibri"/>
                <a:cs typeface="Calibri"/>
              </a:rPr>
              <a:t>Jadra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06796" y="4530851"/>
            <a:ext cx="2112645" cy="670560"/>
            <a:chOff x="5606796" y="4530851"/>
            <a:chExt cx="2112645" cy="670560"/>
          </a:xfrm>
        </p:grpSpPr>
        <p:sp>
          <p:nvSpPr>
            <p:cNvPr id="21" name="object 21"/>
            <p:cNvSpPr/>
            <p:nvPr/>
          </p:nvSpPr>
          <p:spPr>
            <a:xfrm>
              <a:off x="5619750" y="4543805"/>
              <a:ext cx="2086610" cy="645160"/>
            </a:xfrm>
            <a:custGeom>
              <a:avLst/>
              <a:gdLst/>
              <a:ahLst/>
              <a:cxnLst/>
              <a:rect l="l" t="t" r="r" b="b"/>
              <a:pathLst>
                <a:path w="2086609" h="645160">
                  <a:moveTo>
                    <a:pt x="1043177" y="0"/>
                  </a:moveTo>
                  <a:lnTo>
                    <a:pt x="971762" y="743"/>
                  </a:lnTo>
                  <a:lnTo>
                    <a:pt x="901637" y="2941"/>
                  </a:lnTo>
                  <a:lnTo>
                    <a:pt x="832958" y="6546"/>
                  </a:lnTo>
                  <a:lnTo>
                    <a:pt x="765880" y="11511"/>
                  </a:lnTo>
                  <a:lnTo>
                    <a:pt x="700559" y="17786"/>
                  </a:lnTo>
                  <a:lnTo>
                    <a:pt x="637151" y="25324"/>
                  </a:lnTo>
                  <a:lnTo>
                    <a:pt x="575810" y="34077"/>
                  </a:lnTo>
                  <a:lnTo>
                    <a:pt x="516692" y="43998"/>
                  </a:lnTo>
                  <a:lnTo>
                    <a:pt x="459953" y="55038"/>
                  </a:lnTo>
                  <a:lnTo>
                    <a:pt x="405748" y="67149"/>
                  </a:lnTo>
                  <a:lnTo>
                    <a:pt x="354232" y="80283"/>
                  </a:lnTo>
                  <a:lnTo>
                    <a:pt x="305562" y="94392"/>
                  </a:lnTo>
                  <a:lnTo>
                    <a:pt x="259891" y="109429"/>
                  </a:lnTo>
                  <a:lnTo>
                    <a:pt x="217377" y="125345"/>
                  </a:lnTo>
                  <a:lnTo>
                    <a:pt x="178174" y="142093"/>
                  </a:lnTo>
                  <a:lnTo>
                    <a:pt x="142437" y="159624"/>
                  </a:lnTo>
                  <a:lnTo>
                    <a:pt x="81986" y="196846"/>
                  </a:lnTo>
                  <a:lnTo>
                    <a:pt x="37267" y="236625"/>
                  </a:lnTo>
                  <a:lnTo>
                    <a:pt x="9524" y="278580"/>
                  </a:lnTo>
                  <a:lnTo>
                    <a:pt x="0" y="322325"/>
                  </a:lnTo>
                  <a:lnTo>
                    <a:pt x="2406" y="344398"/>
                  </a:lnTo>
                  <a:lnTo>
                    <a:pt x="21196" y="387296"/>
                  </a:lnTo>
                  <a:lnTo>
                    <a:pt x="57582" y="428211"/>
                  </a:lnTo>
                  <a:lnTo>
                    <a:pt x="110323" y="466760"/>
                  </a:lnTo>
                  <a:lnTo>
                    <a:pt x="178174" y="502558"/>
                  </a:lnTo>
                  <a:lnTo>
                    <a:pt x="217377" y="519306"/>
                  </a:lnTo>
                  <a:lnTo>
                    <a:pt x="259891" y="535222"/>
                  </a:lnTo>
                  <a:lnTo>
                    <a:pt x="305561" y="550259"/>
                  </a:lnTo>
                  <a:lnTo>
                    <a:pt x="354232" y="564368"/>
                  </a:lnTo>
                  <a:lnTo>
                    <a:pt x="405748" y="577502"/>
                  </a:lnTo>
                  <a:lnTo>
                    <a:pt x="459953" y="589613"/>
                  </a:lnTo>
                  <a:lnTo>
                    <a:pt x="516692" y="600653"/>
                  </a:lnTo>
                  <a:lnTo>
                    <a:pt x="575810" y="610574"/>
                  </a:lnTo>
                  <a:lnTo>
                    <a:pt x="637151" y="619327"/>
                  </a:lnTo>
                  <a:lnTo>
                    <a:pt x="700559" y="626865"/>
                  </a:lnTo>
                  <a:lnTo>
                    <a:pt x="765880" y="633140"/>
                  </a:lnTo>
                  <a:lnTo>
                    <a:pt x="832958" y="638105"/>
                  </a:lnTo>
                  <a:lnTo>
                    <a:pt x="901637" y="641710"/>
                  </a:lnTo>
                  <a:lnTo>
                    <a:pt x="971762" y="643908"/>
                  </a:lnTo>
                  <a:lnTo>
                    <a:pt x="1043177" y="644651"/>
                  </a:lnTo>
                  <a:lnTo>
                    <a:pt x="1114593" y="643908"/>
                  </a:lnTo>
                  <a:lnTo>
                    <a:pt x="1184718" y="641710"/>
                  </a:lnTo>
                  <a:lnTo>
                    <a:pt x="1253397" y="638105"/>
                  </a:lnTo>
                  <a:lnTo>
                    <a:pt x="1320475" y="633140"/>
                  </a:lnTo>
                  <a:lnTo>
                    <a:pt x="1385796" y="626865"/>
                  </a:lnTo>
                  <a:lnTo>
                    <a:pt x="1449204" y="619327"/>
                  </a:lnTo>
                  <a:lnTo>
                    <a:pt x="1510545" y="610574"/>
                  </a:lnTo>
                  <a:lnTo>
                    <a:pt x="1569663" y="600653"/>
                  </a:lnTo>
                  <a:lnTo>
                    <a:pt x="1626402" y="589613"/>
                  </a:lnTo>
                  <a:lnTo>
                    <a:pt x="1680607" y="577502"/>
                  </a:lnTo>
                  <a:lnTo>
                    <a:pt x="1732123" y="564368"/>
                  </a:lnTo>
                  <a:lnTo>
                    <a:pt x="1780794" y="550259"/>
                  </a:lnTo>
                  <a:lnTo>
                    <a:pt x="1826464" y="535222"/>
                  </a:lnTo>
                  <a:lnTo>
                    <a:pt x="1868978" y="519306"/>
                  </a:lnTo>
                  <a:lnTo>
                    <a:pt x="1908181" y="502558"/>
                  </a:lnTo>
                  <a:lnTo>
                    <a:pt x="1943918" y="485027"/>
                  </a:lnTo>
                  <a:lnTo>
                    <a:pt x="2004369" y="447805"/>
                  </a:lnTo>
                  <a:lnTo>
                    <a:pt x="2049088" y="408026"/>
                  </a:lnTo>
                  <a:lnTo>
                    <a:pt x="2076831" y="366071"/>
                  </a:lnTo>
                  <a:lnTo>
                    <a:pt x="2086355" y="322325"/>
                  </a:lnTo>
                  <a:lnTo>
                    <a:pt x="2083949" y="300253"/>
                  </a:lnTo>
                  <a:lnTo>
                    <a:pt x="2065159" y="257355"/>
                  </a:lnTo>
                  <a:lnTo>
                    <a:pt x="2028773" y="216440"/>
                  </a:lnTo>
                  <a:lnTo>
                    <a:pt x="1976032" y="177891"/>
                  </a:lnTo>
                  <a:lnTo>
                    <a:pt x="1908181" y="142093"/>
                  </a:lnTo>
                  <a:lnTo>
                    <a:pt x="1868978" y="125345"/>
                  </a:lnTo>
                  <a:lnTo>
                    <a:pt x="1826464" y="109429"/>
                  </a:lnTo>
                  <a:lnTo>
                    <a:pt x="1780793" y="94392"/>
                  </a:lnTo>
                  <a:lnTo>
                    <a:pt x="1732123" y="80283"/>
                  </a:lnTo>
                  <a:lnTo>
                    <a:pt x="1680607" y="67149"/>
                  </a:lnTo>
                  <a:lnTo>
                    <a:pt x="1626402" y="55038"/>
                  </a:lnTo>
                  <a:lnTo>
                    <a:pt x="1569663" y="43998"/>
                  </a:lnTo>
                  <a:lnTo>
                    <a:pt x="1510545" y="34077"/>
                  </a:lnTo>
                  <a:lnTo>
                    <a:pt x="1449204" y="25324"/>
                  </a:lnTo>
                  <a:lnTo>
                    <a:pt x="1385796" y="17786"/>
                  </a:lnTo>
                  <a:lnTo>
                    <a:pt x="1320475" y="11511"/>
                  </a:lnTo>
                  <a:lnTo>
                    <a:pt x="1253397" y="6546"/>
                  </a:lnTo>
                  <a:lnTo>
                    <a:pt x="1184718" y="2941"/>
                  </a:lnTo>
                  <a:lnTo>
                    <a:pt x="1114593" y="743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9750" y="4543805"/>
              <a:ext cx="2086610" cy="645160"/>
            </a:xfrm>
            <a:custGeom>
              <a:avLst/>
              <a:gdLst/>
              <a:ahLst/>
              <a:cxnLst/>
              <a:rect l="l" t="t" r="r" b="b"/>
              <a:pathLst>
                <a:path w="2086609" h="645160">
                  <a:moveTo>
                    <a:pt x="0" y="322325"/>
                  </a:moveTo>
                  <a:lnTo>
                    <a:pt x="9524" y="278580"/>
                  </a:lnTo>
                  <a:lnTo>
                    <a:pt x="37267" y="236625"/>
                  </a:lnTo>
                  <a:lnTo>
                    <a:pt x="81986" y="196846"/>
                  </a:lnTo>
                  <a:lnTo>
                    <a:pt x="142437" y="159624"/>
                  </a:lnTo>
                  <a:lnTo>
                    <a:pt x="178174" y="142093"/>
                  </a:lnTo>
                  <a:lnTo>
                    <a:pt x="217377" y="125345"/>
                  </a:lnTo>
                  <a:lnTo>
                    <a:pt x="259891" y="109429"/>
                  </a:lnTo>
                  <a:lnTo>
                    <a:pt x="305562" y="94392"/>
                  </a:lnTo>
                  <a:lnTo>
                    <a:pt x="354232" y="80283"/>
                  </a:lnTo>
                  <a:lnTo>
                    <a:pt x="405748" y="67149"/>
                  </a:lnTo>
                  <a:lnTo>
                    <a:pt x="459953" y="55038"/>
                  </a:lnTo>
                  <a:lnTo>
                    <a:pt x="516692" y="43998"/>
                  </a:lnTo>
                  <a:lnTo>
                    <a:pt x="575810" y="34077"/>
                  </a:lnTo>
                  <a:lnTo>
                    <a:pt x="637151" y="25324"/>
                  </a:lnTo>
                  <a:lnTo>
                    <a:pt x="700559" y="17786"/>
                  </a:lnTo>
                  <a:lnTo>
                    <a:pt x="765880" y="11511"/>
                  </a:lnTo>
                  <a:lnTo>
                    <a:pt x="832958" y="6546"/>
                  </a:lnTo>
                  <a:lnTo>
                    <a:pt x="901637" y="2941"/>
                  </a:lnTo>
                  <a:lnTo>
                    <a:pt x="971762" y="743"/>
                  </a:lnTo>
                  <a:lnTo>
                    <a:pt x="1043177" y="0"/>
                  </a:lnTo>
                  <a:lnTo>
                    <a:pt x="1114593" y="743"/>
                  </a:lnTo>
                  <a:lnTo>
                    <a:pt x="1184718" y="2941"/>
                  </a:lnTo>
                  <a:lnTo>
                    <a:pt x="1253397" y="6546"/>
                  </a:lnTo>
                  <a:lnTo>
                    <a:pt x="1320475" y="11511"/>
                  </a:lnTo>
                  <a:lnTo>
                    <a:pt x="1385796" y="17786"/>
                  </a:lnTo>
                  <a:lnTo>
                    <a:pt x="1449204" y="25324"/>
                  </a:lnTo>
                  <a:lnTo>
                    <a:pt x="1510545" y="34077"/>
                  </a:lnTo>
                  <a:lnTo>
                    <a:pt x="1569663" y="43998"/>
                  </a:lnTo>
                  <a:lnTo>
                    <a:pt x="1626402" y="55038"/>
                  </a:lnTo>
                  <a:lnTo>
                    <a:pt x="1680607" y="67149"/>
                  </a:lnTo>
                  <a:lnTo>
                    <a:pt x="1732123" y="80283"/>
                  </a:lnTo>
                  <a:lnTo>
                    <a:pt x="1780793" y="94392"/>
                  </a:lnTo>
                  <a:lnTo>
                    <a:pt x="1826464" y="109429"/>
                  </a:lnTo>
                  <a:lnTo>
                    <a:pt x="1868978" y="125345"/>
                  </a:lnTo>
                  <a:lnTo>
                    <a:pt x="1908181" y="142093"/>
                  </a:lnTo>
                  <a:lnTo>
                    <a:pt x="1943918" y="159624"/>
                  </a:lnTo>
                  <a:lnTo>
                    <a:pt x="2004369" y="196846"/>
                  </a:lnTo>
                  <a:lnTo>
                    <a:pt x="2049088" y="236625"/>
                  </a:lnTo>
                  <a:lnTo>
                    <a:pt x="2076831" y="278580"/>
                  </a:lnTo>
                  <a:lnTo>
                    <a:pt x="2086355" y="322325"/>
                  </a:lnTo>
                  <a:lnTo>
                    <a:pt x="2083949" y="344398"/>
                  </a:lnTo>
                  <a:lnTo>
                    <a:pt x="2065159" y="387296"/>
                  </a:lnTo>
                  <a:lnTo>
                    <a:pt x="2028773" y="428211"/>
                  </a:lnTo>
                  <a:lnTo>
                    <a:pt x="1976032" y="466760"/>
                  </a:lnTo>
                  <a:lnTo>
                    <a:pt x="1908181" y="502558"/>
                  </a:lnTo>
                  <a:lnTo>
                    <a:pt x="1868978" y="519306"/>
                  </a:lnTo>
                  <a:lnTo>
                    <a:pt x="1826464" y="535222"/>
                  </a:lnTo>
                  <a:lnTo>
                    <a:pt x="1780794" y="550259"/>
                  </a:lnTo>
                  <a:lnTo>
                    <a:pt x="1732123" y="564368"/>
                  </a:lnTo>
                  <a:lnTo>
                    <a:pt x="1680607" y="577502"/>
                  </a:lnTo>
                  <a:lnTo>
                    <a:pt x="1626402" y="589613"/>
                  </a:lnTo>
                  <a:lnTo>
                    <a:pt x="1569663" y="600653"/>
                  </a:lnTo>
                  <a:lnTo>
                    <a:pt x="1510545" y="610574"/>
                  </a:lnTo>
                  <a:lnTo>
                    <a:pt x="1449204" y="619327"/>
                  </a:lnTo>
                  <a:lnTo>
                    <a:pt x="1385796" y="626865"/>
                  </a:lnTo>
                  <a:lnTo>
                    <a:pt x="1320475" y="633140"/>
                  </a:lnTo>
                  <a:lnTo>
                    <a:pt x="1253397" y="638105"/>
                  </a:lnTo>
                  <a:lnTo>
                    <a:pt x="1184718" y="641710"/>
                  </a:lnTo>
                  <a:lnTo>
                    <a:pt x="1114593" y="643908"/>
                  </a:lnTo>
                  <a:lnTo>
                    <a:pt x="1043177" y="644651"/>
                  </a:lnTo>
                  <a:lnTo>
                    <a:pt x="971762" y="643908"/>
                  </a:lnTo>
                  <a:lnTo>
                    <a:pt x="901637" y="641710"/>
                  </a:lnTo>
                  <a:lnTo>
                    <a:pt x="832958" y="638105"/>
                  </a:lnTo>
                  <a:lnTo>
                    <a:pt x="765880" y="633140"/>
                  </a:lnTo>
                  <a:lnTo>
                    <a:pt x="700559" y="626865"/>
                  </a:lnTo>
                  <a:lnTo>
                    <a:pt x="637151" y="619327"/>
                  </a:lnTo>
                  <a:lnTo>
                    <a:pt x="575810" y="610574"/>
                  </a:lnTo>
                  <a:lnTo>
                    <a:pt x="516692" y="600653"/>
                  </a:lnTo>
                  <a:lnTo>
                    <a:pt x="459953" y="589613"/>
                  </a:lnTo>
                  <a:lnTo>
                    <a:pt x="405748" y="577502"/>
                  </a:lnTo>
                  <a:lnTo>
                    <a:pt x="354232" y="564368"/>
                  </a:lnTo>
                  <a:lnTo>
                    <a:pt x="305561" y="550259"/>
                  </a:lnTo>
                  <a:lnTo>
                    <a:pt x="259891" y="535222"/>
                  </a:lnTo>
                  <a:lnTo>
                    <a:pt x="217377" y="519306"/>
                  </a:lnTo>
                  <a:lnTo>
                    <a:pt x="178174" y="502558"/>
                  </a:lnTo>
                  <a:lnTo>
                    <a:pt x="142437" y="485027"/>
                  </a:lnTo>
                  <a:lnTo>
                    <a:pt x="81986" y="447805"/>
                  </a:lnTo>
                  <a:lnTo>
                    <a:pt x="37267" y="408026"/>
                  </a:lnTo>
                  <a:lnTo>
                    <a:pt x="9524" y="366071"/>
                  </a:lnTo>
                  <a:lnTo>
                    <a:pt x="0" y="3223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42917" y="4700981"/>
            <a:ext cx="3130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0900" algn="l"/>
              </a:tabLst>
            </a:pPr>
            <a:r>
              <a:rPr lang="sl-SI" sz="2700" b="1" spc="-15" baseline="1543" dirty="0">
                <a:latin typeface="Calibri"/>
                <a:cs typeface="Calibri"/>
              </a:rPr>
              <a:t>Letala</a:t>
            </a:r>
            <a:r>
              <a:rPr sz="2700" b="1" baseline="1543" dirty="0">
                <a:latin typeface="Calibri"/>
                <a:cs typeface="Calibri"/>
              </a:rPr>
              <a:t>	</a:t>
            </a:r>
            <a:r>
              <a:rPr lang="sl-SI" sz="1800" b="1" dirty="0">
                <a:latin typeface="Calibri"/>
                <a:cs typeface="Calibri"/>
              </a:rPr>
              <a:t>Senčila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81188" y="4529327"/>
            <a:ext cx="1969135" cy="706120"/>
            <a:chOff x="7981188" y="4529327"/>
            <a:chExt cx="1969135" cy="706120"/>
          </a:xfrm>
        </p:grpSpPr>
        <p:sp>
          <p:nvSpPr>
            <p:cNvPr id="25" name="object 25"/>
            <p:cNvSpPr/>
            <p:nvPr/>
          </p:nvSpPr>
          <p:spPr>
            <a:xfrm>
              <a:off x="7994142" y="4542281"/>
              <a:ext cx="1943100" cy="680085"/>
            </a:xfrm>
            <a:custGeom>
              <a:avLst/>
              <a:gdLst/>
              <a:ahLst/>
              <a:cxnLst/>
              <a:rect l="l" t="t" r="r" b="b"/>
              <a:pathLst>
                <a:path w="1943100" h="680085">
                  <a:moveTo>
                    <a:pt x="971550" y="0"/>
                  </a:moveTo>
                  <a:lnTo>
                    <a:pt x="902165" y="853"/>
                  </a:lnTo>
                  <a:lnTo>
                    <a:pt x="834097" y="3374"/>
                  </a:lnTo>
                  <a:lnTo>
                    <a:pt x="767511" y="7506"/>
                  </a:lnTo>
                  <a:lnTo>
                    <a:pt x="702570" y="13192"/>
                  </a:lnTo>
                  <a:lnTo>
                    <a:pt x="639439" y="20373"/>
                  </a:lnTo>
                  <a:lnTo>
                    <a:pt x="578282" y="28992"/>
                  </a:lnTo>
                  <a:lnTo>
                    <a:pt x="519264" y="38992"/>
                  </a:lnTo>
                  <a:lnTo>
                    <a:pt x="462550" y="50315"/>
                  </a:lnTo>
                  <a:lnTo>
                    <a:pt x="408302" y="62903"/>
                  </a:lnTo>
                  <a:lnTo>
                    <a:pt x="356687" y="76701"/>
                  </a:lnTo>
                  <a:lnTo>
                    <a:pt x="307868" y="91648"/>
                  </a:lnTo>
                  <a:lnTo>
                    <a:pt x="262010" y="107689"/>
                  </a:lnTo>
                  <a:lnTo>
                    <a:pt x="219277" y="124766"/>
                  </a:lnTo>
                  <a:lnTo>
                    <a:pt x="179834" y="142821"/>
                  </a:lnTo>
                  <a:lnTo>
                    <a:pt x="143844" y="161797"/>
                  </a:lnTo>
                  <a:lnTo>
                    <a:pt x="82885" y="202281"/>
                  </a:lnTo>
                  <a:lnTo>
                    <a:pt x="37714" y="245758"/>
                  </a:lnTo>
                  <a:lnTo>
                    <a:pt x="9647" y="291768"/>
                  </a:lnTo>
                  <a:lnTo>
                    <a:pt x="0" y="339851"/>
                  </a:lnTo>
                  <a:lnTo>
                    <a:pt x="2439" y="364124"/>
                  </a:lnTo>
                  <a:lnTo>
                    <a:pt x="21461" y="411228"/>
                  </a:lnTo>
                  <a:lnTo>
                    <a:pt x="58244" y="456029"/>
                  </a:lnTo>
                  <a:lnTo>
                    <a:pt x="111473" y="498067"/>
                  </a:lnTo>
                  <a:lnTo>
                    <a:pt x="179834" y="536882"/>
                  </a:lnTo>
                  <a:lnTo>
                    <a:pt x="219277" y="554937"/>
                  </a:lnTo>
                  <a:lnTo>
                    <a:pt x="262010" y="572014"/>
                  </a:lnTo>
                  <a:lnTo>
                    <a:pt x="307868" y="588055"/>
                  </a:lnTo>
                  <a:lnTo>
                    <a:pt x="356687" y="603002"/>
                  </a:lnTo>
                  <a:lnTo>
                    <a:pt x="408302" y="616800"/>
                  </a:lnTo>
                  <a:lnTo>
                    <a:pt x="462550" y="629388"/>
                  </a:lnTo>
                  <a:lnTo>
                    <a:pt x="519264" y="640711"/>
                  </a:lnTo>
                  <a:lnTo>
                    <a:pt x="578282" y="650711"/>
                  </a:lnTo>
                  <a:lnTo>
                    <a:pt x="639439" y="659330"/>
                  </a:lnTo>
                  <a:lnTo>
                    <a:pt x="702570" y="666511"/>
                  </a:lnTo>
                  <a:lnTo>
                    <a:pt x="767511" y="672197"/>
                  </a:lnTo>
                  <a:lnTo>
                    <a:pt x="834097" y="676329"/>
                  </a:lnTo>
                  <a:lnTo>
                    <a:pt x="902165" y="678850"/>
                  </a:lnTo>
                  <a:lnTo>
                    <a:pt x="971550" y="679703"/>
                  </a:lnTo>
                  <a:lnTo>
                    <a:pt x="1040934" y="678850"/>
                  </a:lnTo>
                  <a:lnTo>
                    <a:pt x="1109002" y="676329"/>
                  </a:lnTo>
                  <a:lnTo>
                    <a:pt x="1175588" y="672197"/>
                  </a:lnTo>
                  <a:lnTo>
                    <a:pt x="1240529" y="666511"/>
                  </a:lnTo>
                  <a:lnTo>
                    <a:pt x="1303660" y="659330"/>
                  </a:lnTo>
                  <a:lnTo>
                    <a:pt x="1364817" y="650711"/>
                  </a:lnTo>
                  <a:lnTo>
                    <a:pt x="1423835" y="640711"/>
                  </a:lnTo>
                  <a:lnTo>
                    <a:pt x="1480549" y="629388"/>
                  </a:lnTo>
                  <a:lnTo>
                    <a:pt x="1534797" y="616800"/>
                  </a:lnTo>
                  <a:lnTo>
                    <a:pt x="1586412" y="603002"/>
                  </a:lnTo>
                  <a:lnTo>
                    <a:pt x="1635231" y="588055"/>
                  </a:lnTo>
                  <a:lnTo>
                    <a:pt x="1681089" y="572014"/>
                  </a:lnTo>
                  <a:lnTo>
                    <a:pt x="1723822" y="554937"/>
                  </a:lnTo>
                  <a:lnTo>
                    <a:pt x="1763265" y="536882"/>
                  </a:lnTo>
                  <a:lnTo>
                    <a:pt x="1799255" y="517906"/>
                  </a:lnTo>
                  <a:lnTo>
                    <a:pt x="1860214" y="477422"/>
                  </a:lnTo>
                  <a:lnTo>
                    <a:pt x="1905385" y="433945"/>
                  </a:lnTo>
                  <a:lnTo>
                    <a:pt x="1933452" y="387935"/>
                  </a:lnTo>
                  <a:lnTo>
                    <a:pt x="1943100" y="339851"/>
                  </a:lnTo>
                  <a:lnTo>
                    <a:pt x="1940660" y="315579"/>
                  </a:lnTo>
                  <a:lnTo>
                    <a:pt x="1921638" y="268475"/>
                  </a:lnTo>
                  <a:lnTo>
                    <a:pt x="1884855" y="223674"/>
                  </a:lnTo>
                  <a:lnTo>
                    <a:pt x="1831626" y="181636"/>
                  </a:lnTo>
                  <a:lnTo>
                    <a:pt x="1763265" y="142821"/>
                  </a:lnTo>
                  <a:lnTo>
                    <a:pt x="1723822" y="124766"/>
                  </a:lnTo>
                  <a:lnTo>
                    <a:pt x="1681089" y="107689"/>
                  </a:lnTo>
                  <a:lnTo>
                    <a:pt x="1635231" y="91648"/>
                  </a:lnTo>
                  <a:lnTo>
                    <a:pt x="1586412" y="76701"/>
                  </a:lnTo>
                  <a:lnTo>
                    <a:pt x="1534797" y="62903"/>
                  </a:lnTo>
                  <a:lnTo>
                    <a:pt x="1480549" y="50315"/>
                  </a:lnTo>
                  <a:lnTo>
                    <a:pt x="1423835" y="38992"/>
                  </a:lnTo>
                  <a:lnTo>
                    <a:pt x="1364817" y="28992"/>
                  </a:lnTo>
                  <a:lnTo>
                    <a:pt x="1303660" y="20373"/>
                  </a:lnTo>
                  <a:lnTo>
                    <a:pt x="1240529" y="13192"/>
                  </a:lnTo>
                  <a:lnTo>
                    <a:pt x="1175588" y="7506"/>
                  </a:lnTo>
                  <a:lnTo>
                    <a:pt x="1109002" y="3374"/>
                  </a:lnTo>
                  <a:lnTo>
                    <a:pt x="1040934" y="853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94142" y="4542281"/>
              <a:ext cx="1943100" cy="680085"/>
            </a:xfrm>
            <a:custGeom>
              <a:avLst/>
              <a:gdLst/>
              <a:ahLst/>
              <a:cxnLst/>
              <a:rect l="l" t="t" r="r" b="b"/>
              <a:pathLst>
                <a:path w="1943100" h="680085">
                  <a:moveTo>
                    <a:pt x="0" y="339851"/>
                  </a:moveTo>
                  <a:lnTo>
                    <a:pt x="9647" y="291768"/>
                  </a:lnTo>
                  <a:lnTo>
                    <a:pt x="37714" y="245758"/>
                  </a:lnTo>
                  <a:lnTo>
                    <a:pt x="82885" y="202281"/>
                  </a:lnTo>
                  <a:lnTo>
                    <a:pt x="143844" y="161797"/>
                  </a:lnTo>
                  <a:lnTo>
                    <a:pt x="179834" y="142821"/>
                  </a:lnTo>
                  <a:lnTo>
                    <a:pt x="219277" y="124766"/>
                  </a:lnTo>
                  <a:lnTo>
                    <a:pt x="262010" y="107689"/>
                  </a:lnTo>
                  <a:lnTo>
                    <a:pt x="307868" y="91648"/>
                  </a:lnTo>
                  <a:lnTo>
                    <a:pt x="356687" y="76701"/>
                  </a:lnTo>
                  <a:lnTo>
                    <a:pt x="408302" y="62903"/>
                  </a:lnTo>
                  <a:lnTo>
                    <a:pt x="462550" y="50315"/>
                  </a:lnTo>
                  <a:lnTo>
                    <a:pt x="519264" y="38992"/>
                  </a:lnTo>
                  <a:lnTo>
                    <a:pt x="578282" y="28992"/>
                  </a:lnTo>
                  <a:lnTo>
                    <a:pt x="639439" y="20373"/>
                  </a:lnTo>
                  <a:lnTo>
                    <a:pt x="702570" y="13192"/>
                  </a:lnTo>
                  <a:lnTo>
                    <a:pt x="767511" y="7506"/>
                  </a:lnTo>
                  <a:lnTo>
                    <a:pt x="834097" y="3374"/>
                  </a:lnTo>
                  <a:lnTo>
                    <a:pt x="902165" y="853"/>
                  </a:lnTo>
                  <a:lnTo>
                    <a:pt x="971550" y="0"/>
                  </a:lnTo>
                  <a:lnTo>
                    <a:pt x="1040934" y="853"/>
                  </a:lnTo>
                  <a:lnTo>
                    <a:pt x="1109002" y="3374"/>
                  </a:lnTo>
                  <a:lnTo>
                    <a:pt x="1175588" y="7506"/>
                  </a:lnTo>
                  <a:lnTo>
                    <a:pt x="1240529" y="13192"/>
                  </a:lnTo>
                  <a:lnTo>
                    <a:pt x="1303660" y="20373"/>
                  </a:lnTo>
                  <a:lnTo>
                    <a:pt x="1364817" y="28992"/>
                  </a:lnTo>
                  <a:lnTo>
                    <a:pt x="1423835" y="38992"/>
                  </a:lnTo>
                  <a:lnTo>
                    <a:pt x="1480549" y="50315"/>
                  </a:lnTo>
                  <a:lnTo>
                    <a:pt x="1534797" y="62903"/>
                  </a:lnTo>
                  <a:lnTo>
                    <a:pt x="1586412" y="76701"/>
                  </a:lnTo>
                  <a:lnTo>
                    <a:pt x="1635231" y="91648"/>
                  </a:lnTo>
                  <a:lnTo>
                    <a:pt x="1681089" y="107689"/>
                  </a:lnTo>
                  <a:lnTo>
                    <a:pt x="1723822" y="124766"/>
                  </a:lnTo>
                  <a:lnTo>
                    <a:pt x="1763265" y="142821"/>
                  </a:lnTo>
                  <a:lnTo>
                    <a:pt x="1799255" y="161797"/>
                  </a:lnTo>
                  <a:lnTo>
                    <a:pt x="1860214" y="202281"/>
                  </a:lnTo>
                  <a:lnTo>
                    <a:pt x="1905385" y="245758"/>
                  </a:lnTo>
                  <a:lnTo>
                    <a:pt x="1933452" y="291768"/>
                  </a:lnTo>
                  <a:lnTo>
                    <a:pt x="1943100" y="339851"/>
                  </a:lnTo>
                  <a:lnTo>
                    <a:pt x="1940660" y="364124"/>
                  </a:lnTo>
                  <a:lnTo>
                    <a:pt x="1921638" y="411228"/>
                  </a:lnTo>
                  <a:lnTo>
                    <a:pt x="1884855" y="456029"/>
                  </a:lnTo>
                  <a:lnTo>
                    <a:pt x="1831626" y="498067"/>
                  </a:lnTo>
                  <a:lnTo>
                    <a:pt x="1763265" y="536882"/>
                  </a:lnTo>
                  <a:lnTo>
                    <a:pt x="1723822" y="554937"/>
                  </a:lnTo>
                  <a:lnTo>
                    <a:pt x="1681089" y="572014"/>
                  </a:lnTo>
                  <a:lnTo>
                    <a:pt x="1635231" y="588055"/>
                  </a:lnTo>
                  <a:lnTo>
                    <a:pt x="1586412" y="603002"/>
                  </a:lnTo>
                  <a:lnTo>
                    <a:pt x="1534797" y="616800"/>
                  </a:lnTo>
                  <a:lnTo>
                    <a:pt x="1480549" y="629388"/>
                  </a:lnTo>
                  <a:lnTo>
                    <a:pt x="1423835" y="640711"/>
                  </a:lnTo>
                  <a:lnTo>
                    <a:pt x="1364817" y="650711"/>
                  </a:lnTo>
                  <a:lnTo>
                    <a:pt x="1303660" y="659330"/>
                  </a:lnTo>
                  <a:lnTo>
                    <a:pt x="1240529" y="666511"/>
                  </a:lnTo>
                  <a:lnTo>
                    <a:pt x="1175588" y="672197"/>
                  </a:lnTo>
                  <a:lnTo>
                    <a:pt x="1109002" y="676329"/>
                  </a:lnTo>
                  <a:lnTo>
                    <a:pt x="1040934" y="678850"/>
                  </a:lnTo>
                  <a:lnTo>
                    <a:pt x="971550" y="679703"/>
                  </a:lnTo>
                  <a:lnTo>
                    <a:pt x="902165" y="678850"/>
                  </a:lnTo>
                  <a:lnTo>
                    <a:pt x="834097" y="676329"/>
                  </a:lnTo>
                  <a:lnTo>
                    <a:pt x="767511" y="672197"/>
                  </a:lnTo>
                  <a:lnTo>
                    <a:pt x="702570" y="666511"/>
                  </a:lnTo>
                  <a:lnTo>
                    <a:pt x="639439" y="659330"/>
                  </a:lnTo>
                  <a:lnTo>
                    <a:pt x="578282" y="650711"/>
                  </a:lnTo>
                  <a:lnTo>
                    <a:pt x="519264" y="640711"/>
                  </a:lnTo>
                  <a:lnTo>
                    <a:pt x="462550" y="629388"/>
                  </a:lnTo>
                  <a:lnTo>
                    <a:pt x="408302" y="616800"/>
                  </a:lnTo>
                  <a:lnTo>
                    <a:pt x="356687" y="603002"/>
                  </a:lnTo>
                  <a:lnTo>
                    <a:pt x="307868" y="588055"/>
                  </a:lnTo>
                  <a:lnTo>
                    <a:pt x="262010" y="572014"/>
                  </a:lnTo>
                  <a:lnTo>
                    <a:pt x="219277" y="554937"/>
                  </a:lnTo>
                  <a:lnTo>
                    <a:pt x="179834" y="536882"/>
                  </a:lnTo>
                  <a:lnTo>
                    <a:pt x="143844" y="517906"/>
                  </a:lnTo>
                  <a:lnTo>
                    <a:pt x="82885" y="477422"/>
                  </a:lnTo>
                  <a:lnTo>
                    <a:pt x="37714" y="433945"/>
                  </a:lnTo>
                  <a:lnTo>
                    <a:pt x="9647" y="387935"/>
                  </a:lnTo>
                  <a:lnTo>
                    <a:pt x="0" y="3398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464677" y="4716906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800" b="1" spc="-10">
                <a:latin typeface="Calibri"/>
                <a:cs typeface="Calibri"/>
              </a:rPr>
              <a:t>Ponjave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20000" y="5497067"/>
            <a:ext cx="2475230" cy="673735"/>
            <a:chOff x="7620000" y="5497067"/>
            <a:chExt cx="2475230" cy="673735"/>
          </a:xfrm>
        </p:grpSpPr>
        <p:sp>
          <p:nvSpPr>
            <p:cNvPr id="29" name="object 29"/>
            <p:cNvSpPr/>
            <p:nvPr/>
          </p:nvSpPr>
          <p:spPr>
            <a:xfrm>
              <a:off x="7632953" y="5510021"/>
              <a:ext cx="2449195" cy="647700"/>
            </a:xfrm>
            <a:custGeom>
              <a:avLst/>
              <a:gdLst/>
              <a:ahLst/>
              <a:cxnLst/>
              <a:rect l="l" t="t" r="r" b="b"/>
              <a:pathLst>
                <a:path w="2449195" h="647700">
                  <a:moveTo>
                    <a:pt x="1224534" y="0"/>
                  </a:moveTo>
                  <a:lnTo>
                    <a:pt x="1152584" y="549"/>
                  </a:lnTo>
                  <a:lnTo>
                    <a:pt x="1081730" y="2178"/>
                  </a:lnTo>
                  <a:lnTo>
                    <a:pt x="1012085" y="4856"/>
                  </a:lnTo>
                  <a:lnTo>
                    <a:pt x="943764" y="8553"/>
                  </a:lnTo>
                  <a:lnTo>
                    <a:pt x="876883" y="13237"/>
                  </a:lnTo>
                  <a:lnTo>
                    <a:pt x="811555" y="18880"/>
                  </a:lnTo>
                  <a:lnTo>
                    <a:pt x="747897" y="25450"/>
                  </a:lnTo>
                  <a:lnTo>
                    <a:pt x="686022" y="32917"/>
                  </a:lnTo>
                  <a:lnTo>
                    <a:pt x="626045" y="41250"/>
                  </a:lnTo>
                  <a:lnTo>
                    <a:pt x="568083" y="50420"/>
                  </a:lnTo>
                  <a:lnTo>
                    <a:pt x="512248" y="60396"/>
                  </a:lnTo>
                  <a:lnTo>
                    <a:pt x="458657" y="71147"/>
                  </a:lnTo>
                  <a:lnTo>
                    <a:pt x="407424" y="82643"/>
                  </a:lnTo>
                  <a:lnTo>
                    <a:pt x="358663" y="94854"/>
                  </a:lnTo>
                  <a:lnTo>
                    <a:pt x="312491" y="107750"/>
                  </a:lnTo>
                  <a:lnTo>
                    <a:pt x="269021" y="121299"/>
                  </a:lnTo>
                  <a:lnTo>
                    <a:pt x="228369" y="135472"/>
                  </a:lnTo>
                  <a:lnTo>
                    <a:pt x="190649" y="150239"/>
                  </a:lnTo>
                  <a:lnTo>
                    <a:pt x="124465" y="181430"/>
                  </a:lnTo>
                  <a:lnTo>
                    <a:pt x="71390" y="214630"/>
                  </a:lnTo>
                  <a:lnTo>
                    <a:pt x="32341" y="249595"/>
                  </a:lnTo>
                  <a:lnTo>
                    <a:pt x="8238" y="286082"/>
                  </a:lnTo>
                  <a:lnTo>
                    <a:pt x="0" y="323850"/>
                  </a:lnTo>
                  <a:lnTo>
                    <a:pt x="2078" y="342878"/>
                  </a:lnTo>
                  <a:lnTo>
                    <a:pt x="18364" y="380036"/>
                  </a:lnTo>
                  <a:lnTo>
                    <a:pt x="50055" y="415792"/>
                  </a:lnTo>
                  <a:lnTo>
                    <a:pt x="96232" y="449905"/>
                  </a:lnTo>
                  <a:lnTo>
                    <a:pt x="155976" y="482131"/>
                  </a:lnTo>
                  <a:lnTo>
                    <a:pt x="228369" y="512227"/>
                  </a:lnTo>
                  <a:lnTo>
                    <a:pt x="269021" y="526400"/>
                  </a:lnTo>
                  <a:lnTo>
                    <a:pt x="312491" y="539949"/>
                  </a:lnTo>
                  <a:lnTo>
                    <a:pt x="358663" y="552845"/>
                  </a:lnTo>
                  <a:lnTo>
                    <a:pt x="407424" y="565056"/>
                  </a:lnTo>
                  <a:lnTo>
                    <a:pt x="458657" y="576552"/>
                  </a:lnTo>
                  <a:lnTo>
                    <a:pt x="512248" y="587303"/>
                  </a:lnTo>
                  <a:lnTo>
                    <a:pt x="568083" y="597279"/>
                  </a:lnTo>
                  <a:lnTo>
                    <a:pt x="626045" y="606449"/>
                  </a:lnTo>
                  <a:lnTo>
                    <a:pt x="686022" y="614782"/>
                  </a:lnTo>
                  <a:lnTo>
                    <a:pt x="747897" y="622249"/>
                  </a:lnTo>
                  <a:lnTo>
                    <a:pt x="811555" y="628819"/>
                  </a:lnTo>
                  <a:lnTo>
                    <a:pt x="876883" y="634462"/>
                  </a:lnTo>
                  <a:lnTo>
                    <a:pt x="943764" y="639146"/>
                  </a:lnTo>
                  <a:lnTo>
                    <a:pt x="1012085" y="642843"/>
                  </a:lnTo>
                  <a:lnTo>
                    <a:pt x="1081730" y="645521"/>
                  </a:lnTo>
                  <a:lnTo>
                    <a:pt x="1152584" y="647150"/>
                  </a:lnTo>
                  <a:lnTo>
                    <a:pt x="1224534" y="647699"/>
                  </a:lnTo>
                  <a:lnTo>
                    <a:pt x="1296483" y="647150"/>
                  </a:lnTo>
                  <a:lnTo>
                    <a:pt x="1367337" y="645521"/>
                  </a:lnTo>
                  <a:lnTo>
                    <a:pt x="1436982" y="642843"/>
                  </a:lnTo>
                  <a:lnTo>
                    <a:pt x="1505303" y="639146"/>
                  </a:lnTo>
                  <a:lnTo>
                    <a:pt x="1572184" y="634462"/>
                  </a:lnTo>
                  <a:lnTo>
                    <a:pt x="1637512" y="628819"/>
                  </a:lnTo>
                  <a:lnTo>
                    <a:pt x="1701170" y="622249"/>
                  </a:lnTo>
                  <a:lnTo>
                    <a:pt x="1763045" y="614782"/>
                  </a:lnTo>
                  <a:lnTo>
                    <a:pt x="1823022" y="606449"/>
                  </a:lnTo>
                  <a:lnTo>
                    <a:pt x="1880984" y="597279"/>
                  </a:lnTo>
                  <a:lnTo>
                    <a:pt x="1936819" y="587303"/>
                  </a:lnTo>
                  <a:lnTo>
                    <a:pt x="1990410" y="576552"/>
                  </a:lnTo>
                  <a:lnTo>
                    <a:pt x="2041643" y="565056"/>
                  </a:lnTo>
                  <a:lnTo>
                    <a:pt x="2090404" y="552845"/>
                  </a:lnTo>
                  <a:lnTo>
                    <a:pt x="2136576" y="539949"/>
                  </a:lnTo>
                  <a:lnTo>
                    <a:pt x="2180046" y="526400"/>
                  </a:lnTo>
                  <a:lnTo>
                    <a:pt x="2220698" y="512227"/>
                  </a:lnTo>
                  <a:lnTo>
                    <a:pt x="2258418" y="497460"/>
                  </a:lnTo>
                  <a:lnTo>
                    <a:pt x="2324602" y="466269"/>
                  </a:lnTo>
                  <a:lnTo>
                    <a:pt x="2377677" y="433069"/>
                  </a:lnTo>
                  <a:lnTo>
                    <a:pt x="2416726" y="398104"/>
                  </a:lnTo>
                  <a:lnTo>
                    <a:pt x="2440829" y="361617"/>
                  </a:lnTo>
                  <a:lnTo>
                    <a:pt x="2449068" y="323850"/>
                  </a:lnTo>
                  <a:lnTo>
                    <a:pt x="2446989" y="304821"/>
                  </a:lnTo>
                  <a:lnTo>
                    <a:pt x="2430703" y="267663"/>
                  </a:lnTo>
                  <a:lnTo>
                    <a:pt x="2399012" y="231907"/>
                  </a:lnTo>
                  <a:lnTo>
                    <a:pt x="2352835" y="197794"/>
                  </a:lnTo>
                  <a:lnTo>
                    <a:pt x="2293091" y="165568"/>
                  </a:lnTo>
                  <a:lnTo>
                    <a:pt x="2220698" y="135472"/>
                  </a:lnTo>
                  <a:lnTo>
                    <a:pt x="2180046" y="121299"/>
                  </a:lnTo>
                  <a:lnTo>
                    <a:pt x="2136576" y="107750"/>
                  </a:lnTo>
                  <a:lnTo>
                    <a:pt x="2090404" y="94854"/>
                  </a:lnTo>
                  <a:lnTo>
                    <a:pt x="2041643" y="82643"/>
                  </a:lnTo>
                  <a:lnTo>
                    <a:pt x="1990410" y="71147"/>
                  </a:lnTo>
                  <a:lnTo>
                    <a:pt x="1936819" y="60396"/>
                  </a:lnTo>
                  <a:lnTo>
                    <a:pt x="1880984" y="50420"/>
                  </a:lnTo>
                  <a:lnTo>
                    <a:pt x="1823022" y="41250"/>
                  </a:lnTo>
                  <a:lnTo>
                    <a:pt x="1763045" y="32917"/>
                  </a:lnTo>
                  <a:lnTo>
                    <a:pt x="1701170" y="25450"/>
                  </a:lnTo>
                  <a:lnTo>
                    <a:pt x="1637512" y="18880"/>
                  </a:lnTo>
                  <a:lnTo>
                    <a:pt x="1572184" y="13237"/>
                  </a:lnTo>
                  <a:lnTo>
                    <a:pt x="1505303" y="8553"/>
                  </a:lnTo>
                  <a:lnTo>
                    <a:pt x="1436982" y="4856"/>
                  </a:lnTo>
                  <a:lnTo>
                    <a:pt x="1367337" y="2178"/>
                  </a:lnTo>
                  <a:lnTo>
                    <a:pt x="1296483" y="549"/>
                  </a:lnTo>
                  <a:lnTo>
                    <a:pt x="1224534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32953" y="5510021"/>
              <a:ext cx="2449195" cy="647700"/>
            </a:xfrm>
            <a:custGeom>
              <a:avLst/>
              <a:gdLst/>
              <a:ahLst/>
              <a:cxnLst/>
              <a:rect l="l" t="t" r="r" b="b"/>
              <a:pathLst>
                <a:path w="2449195" h="647700">
                  <a:moveTo>
                    <a:pt x="0" y="323850"/>
                  </a:moveTo>
                  <a:lnTo>
                    <a:pt x="8238" y="286082"/>
                  </a:lnTo>
                  <a:lnTo>
                    <a:pt x="32341" y="249595"/>
                  </a:lnTo>
                  <a:lnTo>
                    <a:pt x="71390" y="214630"/>
                  </a:lnTo>
                  <a:lnTo>
                    <a:pt x="124465" y="181430"/>
                  </a:lnTo>
                  <a:lnTo>
                    <a:pt x="190649" y="150239"/>
                  </a:lnTo>
                  <a:lnTo>
                    <a:pt x="228369" y="135472"/>
                  </a:lnTo>
                  <a:lnTo>
                    <a:pt x="269021" y="121299"/>
                  </a:lnTo>
                  <a:lnTo>
                    <a:pt x="312491" y="107750"/>
                  </a:lnTo>
                  <a:lnTo>
                    <a:pt x="358663" y="94854"/>
                  </a:lnTo>
                  <a:lnTo>
                    <a:pt x="407424" y="82643"/>
                  </a:lnTo>
                  <a:lnTo>
                    <a:pt x="458657" y="71147"/>
                  </a:lnTo>
                  <a:lnTo>
                    <a:pt x="512248" y="60396"/>
                  </a:lnTo>
                  <a:lnTo>
                    <a:pt x="568083" y="50420"/>
                  </a:lnTo>
                  <a:lnTo>
                    <a:pt x="626045" y="41250"/>
                  </a:lnTo>
                  <a:lnTo>
                    <a:pt x="686022" y="32917"/>
                  </a:lnTo>
                  <a:lnTo>
                    <a:pt x="747897" y="25450"/>
                  </a:lnTo>
                  <a:lnTo>
                    <a:pt x="811555" y="18880"/>
                  </a:lnTo>
                  <a:lnTo>
                    <a:pt x="876883" y="13237"/>
                  </a:lnTo>
                  <a:lnTo>
                    <a:pt x="943764" y="8553"/>
                  </a:lnTo>
                  <a:lnTo>
                    <a:pt x="1012085" y="4856"/>
                  </a:lnTo>
                  <a:lnTo>
                    <a:pt x="1081730" y="2178"/>
                  </a:lnTo>
                  <a:lnTo>
                    <a:pt x="1152584" y="549"/>
                  </a:lnTo>
                  <a:lnTo>
                    <a:pt x="1224534" y="0"/>
                  </a:lnTo>
                  <a:lnTo>
                    <a:pt x="1296483" y="549"/>
                  </a:lnTo>
                  <a:lnTo>
                    <a:pt x="1367337" y="2178"/>
                  </a:lnTo>
                  <a:lnTo>
                    <a:pt x="1436982" y="4856"/>
                  </a:lnTo>
                  <a:lnTo>
                    <a:pt x="1505303" y="8553"/>
                  </a:lnTo>
                  <a:lnTo>
                    <a:pt x="1572184" y="13237"/>
                  </a:lnTo>
                  <a:lnTo>
                    <a:pt x="1637512" y="18880"/>
                  </a:lnTo>
                  <a:lnTo>
                    <a:pt x="1701170" y="25450"/>
                  </a:lnTo>
                  <a:lnTo>
                    <a:pt x="1763045" y="32917"/>
                  </a:lnTo>
                  <a:lnTo>
                    <a:pt x="1823022" y="41250"/>
                  </a:lnTo>
                  <a:lnTo>
                    <a:pt x="1880984" y="50420"/>
                  </a:lnTo>
                  <a:lnTo>
                    <a:pt x="1936819" y="60396"/>
                  </a:lnTo>
                  <a:lnTo>
                    <a:pt x="1990410" y="71147"/>
                  </a:lnTo>
                  <a:lnTo>
                    <a:pt x="2041643" y="82643"/>
                  </a:lnTo>
                  <a:lnTo>
                    <a:pt x="2090404" y="94854"/>
                  </a:lnTo>
                  <a:lnTo>
                    <a:pt x="2136576" y="107750"/>
                  </a:lnTo>
                  <a:lnTo>
                    <a:pt x="2180046" y="121299"/>
                  </a:lnTo>
                  <a:lnTo>
                    <a:pt x="2220698" y="135472"/>
                  </a:lnTo>
                  <a:lnTo>
                    <a:pt x="2258418" y="150239"/>
                  </a:lnTo>
                  <a:lnTo>
                    <a:pt x="2324602" y="181430"/>
                  </a:lnTo>
                  <a:lnTo>
                    <a:pt x="2377677" y="214630"/>
                  </a:lnTo>
                  <a:lnTo>
                    <a:pt x="2416726" y="249595"/>
                  </a:lnTo>
                  <a:lnTo>
                    <a:pt x="2440829" y="286082"/>
                  </a:lnTo>
                  <a:lnTo>
                    <a:pt x="2449068" y="323850"/>
                  </a:lnTo>
                  <a:lnTo>
                    <a:pt x="2446989" y="342878"/>
                  </a:lnTo>
                  <a:lnTo>
                    <a:pt x="2430703" y="380036"/>
                  </a:lnTo>
                  <a:lnTo>
                    <a:pt x="2399012" y="415792"/>
                  </a:lnTo>
                  <a:lnTo>
                    <a:pt x="2352835" y="449905"/>
                  </a:lnTo>
                  <a:lnTo>
                    <a:pt x="2293091" y="482131"/>
                  </a:lnTo>
                  <a:lnTo>
                    <a:pt x="2220698" y="512227"/>
                  </a:lnTo>
                  <a:lnTo>
                    <a:pt x="2180046" y="526400"/>
                  </a:lnTo>
                  <a:lnTo>
                    <a:pt x="2136576" y="539949"/>
                  </a:lnTo>
                  <a:lnTo>
                    <a:pt x="2090404" y="552845"/>
                  </a:lnTo>
                  <a:lnTo>
                    <a:pt x="2041643" y="565056"/>
                  </a:lnTo>
                  <a:lnTo>
                    <a:pt x="1990410" y="576552"/>
                  </a:lnTo>
                  <a:lnTo>
                    <a:pt x="1936819" y="587303"/>
                  </a:lnTo>
                  <a:lnTo>
                    <a:pt x="1880984" y="597279"/>
                  </a:lnTo>
                  <a:lnTo>
                    <a:pt x="1823022" y="606449"/>
                  </a:lnTo>
                  <a:lnTo>
                    <a:pt x="1763045" y="614782"/>
                  </a:lnTo>
                  <a:lnTo>
                    <a:pt x="1701170" y="622249"/>
                  </a:lnTo>
                  <a:lnTo>
                    <a:pt x="1637512" y="628819"/>
                  </a:lnTo>
                  <a:lnTo>
                    <a:pt x="1572184" y="634462"/>
                  </a:lnTo>
                  <a:lnTo>
                    <a:pt x="1505303" y="639146"/>
                  </a:lnTo>
                  <a:lnTo>
                    <a:pt x="1436982" y="642843"/>
                  </a:lnTo>
                  <a:lnTo>
                    <a:pt x="1367337" y="645521"/>
                  </a:lnTo>
                  <a:lnTo>
                    <a:pt x="1296483" y="647150"/>
                  </a:lnTo>
                  <a:lnTo>
                    <a:pt x="1224534" y="647699"/>
                  </a:lnTo>
                  <a:lnTo>
                    <a:pt x="1152584" y="647150"/>
                  </a:lnTo>
                  <a:lnTo>
                    <a:pt x="1081730" y="645521"/>
                  </a:lnTo>
                  <a:lnTo>
                    <a:pt x="1012085" y="642843"/>
                  </a:lnTo>
                  <a:lnTo>
                    <a:pt x="943764" y="639146"/>
                  </a:lnTo>
                  <a:lnTo>
                    <a:pt x="876883" y="634462"/>
                  </a:lnTo>
                  <a:lnTo>
                    <a:pt x="811555" y="628819"/>
                  </a:lnTo>
                  <a:lnTo>
                    <a:pt x="747897" y="622249"/>
                  </a:lnTo>
                  <a:lnTo>
                    <a:pt x="686022" y="614782"/>
                  </a:lnTo>
                  <a:lnTo>
                    <a:pt x="626045" y="606449"/>
                  </a:lnTo>
                  <a:lnTo>
                    <a:pt x="568083" y="597279"/>
                  </a:lnTo>
                  <a:lnTo>
                    <a:pt x="512248" y="587303"/>
                  </a:lnTo>
                  <a:lnTo>
                    <a:pt x="458657" y="576552"/>
                  </a:lnTo>
                  <a:lnTo>
                    <a:pt x="407424" y="565056"/>
                  </a:lnTo>
                  <a:lnTo>
                    <a:pt x="358663" y="552845"/>
                  </a:lnTo>
                  <a:lnTo>
                    <a:pt x="312491" y="539949"/>
                  </a:lnTo>
                  <a:lnTo>
                    <a:pt x="269021" y="526400"/>
                  </a:lnTo>
                  <a:lnTo>
                    <a:pt x="228369" y="512227"/>
                  </a:lnTo>
                  <a:lnTo>
                    <a:pt x="190649" y="497460"/>
                  </a:lnTo>
                  <a:lnTo>
                    <a:pt x="124465" y="466269"/>
                  </a:lnTo>
                  <a:lnTo>
                    <a:pt x="71390" y="433069"/>
                  </a:lnTo>
                  <a:lnTo>
                    <a:pt x="32341" y="398104"/>
                  </a:lnTo>
                  <a:lnTo>
                    <a:pt x="8238" y="361617"/>
                  </a:lnTo>
                  <a:lnTo>
                    <a:pt x="0" y="3238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146160" y="5668771"/>
            <a:ext cx="19359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800" b="1" spc="-10" dirty="0">
                <a:latin typeface="Calibri"/>
                <a:cs typeface="Calibri"/>
              </a:rPr>
              <a:t>Transportni trakovi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9304" y="179831"/>
            <a:ext cx="1819655" cy="13441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6256" y="1620011"/>
            <a:ext cx="1804416" cy="13685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108" y="324610"/>
            <a:ext cx="8962644" cy="64084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Cairo</a:t>
            </a:r>
            <a:r>
              <a:rPr spc="-10" dirty="0"/>
              <a:t> </a:t>
            </a:r>
            <a:r>
              <a:rPr spc="-20" dirty="0"/>
              <a:t>Textile Week,16-</a:t>
            </a:r>
            <a:r>
              <a:rPr dirty="0"/>
              <a:t>17</a:t>
            </a:r>
            <a:r>
              <a:rPr spc="-10" dirty="0"/>
              <a:t> October,</a:t>
            </a:r>
            <a:r>
              <a:rPr spc="-5" dirty="0"/>
              <a:t> </a:t>
            </a:r>
            <a:r>
              <a:rPr spc="-10" dirty="0"/>
              <a:t>2021.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29898" y="6461150"/>
            <a:ext cx="8147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ctober,</a:t>
            </a:r>
            <a:r>
              <a:rPr sz="120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2021.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0" y="6095"/>
            <a:ext cx="5041391" cy="683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lang="it-IT" dirty="0" err="1">
                <a:solidFill>
                  <a:srgbClr val="375F92"/>
                </a:solidFill>
              </a:rPr>
              <a:t>Kaj</a:t>
            </a:r>
            <a:r>
              <a:rPr lang="it-IT" dirty="0">
                <a:solidFill>
                  <a:srgbClr val="375F92"/>
                </a:solidFill>
              </a:rPr>
              <a:t> so </a:t>
            </a:r>
            <a:r>
              <a:rPr lang="it-IT" dirty="0" err="1">
                <a:solidFill>
                  <a:srgbClr val="375F92"/>
                </a:solidFill>
              </a:rPr>
              <a:t>laminiran</a:t>
            </a:r>
            <a:r>
              <a:rPr lang="sl-SI" dirty="0">
                <a:solidFill>
                  <a:srgbClr val="375F92"/>
                </a:solidFill>
              </a:rPr>
              <a:t>i</a:t>
            </a:r>
            <a:r>
              <a:rPr lang="it-IT" dirty="0">
                <a:solidFill>
                  <a:srgbClr val="375F92"/>
                </a:solidFill>
              </a:rPr>
              <a:t> materiali?</a:t>
            </a:r>
            <a:endParaRPr spc="-10" dirty="0">
              <a:solidFill>
                <a:srgbClr val="375F92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651251"/>
            <a:ext cx="37884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1643380" algn="l"/>
                <a:tab pos="1719580" algn="l"/>
                <a:tab pos="2461895" algn="l"/>
                <a:tab pos="3335020" algn="l"/>
              </a:tabLst>
            </a:pPr>
            <a:r>
              <a:rPr lang="it-IT" sz="2400" spc="-50" dirty="0">
                <a:latin typeface="Times New Roman"/>
                <a:cs typeface="Times New Roman"/>
              </a:rPr>
              <a:t>- </a:t>
            </a:r>
            <a:r>
              <a:rPr lang="it-IT" sz="2400" spc="-50" dirty="0" err="1">
                <a:latin typeface="Times New Roman"/>
                <a:cs typeface="Times New Roman"/>
              </a:rPr>
              <a:t>Premazovanje</a:t>
            </a:r>
            <a:r>
              <a:rPr lang="it-IT" sz="2400" spc="-50" dirty="0">
                <a:latin typeface="Times New Roman"/>
                <a:cs typeface="Times New Roman"/>
              </a:rPr>
              <a:t> in </a:t>
            </a:r>
            <a:r>
              <a:rPr lang="it-IT" sz="2400" spc="-50" dirty="0" err="1">
                <a:latin typeface="Times New Roman"/>
                <a:cs typeface="Times New Roman"/>
              </a:rPr>
              <a:t>laminiranje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116" y="3054589"/>
            <a:ext cx="49561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21665" algn="l"/>
                <a:tab pos="893444" algn="l"/>
                <a:tab pos="1264920" algn="l"/>
                <a:tab pos="1755775" algn="l"/>
              </a:tabLst>
            </a:pPr>
            <a:r>
              <a:rPr lang="sl-SI" sz="2400" spc="-25" dirty="0">
                <a:latin typeface="Times New Roman"/>
                <a:cs typeface="Times New Roman"/>
              </a:rPr>
              <a:t>se vse pogosteje uporabljajo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18" y="810514"/>
            <a:ext cx="69443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18130" algn="l"/>
              </a:tabLst>
            </a:pPr>
            <a:r>
              <a:rPr lang="sl-SI" sz="2400" dirty="0">
                <a:latin typeface="Times New Roman"/>
                <a:cs typeface="Times New Roman"/>
              </a:rPr>
              <a:t>Laminirani materiali so sestavljeni iz dveh ali več plasti, od katerih je vsaj ena </a:t>
            </a:r>
            <a:r>
              <a:rPr lang="sl-SI" sz="2400" dirty="0" err="1">
                <a:latin typeface="Times New Roman"/>
                <a:cs typeface="Times New Roman"/>
              </a:rPr>
              <a:t>tekstilija</a:t>
            </a:r>
            <a:r>
              <a:rPr lang="sl-SI" sz="2400" dirty="0">
                <a:latin typeface="Times New Roman"/>
                <a:cs typeface="Times New Roman"/>
              </a:rPr>
              <a:t> in vsaj ena je v bistvu neprekinjena polimerna plast. Plasti so zlepljene z dodanim vezivom.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553" y="3509167"/>
            <a:ext cx="6108065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/>
                <a:cs typeface="Times New Roman"/>
              </a:rPr>
              <a:t>tehnike hitro naraščajo, saj aplikacije tehničnih tekstilij postajajo vse bolj raznolike
ekonomska vrednost
funkcionalna zmogljivost materialov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722"/>
            <a:ext cx="10650220" cy="573311"/>
          </a:xfrm>
          <a:prstGeom prst="rect">
            <a:avLst/>
          </a:prstGeom>
        </p:spPr>
        <p:txBody>
          <a:bodyPr vert="horz" wrap="square" lIns="0" tIns="80086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5"/>
              </a:spcBef>
            </a:pPr>
            <a:r>
              <a:rPr lang="sl-SI" b="0">
                <a:solidFill>
                  <a:srgbClr val="000000"/>
                </a:solidFill>
                <a:latin typeface="Arial"/>
                <a:cs typeface="Arial"/>
              </a:rPr>
              <a:t>Uporaba tehnike laminiranja</a:t>
            </a:r>
            <a:endParaRPr b="0" spc="-2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977" y="708405"/>
            <a:ext cx="4843780" cy="22922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lang="sl-SI" sz="2400" dirty="0">
                <a:latin typeface="Arial"/>
                <a:cs typeface="Arial"/>
              </a:rPr>
              <a:t>Moda in oblačila
Industrijski in funkcionalni izdelki
Transport
Oblazinjenje in preproge
Medicinska uporaba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57088" y="108203"/>
            <a:ext cx="5008245" cy="2562225"/>
            <a:chOff x="5657088" y="108203"/>
            <a:chExt cx="5008245" cy="2562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2923" y="108203"/>
              <a:ext cx="3272028" cy="23408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088" y="923543"/>
              <a:ext cx="2624327" cy="174650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66815" y="2845307"/>
            <a:ext cx="4898390" cy="3383279"/>
            <a:chOff x="5766815" y="2845307"/>
            <a:chExt cx="4898390" cy="338327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2845307"/>
              <a:ext cx="3272028" cy="2519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6815" y="4384547"/>
              <a:ext cx="2514599" cy="184403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16408" y="2988563"/>
            <a:ext cx="5256530" cy="3853179"/>
            <a:chOff x="216408" y="2988563"/>
            <a:chExt cx="5256530" cy="3853179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408" y="4105654"/>
              <a:ext cx="2538984" cy="27355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2952" y="2988563"/>
              <a:ext cx="3189731" cy="2013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203"/>
            <a:ext cx="10657840" cy="6263640"/>
            <a:chOff x="0" y="108203"/>
            <a:chExt cx="10657840" cy="6263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203"/>
              <a:ext cx="4465320" cy="24902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" y="3960875"/>
              <a:ext cx="4864608" cy="2410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647" y="108203"/>
              <a:ext cx="4329684" cy="2390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6188" y="3852671"/>
              <a:ext cx="4581144" cy="2519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1296" y="2124455"/>
              <a:ext cx="3948684" cy="1857755"/>
            </a:xfrm>
            <a:prstGeom prst="rect">
              <a:avLst/>
            </a:prstGeom>
          </p:spPr>
        </p:pic>
      </p:grp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7C01845-544A-0198-A491-97CFFC776C2D}"/>
              </a:ext>
            </a:extLst>
          </p:cNvPr>
          <p:cNvSpPr txBox="1"/>
          <p:nvPr/>
        </p:nvSpPr>
        <p:spPr>
          <a:xfrm>
            <a:off x="7918450" y="296545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err="1"/>
              <a:t>Biomimetika</a:t>
            </a:r>
            <a:endParaRPr lang="sl-SI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2620" cy="6841490"/>
            <a:chOff x="0" y="0"/>
            <a:chExt cx="10802620" cy="6841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802111" cy="6841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1356359"/>
              <a:ext cx="1133856" cy="10774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" y="1347215"/>
              <a:ext cx="1574292" cy="11384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5270" y="906017"/>
              <a:ext cx="2298700" cy="431800"/>
            </a:xfrm>
            <a:custGeom>
              <a:avLst/>
              <a:gdLst/>
              <a:ahLst/>
              <a:cxnLst/>
              <a:rect l="l" t="t" r="r" b="b"/>
              <a:pathLst>
                <a:path w="2298700" h="431800">
                  <a:moveTo>
                    <a:pt x="2298192" y="0"/>
                  </a:moveTo>
                  <a:lnTo>
                    <a:pt x="0" y="0"/>
                  </a:lnTo>
                  <a:lnTo>
                    <a:pt x="0" y="280288"/>
                  </a:lnTo>
                  <a:lnTo>
                    <a:pt x="1095248" y="280288"/>
                  </a:lnTo>
                  <a:lnTo>
                    <a:pt x="1095248" y="323468"/>
                  </a:lnTo>
                  <a:lnTo>
                    <a:pt x="1041273" y="323468"/>
                  </a:lnTo>
                  <a:lnTo>
                    <a:pt x="1149095" y="431291"/>
                  </a:lnTo>
                  <a:lnTo>
                    <a:pt x="1256919" y="323468"/>
                  </a:lnTo>
                  <a:lnTo>
                    <a:pt x="1202944" y="323468"/>
                  </a:lnTo>
                  <a:lnTo>
                    <a:pt x="1202944" y="280288"/>
                  </a:lnTo>
                  <a:lnTo>
                    <a:pt x="2298192" y="280288"/>
                  </a:lnTo>
                  <a:lnTo>
                    <a:pt x="22981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270" y="906017"/>
              <a:ext cx="2298700" cy="431800"/>
            </a:xfrm>
            <a:custGeom>
              <a:avLst/>
              <a:gdLst/>
              <a:ahLst/>
              <a:cxnLst/>
              <a:rect l="l" t="t" r="r" b="b"/>
              <a:pathLst>
                <a:path w="2298700" h="431800">
                  <a:moveTo>
                    <a:pt x="0" y="0"/>
                  </a:moveTo>
                  <a:lnTo>
                    <a:pt x="2298192" y="0"/>
                  </a:lnTo>
                  <a:lnTo>
                    <a:pt x="2298192" y="280288"/>
                  </a:lnTo>
                  <a:lnTo>
                    <a:pt x="1202944" y="280288"/>
                  </a:lnTo>
                  <a:lnTo>
                    <a:pt x="1202944" y="323468"/>
                  </a:lnTo>
                  <a:lnTo>
                    <a:pt x="1256919" y="323468"/>
                  </a:lnTo>
                  <a:lnTo>
                    <a:pt x="1149095" y="431291"/>
                  </a:lnTo>
                  <a:lnTo>
                    <a:pt x="1041273" y="323468"/>
                  </a:lnTo>
                  <a:lnTo>
                    <a:pt x="1095248" y="323468"/>
                  </a:lnTo>
                  <a:lnTo>
                    <a:pt x="1095248" y="280288"/>
                  </a:lnTo>
                  <a:lnTo>
                    <a:pt x="0" y="28028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445" y="101599"/>
            <a:ext cx="2844800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7890" marR="5080" indent="-885825">
              <a:lnSpc>
                <a:spcPct val="100000"/>
              </a:lnSpc>
              <a:spcBef>
                <a:spcPts val="95"/>
              </a:spcBef>
            </a:pPr>
            <a:r>
              <a:rPr lang="sl-SI" sz="2200" b="1" spc="-10">
                <a:solidFill>
                  <a:schemeClr val="accent2"/>
                </a:solidFill>
                <a:latin typeface="Times New Roman"/>
                <a:cs typeface="Times New Roman"/>
              </a:rPr>
              <a:t>Izdelki za zdravstveno varstvo in higieno
Trajna uporaba</a:t>
            </a:r>
            <a:endParaRPr sz="16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015" y="2689796"/>
            <a:ext cx="2479675" cy="1664335"/>
            <a:chOff x="128015" y="2689796"/>
            <a:chExt cx="2479675" cy="16643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9155" y="3133343"/>
              <a:ext cx="964692" cy="1217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" y="3133343"/>
              <a:ext cx="1444752" cy="1220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9465" y="2702813"/>
              <a:ext cx="2295525" cy="429895"/>
            </a:xfrm>
            <a:custGeom>
              <a:avLst/>
              <a:gdLst/>
              <a:ahLst/>
              <a:cxnLst/>
              <a:rect l="l" t="t" r="r" b="b"/>
              <a:pathLst>
                <a:path w="2295525" h="429894">
                  <a:moveTo>
                    <a:pt x="2295144" y="0"/>
                  </a:moveTo>
                  <a:lnTo>
                    <a:pt x="0" y="0"/>
                  </a:lnTo>
                  <a:lnTo>
                    <a:pt x="0" y="279273"/>
                  </a:lnTo>
                  <a:lnTo>
                    <a:pt x="1093851" y="279273"/>
                  </a:lnTo>
                  <a:lnTo>
                    <a:pt x="1093851" y="322325"/>
                  </a:lnTo>
                  <a:lnTo>
                    <a:pt x="1040130" y="322325"/>
                  </a:lnTo>
                  <a:lnTo>
                    <a:pt x="1147572" y="429768"/>
                  </a:lnTo>
                  <a:lnTo>
                    <a:pt x="1255014" y="322325"/>
                  </a:lnTo>
                  <a:lnTo>
                    <a:pt x="1201293" y="322325"/>
                  </a:lnTo>
                  <a:lnTo>
                    <a:pt x="1201293" y="279273"/>
                  </a:lnTo>
                  <a:lnTo>
                    <a:pt x="2295144" y="279273"/>
                  </a:lnTo>
                  <a:lnTo>
                    <a:pt x="22951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465" y="2702813"/>
              <a:ext cx="2295525" cy="429895"/>
            </a:xfrm>
            <a:custGeom>
              <a:avLst/>
              <a:gdLst/>
              <a:ahLst/>
              <a:cxnLst/>
              <a:rect l="l" t="t" r="r" b="b"/>
              <a:pathLst>
                <a:path w="2295525" h="429894">
                  <a:moveTo>
                    <a:pt x="0" y="0"/>
                  </a:moveTo>
                  <a:lnTo>
                    <a:pt x="2295144" y="0"/>
                  </a:lnTo>
                  <a:lnTo>
                    <a:pt x="2295144" y="279273"/>
                  </a:lnTo>
                  <a:lnTo>
                    <a:pt x="1201293" y="279273"/>
                  </a:lnTo>
                  <a:lnTo>
                    <a:pt x="1201293" y="322325"/>
                  </a:lnTo>
                  <a:lnTo>
                    <a:pt x="1255014" y="322325"/>
                  </a:lnTo>
                  <a:lnTo>
                    <a:pt x="1147572" y="429768"/>
                  </a:lnTo>
                  <a:lnTo>
                    <a:pt x="1040130" y="322325"/>
                  </a:lnTo>
                  <a:lnTo>
                    <a:pt x="1093851" y="322325"/>
                  </a:lnTo>
                  <a:lnTo>
                    <a:pt x="1093851" y="279273"/>
                  </a:lnTo>
                  <a:lnTo>
                    <a:pt x="0" y="27927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6544" y="2701289"/>
            <a:ext cx="183845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1600" b="1">
                <a:solidFill>
                  <a:srgbClr val="006600"/>
                </a:solidFill>
                <a:latin typeface="Times New Roman"/>
                <a:cs typeface="Times New Roman"/>
              </a:rPr>
              <a:t>Uporaba za enkratno uporabo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64535" y="605027"/>
            <a:ext cx="7909559" cy="3606165"/>
            <a:chOff x="2764535" y="605027"/>
            <a:chExt cx="7909559" cy="360616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4779" y="3491483"/>
              <a:ext cx="1984248" cy="7193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5319" y="1193291"/>
              <a:ext cx="1190244" cy="9692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9043" y="2199131"/>
              <a:ext cx="1484376" cy="12923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535" y="3491483"/>
              <a:ext cx="1190243" cy="6979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9043" y="1165859"/>
              <a:ext cx="1446276" cy="10043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0663" y="2235707"/>
              <a:ext cx="1104900" cy="12557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9903" y="2295143"/>
              <a:ext cx="1408176" cy="9387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39611" y="774191"/>
              <a:ext cx="1470660" cy="15209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80832" y="611123"/>
              <a:ext cx="693420" cy="3947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27035" y="605027"/>
              <a:ext cx="669035" cy="400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8559" y="1005839"/>
              <a:ext cx="1359407" cy="6370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64167" y="605027"/>
              <a:ext cx="854964" cy="5013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19131" y="605027"/>
              <a:ext cx="854964" cy="10332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30639" y="1101851"/>
              <a:ext cx="888492" cy="553212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341878" y="68325"/>
            <a:ext cx="216281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95"/>
              </a:spcBef>
            </a:pPr>
            <a:r>
              <a:rPr lang="sl-SI" sz="2200">
                <a:solidFill>
                  <a:srgbClr val="FFFF00"/>
                </a:solidFill>
                <a:latin typeface="Times New Roman"/>
                <a:cs typeface="Times New Roman"/>
              </a:rPr>
              <a:t>Materiali, ki jih ni mogoče vsaditi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0240" y="139699"/>
            <a:ext cx="2671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2200" b="1">
                <a:solidFill>
                  <a:srgbClr val="FFFF00"/>
                </a:solidFill>
                <a:latin typeface="Times New Roman"/>
                <a:cs typeface="Times New Roman"/>
              </a:rPr>
              <a:t>Materiali za vsaditev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7045" y="1637698"/>
            <a:ext cx="2383155" cy="4965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231265" algn="l"/>
              </a:tabLst>
            </a:pPr>
            <a:r>
              <a:rPr sz="900" b="1" dirty="0">
                <a:latin typeface="Georgia"/>
                <a:cs typeface="Georgia"/>
              </a:rPr>
              <a:t>Hernia</a:t>
            </a:r>
            <a:r>
              <a:rPr sz="900" b="1" spc="-35" dirty="0">
                <a:latin typeface="Georgia"/>
                <a:cs typeface="Georgia"/>
              </a:rPr>
              <a:t> </a:t>
            </a:r>
            <a:r>
              <a:rPr sz="900" b="1" spc="-20" dirty="0">
                <a:latin typeface="Georgia"/>
                <a:cs typeface="Georgia"/>
              </a:rPr>
              <a:t>mesh</a:t>
            </a:r>
            <a:r>
              <a:rPr sz="900" b="1" dirty="0">
                <a:latin typeface="Georgia"/>
                <a:cs typeface="Georgia"/>
              </a:rPr>
              <a:t>	-</a:t>
            </a:r>
            <a:r>
              <a:rPr sz="900" b="1" spc="-20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Eye</a:t>
            </a:r>
            <a:r>
              <a:rPr sz="900" b="1" spc="-25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contact</a:t>
            </a:r>
            <a:r>
              <a:rPr sz="900" b="1" spc="-20" dirty="0">
                <a:latin typeface="Georgia"/>
                <a:cs typeface="Georgia"/>
              </a:rPr>
              <a:t> </a:t>
            </a:r>
            <a:r>
              <a:rPr sz="900" b="1" spc="-10" dirty="0">
                <a:latin typeface="Georgia"/>
                <a:cs typeface="Georgia"/>
              </a:rPr>
              <a:t>lenses</a:t>
            </a:r>
            <a:endParaRPr sz="900">
              <a:latin typeface="Georgia"/>
              <a:cs typeface="Georgia"/>
            </a:endParaRPr>
          </a:p>
          <a:p>
            <a:pPr marL="667385">
              <a:lnSpc>
                <a:spcPct val="100000"/>
              </a:lnSpc>
              <a:spcBef>
                <a:spcPts val="725"/>
              </a:spcBef>
            </a:pPr>
            <a:r>
              <a:rPr sz="1100" b="1" dirty="0">
                <a:latin typeface="Georgia"/>
                <a:cs typeface="Georgia"/>
              </a:rPr>
              <a:t>Soft</a:t>
            </a:r>
            <a:r>
              <a:rPr sz="1100" b="1" spc="-25" dirty="0">
                <a:latin typeface="Georgia"/>
                <a:cs typeface="Georgia"/>
              </a:rPr>
              <a:t> </a:t>
            </a:r>
            <a:r>
              <a:rPr sz="1100" b="1" dirty="0">
                <a:latin typeface="Georgia"/>
                <a:cs typeface="Georgia"/>
              </a:rPr>
              <a:t>tissue</a:t>
            </a:r>
            <a:r>
              <a:rPr sz="1100" b="1" spc="-40" dirty="0">
                <a:latin typeface="Georgia"/>
                <a:cs typeface="Georgia"/>
              </a:rPr>
              <a:t> </a:t>
            </a:r>
            <a:r>
              <a:rPr sz="1100" b="1" spc="-10" dirty="0">
                <a:latin typeface="Georgia"/>
                <a:cs typeface="Georgia"/>
              </a:rPr>
              <a:t>implant</a:t>
            </a:r>
            <a:endParaRPr sz="1100">
              <a:latin typeface="Georgia"/>
              <a:cs typeface="Georgi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22919" y="2199131"/>
            <a:ext cx="1360931" cy="156362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205220" y="3259962"/>
            <a:ext cx="3416300" cy="90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Georgia"/>
                <a:cs typeface="Georgia"/>
              </a:rPr>
              <a:t>Cardio</a:t>
            </a:r>
            <a:r>
              <a:rPr sz="1100" b="1" spc="-30" dirty="0">
                <a:latin typeface="Georgia"/>
                <a:cs typeface="Georgia"/>
              </a:rPr>
              <a:t> </a:t>
            </a:r>
            <a:r>
              <a:rPr sz="1100" b="1" spc="-10" dirty="0">
                <a:latin typeface="Georgia"/>
                <a:cs typeface="Georgia"/>
              </a:rPr>
              <a:t>vascular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100">
              <a:latin typeface="Georgia"/>
              <a:cs typeface="Georgia"/>
            </a:endParaRPr>
          </a:p>
          <a:p>
            <a:pPr marL="1633855">
              <a:lnSpc>
                <a:spcPct val="100000"/>
              </a:lnSpc>
              <a:spcBef>
                <a:spcPts val="5"/>
              </a:spcBef>
            </a:pPr>
            <a:r>
              <a:rPr sz="900" b="1" spc="-10" dirty="0">
                <a:latin typeface="Georgia"/>
                <a:cs typeface="Georgia"/>
              </a:rPr>
              <a:t>Artificial</a:t>
            </a:r>
            <a:r>
              <a:rPr sz="900" b="1" spc="-35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tendon,</a:t>
            </a:r>
            <a:r>
              <a:rPr sz="900" b="1" spc="25" dirty="0">
                <a:latin typeface="Georgia"/>
                <a:cs typeface="Georgia"/>
              </a:rPr>
              <a:t> </a:t>
            </a:r>
            <a:r>
              <a:rPr sz="900" b="1" spc="-10" dirty="0">
                <a:latin typeface="Georgia"/>
                <a:cs typeface="Georgia"/>
              </a:rPr>
              <a:t>ligament</a:t>
            </a:r>
            <a:endParaRPr sz="900">
              <a:latin typeface="Georgia"/>
              <a:cs typeface="Georgia"/>
            </a:endParaRPr>
          </a:p>
          <a:p>
            <a:pPr marL="1837689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latin typeface="Georgia"/>
                <a:cs typeface="Georgia"/>
              </a:rPr>
              <a:t>Hard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tissue</a:t>
            </a:r>
            <a:r>
              <a:rPr sz="1200" b="1" spc="-45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implant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3564" y="4215841"/>
            <a:ext cx="2965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2200" b="1">
                <a:solidFill>
                  <a:srgbClr val="FFFF00"/>
                </a:solidFill>
                <a:latin typeface="Times New Roman"/>
                <a:cs typeface="Times New Roman"/>
              </a:rPr>
              <a:t>Ekstratelesne naprave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2501" y="4702873"/>
            <a:ext cx="1890395" cy="1276350"/>
            <a:chOff x="202501" y="4702873"/>
            <a:chExt cx="1890395" cy="1276350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0516" y="4712207"/>
              <a:ext cx="1002791" cy="12572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75944" y="4707635"/>
              <a:ext cx="1012190" cy="1266825"/>
            </a:xfrm>
            <a:custGeom>
              <a:avLst/>
              <a:gdLst/>
              <a:ahLst/>
              <a:cxnLst/>
              <a:rect l="l" t="t" r="r" b="b"/>
              <a:pathLst>
                <a:path w="1012189" h="1266825">
                  <a:moveTo>
                    <a:pt x="0" y="1266444"/>
                  </a:moveTo>
                  <a:lnTo>
                    <a:pt x="1011936" y="1266444"/>
                  </a:lnTo>
                  <a:lnTo>
                    <a:pt x="1011936" y="0"/>
                  </a:lnTo>
                  <a:lnTo>
                    <a:pt x="0" y="0"/>
                  </a:lnTo>
                  <a:lnTo>
                    <a:pt x="0" y="12664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1835" y="4718303"/>
              <a:ext cx="868680" cy="12512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07263" y="4713731"/>
              <a:ext cx="878205" cy="1260475"/>
            </a:xfrm>
            <a:custGeom>
              <a:avLst/>
              <a:gdLst/>
              <a:ahLst/>
              <a:cxnLst/>
              <a:rect l="l" t="t" r="r" b="b"/>
              <a:pathLst>
                <a:path w="878205" h="1260475">
                  <a:moveTo>
                    <a:pt x="0" y="1260347"/>
                  </a:moveTo>
                  <a:lnTo>
                    <a:pt x="877824" y="1260347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12603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27989" y="5990945"/>
            <a:ext cx="1036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100" b="1">
                <a:solidFill>
                  <a:srgbClr val="FFCC00"/>
                </a:solidFill>
                <a:latin typeface="Times New Roman"/>
                <a:cs typeface="Times New Roman"/>
              </a:rPr>
              <a:t>Umetna ledvica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44661" y="4702873"/>
            <a:ext cx="2230120" cy="1241425"/>
            <a:chOff x="2244661" y="4702873"/>
            <a:chExt cx="2230120" cy="1241425"/>
          </a:xfrm>
        </p:grpSpPr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53995" y="4712207"/>
              <a:ext cx="1127759" cy="122224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249423" y="4707635"/>
              <a:ext cx="1137285" cy="1231900"/>
            </a:xfrm>
            <a:custGeom>
              <a:avLst/>
              <a:gdLst/>
              <a:ahLst/>
              <a:cxnLst/>
              <a:rect l="l" t="t" r="r" b="b"/>
              <a:pathLst>
                <a:path w="1137285" h="1231900">
                  <a:moveTo>
                    <a:pt x="0" y="1231392"/>
                  </a:moveTo>
                  <a:lnTo>
                    <a:pt x="1136903" y="1231392"/>
                  </a:lnTo>
                  <a:lnTo>
                    <a:pt x="1136903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81755" y="4712207"/>
              <a:ext cx="1083564" cy="121767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377183" y="4707635"/>
              <a:ext cx="1092835" cy="1226820"/>
            </a:xfrm>
            <a:custGeom>
              <a:avLst/>
              <a:gdLst/>
              <a:ahLst/>
              <a:cxnLst/>
              <a:rect l="l" t="t" r="r" b="b"/>
              <a:pathLst>
                <a:path w="1092835" h="1226820">
                  <a:moveTo>
                    <a:pt x="0" y="1226820"/>
                  </a:moveTo>
                  <a:lnTo>
                    <a:pt x="1092708" y="1226820"/>
                  </a:lnTo>
                  <a:lnTo>
                    <a:pt x="1092708" y="0"/>
                  </a:lnTo>
                  <a:lnTo>
                    <a:pt x="0" y="0"/>
                  </a:lnTo>
                  <a:lnTo>
                    <a:pt x="0" y="1226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899917" y="5963513"/>
            <a:ext cx="9182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100" b="1">
                <a:solidFill>
                  <a:srgbClr val="FFCC00"/>
                </a:solidFill>
                <a:latin typeface="Times New Roman"/>
                <a:cs typeface="Times New Roman"/>
              </a:rPr>
              <a:t>Umetna pljuča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539805" y="4702873"/>
            <a:ext cx="1975485" cy="1241425"/>
            <a:chOff x="4539805" y="4702873"/>
            <a:chExt cx="1975485" cy="1241425"/>
          </a:xfrm>
        </p:grpSpPr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49139" y="4712207"/>
              <a:ext cx="1956815" cy="122224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544567" y="4707635"/>
              <a:ext cx="1965960" cy="1231900"/>
            </a:xfrm>
            <a:custGeom>
              <a:avLst/>
              <a:gdLst/>
              <a:ahLst/>
              <a:cxnLst/>
              <a:rect l="l" t="t" r="r" b="b"/>
              <a:pathLst>
                <a:path w="1965959" h="1231900">
                  <a:moveTo>
                    <a:pt x="0" y="1231392"/>
                  </a:moveTo>
                  <a:lnTo>
                    <a:pt x="1965960" y="1231392"/>
                  </a:lnTo>
                  <a:lnTo>
                    <a:pt x="1965960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021071" y="5963513"/>
            <a:ext cx="1015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200" b="1">
                <a:solidFill>
                  <a:srgbClr val="FFCC00"/>
                </a:solidFill>
                <a:latin typeface="Times New Roman"/>
                <a:cs typeface="Times New Roman"/>
              </a:rPr>
              <a:t>Umetna jetra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675881" y="4280915"/>
            <a:ext cx="3227070" cy="2011680"/>
            <a:chOff x="6675881" y="4280915"/>
            <a:chExt cx="3227070" cy="2011680"/>
          </a:xfrm>
        </p:grpSpPr>
        <p:sp>
          <p:nvSpPr>
            <p:cNvPr id="53" name="object 53"/>
            <p:cNvSpPr/>
            <p:nvPr/>
          </p:nvSpPr>
          <p:spPr>
            <a:xfrm>
              <a:off x="6675881" y="5188247"/>
              <a:ext cx="1191260" cy="198755"/>
            </a:xfrm>
            <a:custGeom>
              <a:avLst/>
              <a:gdLst/>
              <a:ahLst/>
              <a:cxnLst/>
              <a:rect l="l" t="t" r="r" b="b"/>
              <a:pathLst>
                <a:path w="1191259" h="198754">
                  <a:moveTo>
                    <a:pt x="1103230" y="99270"/>
                  </a:moveTo>
                  <a:lnTo>
                    <a:pt x="1003300" y="157563"/>
                  </a:lnTo>
                  <a:lnTo>
                    <a:pt x="996745" y="163375"/>
                  </a:lnTo>
                  <a:lnTo>
                    <a:pt x="993060" y="171009"/>
                  </a:lnTo>
                  <a:lnTo>
                    <a:pt x="992495" y="179476"/>
                  </a:lnTo>
                  <a:lnTo>
                    <a:pt x="995299" y="187789"/>
                  </a:lnTo>
                  <a:lnTo>
                    <a:pt x="1001164" y="194341"/>
                  </a:lnTo>
                  <a:lnTo>
                    <a:pt x="1008792" y="198012"/>
                  </a:lnTo>
                  <a:lnTo>
                    <a:pt x="1017230" y="198540"/>
                  </a:lnTo>
                  <a:lnTo>
                    <a:pt x="1025525" y="195663"/>
                  </a:lnTo>
                  <a:lnTo>
                    <a:pt x="1152971" y="121368"/>
                  </a:lnTo>
                  <a:lnTo>
                    <a:pt x="1147064" y="121368"/>
                  </a:lnTo>
                  <a:lnTo>
                    <a:pt x="1147064" y="118320"/>
                  </a:lnTo>
                  <a:lnTo>
                    <a:pt x="1135888" y="118320"/>
                  </a:lnTo>
                  <a:lnTo>
                    <a:pt x="1103230" y="99270"/>
                  </a:lnTo>
                  <a:close/>
                </a:path>
                <a:path w="1191259" h="198754">
                  <a:moveTo>
                    <a:pt x="1065348" y="77172"/>
                  </a:moveTo>
                  <a:lnTo>
                    <a:pt x="0" y="77172"/>
                  </a:lnTo>
                  <a:lnTo>
                    <a:pt x="0" y="121368"/>
                  </a:lnTo>
                  <a:lnTo>
                    <a:pt x="1065348" y="121368"/>
                  </a:lnTo>
                  <a:lnTo>
                    <a:pt x="1103230" y="99270"/>
                  </a:lnTo>
                  <a:lnTo>
                    <a:pt x="1065348" y="77172"/>
                  </a:lnTo>
                  <a:close/>
                </a:path>
                <a:path w="1191259" h="198754">
                  <a:moveTo>
                    <a:pt x="1152971" y="77172"/>
                  </a:moveTo>
                  <a:lnTo>
                    <a:pt x="1147064" y="77172"/>
                  </a:lnTo>
                  <a:lnTo>
                    <a:pt x="1147064" y="121368"/>
                  </a:lnTo>
                  <a:lnTo>
                    <a:pt x="1152971" y="121368"/>
                  </a:lnTo>
                  <a:lnTo>
                    <a:pt x="1190878" y="99270"/>
                  </a:lnTo>
                  <a:lnTo>
                    <a:pt x="1152971" y="77172"/>
                  </a:lnTo>
                  <a:close/>
                </a:path>
                <a:path w="1191259" h="198754">
                  <a:moveTo>
                    <a:pt x="1135888" y="80220"/>
                  </a:moveTo>
                  <a:lnTo>
                    <a:pt x="1103230" y="99270"/>
                  </a:lnTo>
                  <a:lnTo>
                    <a:pt x="1135888" y="118320"/>
                  </a:lnTo>
                  <a:lnTo>
                    <a:pt x="1135888" y="80220"/>
                  </a:lnTo>
                  <a:close/>
                </a:path>
                <a:path w="1191259" h="198754">
                  <a:moveTo>
                    <a:pt x="1147064" y="80220"/>
                  </a:moveTo>
                  <a:lnTo>
                    <a:pt x="1135888" y="80220"/>
                  </a:lnTo>
                  <a:lnTo>
                    <a:pt x="1135888" y="118320"/>
                  </a:lnTo>
                  <a:lnTo>
                    <a:pt x="1147064" y="118320"/>
                  </a:lnTo>
                  <a:lnTo>
                    <a:pt x="1147064" y="80220"/>
                  </a:lnTo>
                  <a:close/>
                </a:path>
                <a:path w="1191259" h="198754">
                  <a:moveTo>
                    <a:pt x="1017230" y="0"/>
                  </a:moveTo>
                  <a:lnTo>
                    <a:pt x="1008792" y="527"/>
                  </a:lnTo>
                  <a:lnTo>
                    <a:pt x="1001164" y="4198"/>
                  </a:lnTo>
                  <a:lnTo>
                    <a:pt x="995299" y="10751"/>
                  </a:lnTo>
                  <a:lnTo>
                    <a:pt x="992495" y="19063"/>
                  </a:lnTo>
                  <a:lnTo>
                    <a:pt x="993060" y="27531"/>
                  </a:lnTo>
                  <a:lnTo>
                    <a:pt x="996745" y="35165"/>
                  </a:lnTo>
                  <a:lnTo>
                    <a:pt x="1003300" y="40977"/>
                  </a:lnTo>
                  <a:lnTo>
                    <a:pt x="1103230" y="99270"/>
                  </a:lnTo>
                  <a:lnTo>
                    <a:pt x="1135888" y="80220"/>
                  </a:lnTo>
                  <a:lnTo>
                    <a:pt x="1147064" y="80220"/>
                  </a:lnTo>
                  <a:lnTo>
                    <a:pt x="1147064" y="77172"/>
                  </a:lnTo>
                  <a:lnTo>
                    <a:pt x="1152971" y="77172"/>
                  </a:lnTo>
                  <a:lnTo>
                    <a:pt x="1025525" y="2877"/>
                  </a:lnTo>
                  <a:lnTo>
                    <a:pt x="101723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37575" y="4280915"/>
              <a:ext cx="1865376" cy="201168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371713" y="6321044"/>
            <a:ext cx="978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C3300"/>
                </a:solidFill>
                <a:latin typeface="Times New Roman"/>
                <a:cs typeface="Times New Roman"/>
              </a:rPr>
              <a:t>Hollow</a:t>
            </a:r>
            <a:r>
              <a:rPr sz="1400" b="1" spc="-4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C3300"/>
                </a:solidFill>
                <a:latin typeface="Times New Roman"/>
                <a:cs typeface="Times New Roman"/>
              </a:rPr>
              <a:t>fiber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1722"/>
            <a:ext cx="106502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4379">
              <a:lnSpc>
                <a:spcPct val="100000"/>
              </a:lnSpc>
              <a:spcBef>
                <a:spcPts val="100"/>
              </a:spcBef>
            </a:pPr>
            <a:r>
              <a:rPr lang="sl-SI"/>
              <a:t>POGLED NA PRIHODNOST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848690"/>
            <a:ext cx="776351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v-SE" sz="2800" b="1" dirty="0">
                <a:solidFill>
                  <a:srgbClr val="003300"/>
                </a:solidFill>
                <a:latin typeface="Times New Roman"/>
                <a:cs typeface="Times New Roman"/>
              </a:rPr>
              <a:t>- Pajkova svilena vlakna v medicinskih aplikacijah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255" y="1575053"/>
            <a:ext cx="447929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har char="-"/>
              <a:tabLst>
                <a:tab pos="184150" algn="l"/>
              </a:tabLst>
            </a:pPr>
            <a:r>
              <a:rPr lang="sl-SI" sz="2400" spc="-60">
                <a:latin typeface="Times New Roman"/>
                <a:cs typeface="Times New Roman"/>
              </a:rPr>
              <a:t>Lahka oblačila, odporna proti obrabi
Povoji
Kozmetika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8651" y="1575053"/>
            <a:ext cx="2395220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indent="-177165">
              <a:lnSpc>
                <a:spcPct val="100000"/>
              </a:lnSpc>
              <a:spcBef>
                <a:spcPts val="100"/>
              </a:spcBef>
              <a:buChar char="-"/>
              <a:tabLst>
                <a:tab pos="230504" algn="l"/>
              </a:tabLst>
            </a:pPr>
            <a:r>
              <a:rPr lang="sl-SI" sz="2400">
                <a:latin typeface="Times New Roman"/>
                <a:cs typeface="Times New Roman"/>
              </a:rPr>
              <a:t>Material za šivanje
Umetna koža
Kapsule zdravil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255" y="2672333"/>
            <a:ext cx="795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2400">
                <a:latin typeface="Times New Roman"/>
                <a:cs typeface="Times New Roman"/>
              </a:rPr>
              <a:t>- Umetne kite ali vezi, opore za šibke krvne žile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78739" y="3369945"/>
            <a:ext cx="6849111" cy="197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95"/>
              </a:spcBef>
              <a:buChar char="-"/>
              <a:tabLst>
                <a:tab pos="201295" algn="l"/>
              </a:tabLst>
            </a:pPr>
            <a:r>
              <a:rPr lang="sl-SI" dirty="0"/>
              <a:t>Vpojni dvosmerni bodeči šiv</a:t>
            </a:r>
          </a:p>
          <a:p>
            <a:pPr marL="201295" indent="-188595">
              <a:lnSpc>
                <a:spcPct val="100000"/>
              </a:lnSpc>
              <a:spcBef>
                <a:spcPts val="95"/>
              </a:spcBef>
              <a:buChar char="-"/>
              <a:tabLst>
                <a:tab pos="201295" algn="l"/>
              </a:tabLst>
            </a:pPr>
            <a:r>
              <a:rPr lang="sl-SI" sz="2400" b="0" spc="-10" dirty="0"/>
              <a:t>Kozmetika
Približek dermalnega tkiva
Notranje zapiranje rane
Popravilo kite.</a:t>
            </a:r>
            <a:endParaRPr sz="2400" b="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4650" y="61722"/>
            <a:ext cx="3110483" cy="15407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8371" y="3418332"/>
            <a:ext cx="3108960" cy="15300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85023" y="3506799"/>
            <a:ext cx="9969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9129" y="5084538"/>
            <a:ext cx="2922962" cy="2293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87436" y="4977510"/>
            <a:ext cx="93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4000" dirty="0">
                <a:solidFill>
                  <a:srgbClr val="205868"/>
                </a:solidFill>
                <a:latin typeface="Georgia"/>
                <a:cs typeface="Georgia"/>
              </a:rPr>
              <a:t>Kaj so tehnične tekstilije?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843" y="907541"/>
            <a:ext cx="10069830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indent="24384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256540" algn="l"/>
              </a:tabLst>
            </a:pPr>
            <a:r>
              <a:rPr lang="sl-SI" sz="3200" dirty="0">
                <a:latin typeface="Calibri"/>
                <a:cs typeface="Calibri"/>
              </a:rPr>
              <a:t>Tekstilni materiali, ki se uporabljajo za tehnične namene.
Tekstilni materiali in izdelki, ki so izdelani predvsem zaradi svojih lastnosti in funkcionalnih lastnosti, ki niso estetski ali dekorativni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1916" y="3134360"/>
            <a:ext cx="240029" cy="576580"/>
          </a:xfrm>
          <a:custGeom>
            <a:avLst/>
            <a:gdLst/>
            <a:ahLst/>
            <a:cxnLst/>
            <a:rect l="l" t="t" r="r" b="b"/>
            <a:pathLst>
              <a:path w="240029" h="576579">
                <a:moveTo>
                  <a:pt x="23000" y="336774"/>
                </a:moveTo>
                <a:lnTo>
                  <a:pt x="12983" y="340233"/>
                </a:lnTo>
                <a:lnTo>
                  <a:pt x="5083" y="347249"/>
                </a:lnTo>
                <a:lnTo>
                  <a:pt x="648" y="356457"/>
                </a:lnTo>
                <a:lnTo>
                  <a:pt x="0" y="366664"/>
                </a:lnTo>
                <a:lnTo>
                  <a:pt x="3458" y="376682"/>
                </a:lnTo>
                <a:lnTo>
                  <a:pt x="119790" y="576199"/>
                </a:lnTo>
                <a:lnTo>
                  <a:pt x="150669" y="523240"/>
                </a:lnTo>
                <a:lnTo>
                  <a:pt x="93120" y="523240"/>
                </a:lnTo>
                <a:lnTo>
                  <a:pt x="93120" y="424651"/>
                </a:lnTo>
                <a:lnTo>
                  <a:pt x="49432" y="349758"/>
                </a:lnTo>
                <a:lnTo>
                  <a:pt x="42416" y="341858"/>
                </a:lnTo>
                <a:lnTo>
                  <a:pt x="33208" y="337423"/>
                </a:lnTo>
                <a:lnTo>
                  <a:pt x="23000" y="336774"/>
                </a:lnTo>
                <a:close/>
              </a:path>
              <a:path w="240029" h="576579">
                <a:moveTo>
                  <a:pt x="93120" y="424651"/>
                </a:moveTo>
                <a:lnTo>
                  <a:pt x="93120" y="523240"/>
                </a:lnTo>
                <a:lnTo>
                  <a:pt x="146460" y="523240"/>
                </a:lnTo>
                <a:lnTo>
                  <a:pt x="146460" y="509778"/>
                </a:lnTo>
                <a:lnTo>
                  <a:pt x="96803" y="509778"/>
                </a:lnTo>
                <a:lnTo>
                  <a:pt x="119790" y="470371"/>
                </a:lnTo>
                <a:lnTo>
                  <a:pt x="93120" y="424651"/>
                </a:lnTo>
                <a:close/>
              </a:path>
              <a:path w="240029" h="576579">
                <a:moveTo>
                  <a:pt x="216580" y="336774"/>
                </a:moveTo>
                <a:lnTo>
                  <a:pt x="206373" y="337423"/>
                </a:lnTo>
                <a:lnTo>
                  <a:pt x="197165" y="341858"/>
                </a:lnTo>
                <a:lnTo>
                  <a:pt x="190148" y="349758"/>
                </a:lnTo>
                <a:lnTo>
                  <a:pt x="146460" y="424651"/>
                </a:lnTo>
                <a:lnTo>
                  <a:pt x="146460" y="523240"/>
                </a:lnTo>
                <a:lnTo>
                  <a:pt x="150669" y="523240"/>
                </a:lnTo>
                <a:lnTo>
                  <a:pt x="236122" y="376682"/>
                </a:lnTo>
                <a:lnTo>
                  <a:pt x="239581" y="366664"/>
                </a:lnTo>
                <a:lnTo>
                  <a:pt x="238932" y="356457"/>
                </a:lnTo>
                <a:lnTo>
                  <a:pt x="234497" y="347249"/>
                </a:lnTo>
                <a:lnTo>
                  <a:pt x="226597" y="340233"/>
                </a:lnTo>
                <a:lnTo>
                  <a:pt x="216580" y="336774"/>
                </a:lnTo>
                <a:close/>
              </a:path>
              <a:path w="240029" h="576579">
                <a:moveTo>
                  <a:pt x="119790" y="470371"/>
                </a:moveTo>
                <a:lnTo>
                  <a:pt x="96803" y="509778"/>
                </a:lnTo>
                <a:lnTo>
                  <a:pt x="142777" y="509778"/>
                </a:lnTo>
                <a:lnTo>
                  <a:pt x="119790" y="470371"/>
                </a:lnTo>
                <a:close/>
              </a:path>
              <a:path w="240029" h="576579">
                <a:moveTo>
                  <a:pt x="146460" y="424651"/>
                </a:moveTo>
                <a:lnTo>
                  <a:pt x="119790" y="470371"/>
                </a:lnTo>
                <a:lnTo>
                  <a:pt x="142777" y="509778"/>
                </a:lnTo>
                <a:lnTo>
                  <a:pt x="146460" y="509778"/>
                </a:lnTo>
                <a:lnTo>
                  <a:pt x="146460" y="424651"/>
                </a:lnTo>
                <a:close/>
              </a:path>
              <a:path w="240029" h="576579">
                <a:moveTo>
                  <a:pt x="146460" y="0"/>
                </a:moveTo>
                <a:lnTo>
                  <a:pt x="93120" y="0"/>
                </a:lnTo>
                <a:lnTo>
                  <a:pt x="93120" y="424651"/>
                </a:lnTo>
                <a:lnTo>
                  <a:pt x="119790" y="470371"/>
                </a:lnTo>
                <a:lnTo>
                  <a:pt x="146460" y="424651"/>
                </a:lnTo>
                <a:lnTo>
                  <a:pt x="14646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5058" y="4001342"/>
            <a:ext cx="4033774" cy="514243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2159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70"/>
              </a:spcBef>
            </a:pPr>
            <a:r>
              <a:rPr lang="sl-SI" sz="3200" dirty="0">
                <a:latin typeface="Calibri"/>
                <a:cs typeface="Calibri"/>
              </a:rPr>
              <a:t>Pametne tekstilije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816" y="5004815"/>
            <a:ext cx="4247515" cy="1315745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22860" rIns="0" bIns="0" rtlCol="0">
            <a:spAutoFit/>
          </a:bodyPr>
          <a:lstStyle/>
          <a:p>
            <a:pPr marL="90805" marR="381000">
              <a:lnSpc>
                <a:spcPct val="100000"/>
              </a:lnSpc>
              <a:spcBef>
                <a:spcPts val="180"/>
              </a:spcBef>
            </a:pPr>
            <a:r>
              <a:rPr lang="pl-PL" sz="2800" spc="-30" dirty="0">
                <a:latin typeface="Calibri"/>
                <a:cs typeface="Calibri"/>
              </a:rPr>
              <a:t>Tekstilni materiali, ki so občutljivi na zunanje dejavnike.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684" y="5004815"/>
            <a:ext cx="5113020" cy="1315745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22860" rIns="0" bIns="0" rtlCol="0">
            <a:spAutoFit/>
          </a:bodyPr>
          <a:lstStyle/>
          <a:p>
            <a:pPr marL="92075" marR="83820">
              <a:lnSpc>
                <a:spcPct val="100000"/>
              </a:lnSpc>
              <a:spcBef>
                <a:spcPts val="180"/>
              </a:spcBef>
            </a:pPr>
            <a:r>
              <a:rPr lang="sl-SI" sz="2800" spc="-10">
                <a:latin typeface="Calibri"/>
                <a:cs typeface="Calibri"/>
              </a:rPr>
              <a:t>Tekstilni materiali, ki lahko reagirajo v prisotnosti različnih dražljajev.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480" y="164133"/>
            <a:ext cx="5412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dirty="0">
                <a:solidFill>
                  <a:srgbClr val="000000"/>
                </a:solidFill>
                <a:latin typeface="Times New Roman"/>
                <a:cs typeface="Times New Roman"/>
              </a:rPr>
              <a:t>Dejavniki razvoja tekstilij</a:t>
            </a:r>
            <a:endParaRPr spc="-1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21" y="1070223"/>
            <a:ext cx="3048762" cy="3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300355">
              <a:lnSpc>
                <a:spcPts val="3240"/>
              </a:lnSpc>
              <a:buSzPct val="120000"/>
              <a:buFont typeface="Symbol"/>
              <a:buChar char=""/>
              <a:tabLst>
                <a:tab pos="311150" algn="l"/>
              </a:tabLst>
            </a:pPr>
            <a:r>
              <a:rPr lang="sl-SI" sz="2500" b="1" i="1" spc="-70" dirty="0">
                <a:solidFill>
                  <a:srgbClr val="C0504D"/>
                </a:solidFill>
                <a:latin typeface="Calibri"/>
                <a:cs typeface="Calibri"/>
              </a:rPr>
              <a:t>Tehnološki dejavniki: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52" y="1657851"/>
            <a:ext cx="5387340" cy="3162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3060"/>
              </a:lnSpc>
              <a:buClr>
                <a:srgbClr val="C0504D"/>
              </a:buClr>
              <a:buSzPct val="129166"/>
              <a:buChar char="-"/>
              <a:tabLst>
                <a:tab pos="299085" algn="l"/>
              </a:tabLst>
            </a:pPr>
            <a:r>
              <a:rPr lang="sl-SI" sz="2400" dirty="0">
                <a:latin typeface="Calibri"/>
                <a:cs typeface="Calibri"/>
              </a:rPr>
              <a:t>Znanost in tehnologija polimerov
Kemijska tehnologija
Tehnike oblikovanja vlaken, proizvodnja linijskih in ploskih tekstilij</a:t>
            </a:r>
          </a:p>
          <a:p>
            <a:pPr marL="299085" indent="-286385">
              <a:lnSpc>
                <a:spcPts val="3060"/>
              </a:lnSpc>
              <a:buClr>
                <a:srgbClr val="C0504D"/>
              </a:buClr>
              <a:buSzPct val="129166"/>
              <a:buChar char="-"/>
              <a:tabLst>
                <a:tab pos="299085" algn="l"/>
              </a:tabLst>
            </a:pPr>
            <a:endParaRPr lang="sl-SI" sz="2400" dirty="0">
              <a:latin typeface="Calibri"/>
              <a:cs typeface="Calibri"/>
            </a:endParaRPr>
          </a:p>
          <a:p>
            <a:pPr marL="12700">
              <a:lnSpc>
                <a:spcPts val="3060"/>
              </a:lnSpc>
              <a:buClr>
                <a:srgbClr val="C0504D"/>
              </a:buClr>
              <a:buSzPct val="129166"/>
              <a:tabLst>
                <a:tab pos="299085" algn="l"/>
              </a:tabLst>
            </a:pPr>
            <a:r>
              <a:rPr lang="sl-SI" sz="2400" dirty="0">
                <a:latin typeface="Calibri"/>
                <a:cs typeface="Calibri"/>
              </a:rPr>
              <a:t>
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7658" y="5162803"/>
            <a:ext cx="37967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2400" spc="-10">
                <a:latin typeface="Calibri"/>
                <a:cs typeface="Calibri"/>
              </a:rPr>
              <a:t>Trajnostna tekstilna industrija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509" y="4583048"/>
            <a:ext cx="22631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2400" dirty="0" err="1">
                <a:latin typeface="Calibri"/>
                <a:cs typeface="Calibri"/>
              </a:rPr>
              <a:t>Eko</a:t>
            </a:r>
            <a:r>
              <a:rPr lang="sl-SI" sz="2400" dirty="0">
                <a:latin typeface="Calibri"/>
                <a:cs typeface="Calibri"/>
              </a:rPr>
              <a:t> tekstilije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5409" y="4729499"/>
            <a:ext cx="467995" cy="171450"/>
          </a:xfrm>
          <a:custGeom>
            <a:avLst/>
            <a:gdLst/>
            <a:ahLst/>
            <a:cxnLst/>
            <a:rect l="l" t="t" r="r" b="b"/>
            <a:pathLst>
              <a:path w="467995" h="171450">
                <a:moveTo>
                  <a:pt x="391813" y="85578"/>
                </a:moveTo>
                <a:lnTo>
                  <a:pt x="305815" y="135743"/>
                </a:lnTo>
                <a:lnTo>
                  <a:pt x="300136" y="140795"/>
                </a:lnTo>
                <a:lnTo>
                  <a:pt x="296957" y="147395"/>
                </a:lnTo>
                <a:lnTo>
                  <a:pt x="296493" y="154709"/>
                </a:lnTo>
                <a:lnTo>
                  <a:pt x="298957" y="161905"/>
                </a:lnTo>
                <a:lnTo>
                  <a:pt x="303990" y="167512"/>
                </a:lnTo>
                <a:lnTo>
                  <a:pt x="310546" y="170668"/>
                </a:lnTo>
                <a:lnTo>
                  <a:pt x="317817" y="171156"/>
                </a:lnTo>
                <a:lnTo>
                  <a:pt x="324992" y="168763"/>
                </a:lnTo>
                <a:lnTo>
                  <a:pt x="434854" y="104628"/>
                </a:lnTo>
                <a:lnTo>
                  <a:pt x="429640" y="104628"/>
                </a:lnTo>
                <a:lnTo>
                  <a:pt x="429640" y="102088"/>
                </a:lnTo>
                <a:lnTo>
                  <a:pt x="420115" y="102088"/>
                </a:lnTo>
                <a:lnTo>
                  <a:pt x="391813" y="85578"/>
                </a:lnTo>
                <a:close/>
              </a:path>
              <a:path w="467995" h="171450">
                <a:moveTo>
                  <a:pt x="359156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59155" y="104628"/>
                </a:lnTo>
                <a:lnTo>
                  <a:pt x="391813" y="85578"/>
                </a:lnTo>
                <a:lnTo>
                  <a:pt x="359156" y="66528"/>
                </a:lnTo>
                <a:close/>
              </a:path>
              <a:path w="467995" h="171450">
                <a:moveTo>
                  <a:pt x="434854" y="66528"/>
                </a:moveTo>
                <a:lnTo>
                  <a:pt x="429640" y="66528"/>
                </a:lnTo>
                <a:lnTo>
                  <a:pt x="429640" y="104628"/>
                </a:lnTo>
                <a:lnTo>
                  <a:pt x="434854" y="104628"/>
                </a:lnTo>
                <a:lnTo>
                  <a:pt x="467487" y="85578"/>
                </a:lnTo>
                <a:lnTo>
                  <a:pt x="434854" y="66528"/>
                </a:lnTo>
                <a:close/>
              </a:path>
              <a:path w="467995" h="171450">
                <a:moveTo>
                  <a:pt x="420115" y="69068"/>
                </a:moveTo>
                <a:lnTo>
                  <a:pt x="391813" y="85578"/>
                </a:lnTo>
                <a:lnTo>
                  <a:pt x="420115" y="102088"/>
                </a:lnTo>
                <a:lnTo>
                  <a:pt x="420115" y="69068"/>
                </a:lnTo>
                <a:close/>
              </a:path>
              <a:path w="467995" h="171450">
                <a:moveTo>
                  <a:pt x="429640" y="69068"/>
                </a:moveTo>
                <a:lnTo>
                  <a:pt x="420115" y="69068"/>
                </a:lnTo>
                <a:lnTo>
                  <a:pt x="420115" y="102088"/>
                </a:lnTo>
                <a:lnTo>
                  <a:pt x="429640" y="102088"/>
                </a:lnTo>
                <a:lnTo>
                  <a:pt x="429640" y="69068"/>
                </a:lnTo>
                <a:close/>
              </a:path>
              <a:path w="467995" h="171450">
                <a:moveTo>
                  <a:pt x="317817" y="0"/>
                </a:moveTo>
                <a:lnTo>
                  <a:pt x="310546" y="488"/>
                </a:lnTo>
                <a:lnTo>
                  <a:pt x="303990" y="3643"/>
                </a:lnTo>
                <a:lnTo>
                  <a:pt x="298957" y="9251"/>
                </a:lnTo>
                <a:lnTo>
                  <a:pt x="296493" y="16446"/>
                </a:lnTo>
                <a:lnTo>
                  <a:pt x="296957" y="23760"/>
                </a:lnTo>
                <a:lnTo>
                  <a:pt x="300136" y="30360"/>
                </a:lnTo>
                <a:lnTo>
                  <a:pt x="305815" y="35413"/>
                </a:lnTo>
                <a:lnTo>
                  <a:pt x="391813" y="85578"/>
                </a:lnTo>
                <a:lnTo>
                  <a:pt x="420115" y="69068"/>
                </a:lnTo>
                <a:lnTo>
                  <a:pt x="429640" y="69068"/>
                </a:lnTo>
                <a:lnTo>
                  <a:pt x="429640" y="66528"/>
                </a:lnTo>
                <a:lnTo>
                  <a:pt x="434854" y="66528"/>
                </a:lnTo>
                <a:lnTo>
                  <a:pt x="324992" y="2393"/>
                </a:lnTo>
                <a:lnTo>
                  <a:pt x="31781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8582" y="5351291"/>
            <a:ext cx="774700" cy="171450"/>
          </a:xfrm>
          <a:custGeom>
            <a:avLst/>
            <a:gdLst/>
            <a:ahLst/>
            <a:cxnLst/>
            <a:rect l="l" t="t" r="r" b="b"/>
            <a:pathLst>
              <a:path w="774700" h="171450">
                <a:moveTo>
                  <a:pt x="698772" y="85578"/>
                </a:moveTo>
                <a:lnTo>
                  <a:pt x="612775" y="135743"/>
                </a:lnTo>
                <a:lnTo>
                  <a:pt x="607149" y="140795"/>
                </a:lnTo>
                <a:lnTo>
                  <a:pt x="603964" y="147395"/>
                </a:lnTo>
                <a:lnTo>
                  <a:pt x="603470" y="154709"/>
                </a:lnTo>
                <a:lnTo>
                  <a:pt x="605916" y="161905"/>
                </a:lnTo>
                <a:lnTo>
                  <a:pt x="610967" y="167513"/>
                </a:lnTo>
                <a:lnTo>
                  <a:pt x="617553" y="170668"/>
                </a:lnTo>
                <a:lnTo>
                  <a:pt x="624830" y="171156"/>
                </a:lnTo>
                <a:lnTo>
                  <a:pt x="631951" y="168763"/>
                </a:lnTo>
                <a:lnTo>
                  <a:pt x="741813" y="104628"/>
                </a:lnTo>
                <a:lnTo>
                  <a:pt x="736726" y="104628"/>
                </a:lnTo>
                <a:lnTo>
                  <a:pt x="736726" y="102088"/>
                </a:lnTo>
                <a:lnTo>
                  <a:pt x="727075" y="102088"/>
                </a:lnTo>
                <a:lnTo>
                  <a:pt x="698772" y="85578"/>
                </a:lnTo>
                <a:close/>
              </a:path>
              <a:path w="774700" h="171450">
                <a:moveTo>
                  <a:pt x="666114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666114" y="104628"/>
                </a:lnTo>
                <a:lnTo>
                  <a:pt x="698772" y="85578"/>
                </a:lnTo>
                <a:lnTo>
                  <a:pt x="666114" y="66528"/>
                </a:lnTo>
                <a:close/>
              </a:path>
              <a:path w="774700" h="171450">
                <a:moveTo>
                  <a:pt x="741813" y="66528"/>
                </a:moveTo>
                <a:lnTo>
                  <a:pt x="736726" y="66528"/>
                </a:lnTo>
                <a:lnTo>
                  <a:pt x="736726" y="104628"/>
                </a:lnTo>
                <a:lnTo>
                  <a:pt x="741813" y="104628"/>
                </a:lnTo>
                <a:lnTo>
                  <a:pt x="774445" y="85578"/>
                </a:lnTo>
                <a:lnTo>
                  <a:pt x="741813" y="66528"/>
                </a:lnTo>
                <a:close/>
              </a:path>
              <a:path w="774700" h="171450">
                <a:moveTo>
                  <a:pt x="727075" y="69068"/>
                </a:moveTo>
                <a:lnTo>
                  <a:pt x="698772" y="85578"/>
                </a:lnTo>
                <a:lnTo>
                  <a:pt x="727075" y="102088"/>
                </a:lnTo>
                <a:lnTo>
                  <a:pt x="727075" y="69068"/>
                </a:lnTo>
                <a:close/>
              </a:path>
              <a:path w="774700" h="171450">
                <a:moveTo>
                  <a:pt x="736726" y="69068"/>
                </a:moveTo>
                <a:lnTo>
                  <a:pt x="727075" y="69068"/>
                </a:lnTo>
                <a:lnTo>
                  <a:pt x="727075" y="102088"/>
                </a:lnTo>
                <a:lnTo>
                  <a:pt x="736726" y="102088"/>
                </a:lnTo>
                <a:lnTo>
                  <a:pt x="736726" y="69068"/>
                </a:lnTo>
                <a:close/>
              </a:path>
              <a:path w="774700" h="171450">
                <a:moveTo>
                  <a:pt x="624830" y="0"/>
                </a:moveTo>
                <a:lnTo>
                  <a:pt x="617553" y="488"/>
                </a:lnTo>
                <a:lnTo>
                  <a:pt x="610967" y="3643"/>
                </a:lnTo>
                <a:lnTo>
                  <a:pt x="605916" y="9251"/>
                </a:lnTo>
                <a:lnTo>
                  <a:pt x="603470" y="16446"/>
                </a:lnTo>
                <a:lnTo>
                  <a:pt x="603964" y="23760"/>
                </a:lnTo>
                <a:lnTo>
                  <a:pt x="607149" y="30360"/>
                </a:lnTo>
                <a:lnTo>
                  <a:pt x="612775" y="35413"/>
                </a:lnTo>
                <a:lnTo>
                  <a:pt x="698772" y="85578"/>
                </a:lnTo>
                <a:lnTo>
                  <a:pt x="727075" y="69068"/>
                </a:lnTo>
                <a:lnTo>
                  <a:pt x="736726" y="69068"/>
                </a:lnTo>
                <a:lnTo>
                  <a:pt x="736726" y="66528"/>
                </a:lnTo>
                <a:lnTo>
                  <a:pt x="741813" y="66528"/>
                </a:lnTo>
                <a:lnTo>
                  <a:pt x="631951" y="2393"/>
                </a:lnTo>
                <a:lnTo>
                  <a:pt x="62483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AF0A58E-D600-95D6-AC8F-DA06E2D0D442}"/>
              </a:ext>
            </a:extLst>
          </p:cNvPr>
          <p:cNvSpPr txBox="1"/>
          <p:nvPr/>
        </p:nvSpPr>
        <p:spPr>
          <a:xfrm>
            <a:off x="6781673" y="1448662"/>
            <a:ext cx="3048762" cy="3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300355">
              <a:lnSpc>
                <a:spcPts val="3240"/>
              </a:lnSpc>
              <a:buSzPct val="120000"/>
              <a:buFont typeface="Symbol"/>
              <a:buChar char=""/>
              <a:tabLst>
                <a:tab pos="311150" algn="l"/>
              </a:tabLst>
            </a:pPr>
            <a:r>
              <a:rPr lang="sl-SI" sz="2500" b="1" i="1" spc="-70" dirty="0">
                <a:solidFill>
                  <a:srgbClr val="C0504D"/>
                </a:solidFill>
                <a:latin typeface="Calibri"/>
                <a:cs typeface="Calibri"/>
              </a:rPr>
              <a:t>Tržni dejavniki: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2E06A01-C909-DF8F-17E1-547EDE89BE9A}"/>
              </a:ext>
            </a:extLst>
          </p:cNvPr>
          <p:cNvSpPr txBox="1"/>
          <p:nvPr/>
        </p:nvSpPr>
        <p:spPr>
          <a:xfrm>
            <a:off x="6863079" y="2111431"/>
            <a:ext cx="5481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latin typeface="Calibri"/>
                <a:cs typeface="Calibri"/>
              </a:rPr>
              <a:t>Potrošniki
Zahteve trga</a:t>
            </a:r>
            <a:endParaRPr lang="sl-SI" sz="2400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D423C28-7969-D465-D2BD-9D051A44F504}"/>
              </a:ext>
            </a:extLst>
          </p:cNvPr>
          <p:cNvSpPr txBox="1"/>
          <p:nvPr/>
        </p:nvSpPr>
        <p:spPr>
          <a:xfrm>
            <a:off x="4207128" y="3896420"/>
            <a:ext cx="3048762" cy="3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300355">
              <a:lnSpc>
                <a:spcPts val="3240"/>
              </a:lnSpc>
              <a:buSzPct val="120000"/>
              <a:buFont typeface="Symbol"/>
              <a:buChar char=""/>
              <a:tabLst>
                <a:tab pos="311150" algn="l"/>
              </a:tabLst>
            </a:pPr>
            <a:r>
              <a:rPr lang="sl-SI" sz="2500" b="1" i="1" spc="-70" dirty="0" err="1">
                <a:solidFill>
                  <a:srgbClr val="C0504D"/>
                </a:solidFill>
                <a:latin typeface="Calibri"/>
                <a:cs typeface="Calibri"/>
              </a:rPr>
              <a:t>Okoljski</a:t>
            </a:r>
            <a:r>
              <a:rPr lang="sl-SI" sz="2500" b="1" i="1" spc="-70" dirty="0">
                <a:solidFill>
                  <a:srgbClr val="C0504D"/>
                </a:solidFill>
                <a:latin typeface="Calibri"/>
                <a:cs typeface="Calibri"/>
              </a:rPr>
              <a:t> dejavniki: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9250" y="6461150"/>
            <a:ext cx="2485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Cairo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Textile Week,16-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October, 2021.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21" y="128023"/>
            <a:ext cx="10633328" cy="671321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34628"/>
              </p:ext>
            </p:extLst>
          </p:nvPr>
        </p:nvGraphicFramePr>
        <p:xfrm>
          <a:off x="504126" y="951737"/>
          <a:ext cx="9792970" cy="548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Agrotech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sl-SI" sz="2400" b="1" dirty="0">
                          <a:latin typeface="+mn-lt"/>
                          <a:cs typeface="Calibri"/>
                        </a:rPr>
                        <a:t>Kmetijstvo, vrtnarstvo, gozdarstvo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Buildtech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sl-SI" sz="2400" b="1" dirty="0">
                          <a:latin typeface="+mn-lt"/>
                          <a:cs typeface="Calibri"/>
                        </a:rPr>
                        <a:t>Gradbeništvo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Clothtech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sl-SI" sz="2400" b="1" spc="-25" dirty="0">
                          <a:latin typeface="+mn-lt"/>
                          <a:cs typeface="Calibri"/>
                        </a:rPr>
                        <a:t>Tehnične komponente oblačil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Geotech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sl-SI" sz="2400" b="1" dirty="0">
                          <a:latin typeface="+mn-lt"/>
                          <a:cs typeface="Calibri"/>
                        </a:rPr>
                        <a:t>Gradbeništvo, gradnja jezov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Hometech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pl-PL" sz="2400" b="1" dirty="0">
                          <a:latin typeface="+mn-lt"/>
                          <a:cs typeface="Calibri"/>
                        </a:rPr>
                        <a:t>Sestavni deli pohištva, talne obloge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Indutech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sl-SI" sz="2400" b="1" spc="-10" dirty="0">
                          <a:latin typeface="+mn-lt"/>
                          <a:cs typeface="Calibri"/>
                        </a:rPr>
                        <a:t>Filtracija, čiščenje, inženirska industrija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Medtech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sl-SI" sz="2400" b="1" dirty="0">
                          <a:latin typeface="+mn-lt"/>
                          <a:cs typeface="Calibri"/>
                        </a:rPr>
                        <a:t>Medicina, zdravstvo in higiena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Mobiltech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sl-SI" sz="2400" b="1" spc="-10" dirty="0">
                          <a:latin typeface="+mn-lt"/>
                          <a:cs typeface="Calibri"/>
                        </a:rPr>
                        <a:t>Prevoz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Oekotech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sl-SI" sz="2400" b="1" spc="-10" dirty="0">
                          <a:latin typeface="+mn-lt"/>
                          <a:cs typeface="Calibri"/>
                        </a:rPr>
                        <a:t>Varstvo okolja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Packtech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sl-SI" sz="2400" b="1" spc="-10" dirty="0">
                          <a:latin typeface="+mn-lt"/>
                          <a:cs typeface="Calibri"/>
                        </a:rPr>
                        <a:t>Pakiranje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Protech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970405" algn="l"/>
                        </a:tabLst>
                      </a:pPr>
                      <a:r>
                        <a:rPr lang="sl-SI" sz="2400" b="1" spc="-10" dirty="0">
                          <a:latin typeface="+mn-lt"/>
                          <a:cs typeface="Calibri"/>
                        </a:rPr>
                        <a:t>Osebna varnost in zaščita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Sporttech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sl-SI" sz="2400" b="1" dirty="0">
                          <a:latin typeface="+mn-lt"/>
                          <a:cs typeface="Calibri"/>
                        </a:rPr>
                        <a:t>Šport in prosti čas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0025">
              <a:lnSpc>
                <a:spcPct val="100000"/>
              </a:lnSpc>
              <a:spcBef>
                <a:spcPts val="95"/>
              </a:spcBef>
            </a:pPr>
            <a:r>
              <a:rPr lang="sl-SI" sz="4000" spc="-40" dirty="0">
                <a:solidFill>
                  <a:srgbClr val="000000"/>
                </a:solidFill>
              </a:rPr>
              <a:t>Tehnični tekstilni vidiki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75575" cy="66393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550290"/>
            <a:ext cx="3740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lang="sl-SI" sz="2800" b="1" spc="-25">
                <a:latin typeface="Calibri"/>
                <a:cs typeface="Calibri"/>
              </a:rPr>
              <a:t>1. Mehanske funkcije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453" y="976705"/>
            <a:ext cx="4286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1155" algn="l"/>
              </a:tabLst>
            </a:pPr>
            <a:r>
              <a:rPr lang="sl-SI" sz="2800" spc="-50">
                <a:latin typeface="Calibri"/>
                <a:cs typeface="Calibri"/>
              </a:rPr>
              <a:t>* Ojačitev materialov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650485"/>
            <a:ext cx="5988685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95"/>
              </a:spcBef>
              <a:buChar char="•"/>
              <a:tabLst>
                <a:tab pos="271780" algn="l"/>
                <a:tab pos="2113915" algn="l"/>
                <a:tab pos="3722370" algn="l"/>
              </a:tabLst>
            </a:pPr>
            <a:r>
              <a:rPr lang="sl-SI" sz="2800" spc="-10" dirty="0">
                <a:latin typeface="Calibri"/>
                <a:cs typeface="Calibri"/>
              </a:rPr>
              <a:t>Toplotna • Požarna • Kemikalije
Neprepustna - zračna
Električna izolacija • IR in UV žarki
NBC (jedrska, biološka in kemična)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6692" y="4650485"/>
            <a:ext cx="4050158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indent="-259079">
              <a:lnSpc>
                <a:spcPct val="100000"/>
              </a:lnSpc>
              <a:spcBef>
                <a:spcPts val="95"/>
              </a:spcBef>
              <a:buChar char="•"/>
              <a:tabLst>
                <a:tab pos="521334" algn="l"/>
              </a:tabLst>
            </a:pPr>
            <a:r>
              <a:rPr lang="sl-SI" sz="2800" spc="-10" dirty="0">
                <a:latin typeface="Calibri"/>
                <a:cs typeface="Calibri"/>
              </a:rPr>
              <a:t>Antistatične
Visoka vidljivost
Elektromagnetna polja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3580" y="710"/>
            <a:ext cx="4792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l-SI" sz="4000" spc="-10" dirty="0">
                <a:solidFill>
                  <a:srgbClr val="000000"/>
                </a:solidFill>
              </a:rPr>
              <a:t>Funkcije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78739" y="976705"/>
            <a:ext cx="3469004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95"/>
              </a:spcBef>
              <a:buChar char="*"/>
              <a:tabLst>
                <a:tab pos="271780" algn="l"/>
              </a:tabLst>
            </a:pPr>
            <a:r>
              <a:rPr lang="sl-SI" sz="2800" dirty="0">
                <a:latin typeface="Calibri"/>
                <a:cs typeface="Calibri"/>
              </a:rPr>
              <a:t>Mehanska odpornost
Elastičnost in trdnost.</a:t>
            </a:r>
          </a:p>
          <a:p>
            <a:pPr marL="271780" indent="-259079">
              <a:lnSpc>
                <a:spcPct val="100000"/>
              </a:lnSpc>
              <a:spcBef>
                <a:spcPts val="95"/>
              </a:spcBef>
              <a:buChar char="*"/>
              <a:tabLst>
                <a:tab pos="271780" algn="l"/>
              </a:tabLst>
            </a:pPr>
            <a:r>
              <a:rPr lang="sl-SI" sz="2800" b="1" dirty="0">
                <a:latin typeface="Calibri"/>
                <a:cs typeface="Calibri"/>
              </a:rPr>
              <a:t>2. Funkcije izmenjave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190642"/>
            <a:ext cx="10386695" cy="260904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1976755" algn="l"/>
                <a:tab pos="6080125" algn="l"/>
                <a:tab pos="7783830" algn="l"/>
              </a:tabLst>
            </a:pPr>
            <a:r>
              <a:rPr lang="sl-SI" sz="2800" dirty="0">
                <a:latin typeface="Calibri"/>
                <a:cs typeface="Calibri"/>
              </a:rPr>
              <a:t>* Filtracija * Izolacija in prevodnost * Drenaža in neprepustnost.
</a:t>
            </a:r>
            <a:r>
              <a:rPr lang="sl-SI" sz="2800" b="1" dirty="0">
                <a:latin typeface="Calibri"/>
                <a:cs typeface="Calibri"/>
              </a:rPr>
              <a:t>3. Funkcionalnosti za živa bitja</a:t>
            </a:r>
            <a:r>
              <a:rPr lang="sl-SI" sz="2800" dirty="0">
                <a:latin typeface="Calibri"/>
                <a:cs typeface="Calibri"/>
              </a:rPr>
              <a:t>
*Protibakterijsko
*</a:t>
            </a:r>
            <a:r>
              <a:rPr lang="sl-SI" sz="2800" dirty="0" err="1">
                <a:latin typeface="Calibri"/>
                <a:cs typeface="Calibri"/>
              </a:rPr>
              <a:t>Biokompatibilnost</a:t>
            </a:r>
            <a:r>
              <a:rPr lang="sl-SI" sz="2800" dirty="0">
                <a:latin typeface="Calibri"/>
                <a:cs typeface="Calibri"/>
              </a:rPr>
              <a:t> (</a:t>
            </a:r>
            <a:r>
              <a:rPr lang="sl-SI" sz="2800" dirty="0" err="1">
                <a:latin typeface="Calibri"/>
                <a:cs typeface="Calibri"/>
              </a:rPr>
              <a:t>hipoalergeni</a:t>
            </a:r>
            <a:r>
              <a:rPr lang="sl-SI" sz="2800" dirty="0">
                <a:latin typeface="Calibri"/>
                <a:cs typeface="Calibri"/>
              </a:rPr>
              <a:t> tekstili) *Biorazgradljivost.
</a:t>
            </a:r>
            <a:r>
              <a:rPr lang="sl-SI" sz="2800" b="1" dirty="0">
                <a:latin typeface="Calibri"/>
                <a:cs typeface="Calibri"/>
              </a:rPr>
              <a:t>4- Zaščitne funkcije</a:t>
            </a:r>
            <a:endParaRPr sz="2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t="13273"/>
          <a:stretch/>
        </p:blipFill>
        <p:spPr>
          <a:xfrm>
            <a:off x="0" y="908050"/>
            <a:ext cx="10802111" cy="593318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0A1FB85-3FEC-1D76-DCEF-8D468D1D69DC}"/>
              </a:ext>
            </a:extLst>
          </p:cNvPr>
          <p:cNvSpPr txBox="1"/>
          <p:nvPr/>
        </p:nvSpPr>
        <p:spPr>
          <a:xfrm>
            <a:off x="2584450" y="984250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Razmere na trgu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7700" cy="6845300"/>
          </a:xfrm>
          <a:prstGeom prst="rect">
            <a:avLst/>
          </a:prstGeom>
          <a:solidFill>
            <a:srgbClr val="3B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1" y="479171"/>
            <a:ext cx="9961997" cy="58869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chnical Textiles Market Share, By End use, 2024 (%)">
            <a:extLst>
              <a:ext uri="{FF2B5EF4-FFF2-40B4-BE49-F238E27FC236}">
                <a16:creationId xmlns:a16="http://schemas.microsoft.com/office/drawing/2014/main" id="{B39226CB-110E-8B51-EE91-28C77EED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06" y="897175"/>
            <a:ext cx="9666887" cy="5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7700" cy="684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80860" y="-1980432"/>
            <a:ext cx="6845300" cy="1080702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048" y="0"/>
            <a:ext cx="8040926" cy="68448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61785" y="-1001771"/>
            <a:ext cx="4885500" cy="1080907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ehnični tekstil">
            <a:extLst>
              <a:ext uri="{FF2B5EF4-FFF2-40B4-BE49-F238E27FC236}">
                <a16:creationId xmlns:a16="http://schemas.microsoft.com/office/drawing/2014/main" id="{DEBFAA4E-8DAA-E92B-82C2-9E473A4C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88" y="773412"/>
            <a:ext cx="9997123" cy="52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4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1089</Words>
  <Application>Microsoft Office PowerPoint</Application>
  <PresentationFormat>Po meri</PresentationFormat>
  <Paragraphs>146</Paragraphs>
  <Slides>27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Georgia</vt:lpstr>
      <vt:lpstr>Symbol</vt:lpstr>
      <vt:lpstr>Times New Roman</vt:lpstr>
      <vt:lpstr>Office Theme</vt:lpstr>
      <vt:lpstr>Tehnične tekstilije v prihodnosti</vt:lpstr>
      <vt:lpstr>PowerPointova predstavitev</vt:lpstr>
      <vt:lpstr>Kaj so tehnične tekstilije?</vt:lpstr>
      <vt:lpstr>Dejavniki razvoja tekstilij</vt:lpstr>
      <vt:lpstr>Tehnični tekstilni vidiki</vt:lpstr>
      <vt:lpstr>Funkcije</vt:lpstr>
      <vt:lpstr>PowerPointova predstavitev</vt:lpstr>
      <vt:lpstr>PowerPointova predstavitev</vt:lpstr>
      <vt:lpstr>PowerPointova predstavitev</vt:lpstr>
      <vt:lpstr>Razmere na trgu</vt:lpstr>
      <vt:lpstr>PowerPointova predstavitev</vt:lpstr>
      <vt:lpstr>Globalni trg</vt:lpstr>
      <vt:lpstr>PowerPointova predstavitev</vt:lpstr>
      <vt:lpstr>Tehnična vlakna</vt:lpstr>
      <vt:lpstr>Tehnične preje</vt:lpstr>
      <vt:lpstr>Technical Fabric</vt:lpstr>
      <vt:lpstr>Nekatere napredne tkane in pletene strukture</vt:lpstr>
      <vt:lpstr>Pletenice</vt:lpstr>
      <vt:lpstr>Netkane tekstilije</vt:lpstr>
      <vt:lpstr>PowerPointova predstavitev</vt:lpstr>
      <vt:lpstr>Kompozitne tehnike</vt:lpstr>
      <vt:lpstr>PowerPointova predstavitev</vt:lpstr>
      <vt:lpstr>Kaj so laminirani materiali?</vt:lpstr>
      <vt:lpstr>Uporaba tehnike laminiranja</vt:lpstr>
      <vt:lpstr>PowerPointova predstavitev</vt:lpstr>
      <vt:lpstr>Materiali, ki jih ni mogoče vsaditi</vt:lpstr>
      <vt:lpstr>POGLED NA PRIHODNOST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Textiles: The Future of Textiles</dc:title>
  <dc:creator>Dr. Marwa A. Ali</dc:creator>
  <cp:lastModifiedBy>Šajn Gorjanc, Dunja</cp:lastModifiedBy>
  <cp:revision>2</cp:revision>
  <dcterms:created xsi:type="dcterms:W3CDTF">2025-02-26T06:42:24Z</dcterms:created>
  <dcterms:modified xsi:type="dcterms:W3CDTF">2025-03-04T06:41:37Z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2025-02-26T00:00:00Z</vt:filetime>
  </property>
  <property fmtid="{D5CDD505-2E9C-101B-9397-08002B2CF9AE}" pid="5" name="Producer">
    <vt:lpwstr>Microsoft® PowerPoint® 2013</vt:lpwstr>
  </property>
</Properties>
</file>